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18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21.xml" ContentType="application/vnd.openxmlformats-officedocument.presentationml.notesSl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notesSlides/notesSlide22.xml" ContentType="application/vnd.openxmlformats-officedocument.presentationml.notesSl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4"/>
    <p:sldMasterId id="2147483732" r:id="rId5"/>
    <p:sldMasterId id="2147483741" r:id="rId6"/>
    <p:sldMasterId id="2147483759" r:id="rId7"/>
    <p:sldMasterId id="2147483838" r:id="rId8"/>
    <p:sldMasterId id="2147483864" r:id="rId9"/>
  </p:sldMasterIdLst>
  <p:notesMasterIdLst>
    <p:notesMasterId r:id="rId63"/>
  </p:notesMasterIdLst>
  <p:handoutMasterIdLst>
    <p:handoutMasterId r:id="rId64"/>
  </p:handoutMasterIdLst>
  <p:sldIdLst>
    <p:sldId id="256" r:id="rId10"/>
    <p:sldId id="257" r:id="rId11"/>
    <p:sldId id="258" r:id="rId12"/>
    <p:sldId id="259" r:id="rId13"/>
    <p:sldId id="260" r:id="rId14"/>
    <p:sldId id="262" r:id="rId15"/>
    <p:sldId id="263" r:id="rId16"/>
    <p:sldId id="264" r:id="rId17"/>
    <p:sldId id="266" r:id="rId18"/>
    <p:sldId id="267" r:id="rId19"/>
    <p:sldId id="268" r:id="rId20"/>
    <p:sldId id="269" r:id="rId21"/>
    <p:sldId id="270" r:id="rId22"/>
    <p:sldId id="274" r:id="rId23"/>
    <p:sldId id="275" r:id="rId24"/>
    <p:sldId id="276" r:id="rId25"/>
    <p:sldId id="277" r:id="rId26"/>
    <p:sldId id="363" r:id="rId27"/>
    <p:sldId id="279" r:id="rId28"/>
    <p:sldId id="342" r:id="rId29"/>
    <p:sldId id="343" r:id="rId30"/>
    <p:sldId id="282" r:id="rId31"/>
    <p:sldId id="362" r:id="rId32"/>
    <p:sldId id="367" r:id="rId33"/>
    <p:sldId id="311" r:id="rId34"/>
    <p:sldId id="364" r:id="rId35"/>
    <p:sldId id="365" r:id="rId36"/>
    <p:sldId id="366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56" r:id="rId50"/>
    <p:sldId id="357" r:id="rId51"/>
    <p:sldId id="320" r:id="rId52"/>
    <p:sldId id="368" r:id="rId53"/>
    <p:sldId id="370" r:id="rId54"/>
    <p:sldId id="369" r:id="rId55"/>
    <p:sldId id="341" r:id="rId56"/>
    <p:sldId id="325" r:id="rId57"/>
    <p:sldId id="326" r:id="rId58"/>
    <p:sldId id="327" r:id="rId59"/>
    <p:sldId id="328" r:id="rId60"/>
    <p:sldId id="329" r:id="rId61"/>
    <p:sldId id="330" r:id="rId62"/>
  </p:sldIdLst>
  <p:sldSz cx="9144000" cy="6858000" type="screen4x3"/>
  <p:notesSz cx="6669088" cy="9926638"/>
  <p:custDataLst>
    <p:tags r:id="rId6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04A7A"/>
    <a:srgbClr val="9A84BA"/>
    <a:srgbClr val="1F497D"/>
    <a:srgbClr val="FFFFFF"/>
    <a:srgbClr val="55ACEE"/>
    <a:srgbClr val="009C9D"/>
    <a:srgbClr val="DCEBF1"/>
    <a:srgbClr val="A8CCD3"/>
    <a:srgbClr val="377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ys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1" autoAdjust="0"/>
    <p:restoredTop sz="80055" autoAdjust="0"/>
  </p:normalViewPr>
  <p:slideViewPr>
    <p:cSldViewPr snapToGrid="0">
      <p:cViewPr>
        <p:scale>
          <a:sx n="70" d="100"/>
          <a:sy n="70" d="100"/>
        </p:scale>
        <p:origin x="-1122" y="-252"/>
      </p:cViewPr>
      <p:guideLst>
        <p:guide orient="horz" pos="2497"/>
        <p:guide orient="horz" pos="1577"/>
        <p:guide orient="horz" pos="28"/>
        <p:guide orient="horz" pos="1729"/>
        <p:guide pos="727"/>
        <p:guide pos="5319"/>
        <p:guide pos="3007"/>
        <p:guide pos="5671"/>
      </p:guideLst>
    </p:cSldViewPr>
  </p:slideViewPr>
  <p:outlineViewPr>
    <p:cViewPr>
      <p:scale>
        <a:sx n="33" d="100"/>
        <a:sy n="33" d="100"/>
      </p:scale>
      <p:origin x="114" y="346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880"/>
    </p:cViewPr>
  </p:sorterViewPr>
  <p:notesViewPr>
    <p:cSldViewPr snapToGrid="0" showGuides="1">
      <p:cViewPr varScale="1">
        <p:scale>
          <a:sx n="85" d="100"/>
          <a:sy n="85" d="100"/>
        </p:scale>
        <p:origin x="-2166" y="-78"/>
      </p:cViewPr>
      <p:guideLst>
        <p:guide orient="horz" pos="3127"/>
        <p:guide pos="210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762750277239872E-2"/>
          <c:y val="3.4138961032986727E-2"/>
          <c:w val="0.92173141466042585"/>
          <c:h val="0.77462104789393182"/>
        </c:manualLayout>
      </c:layout>
      <c:lineChart>
        <c:grouping val="standard"/>
        <c:varyColors val="0"/>
        <c:ser>
          <c:idx val="0"/>
          <c:order val="0"/>
          <c:dPt>
            <c:idx val="5"/>
            <c:marker>
              <c:spPr>
                <a:solidFill>
                  <a:schemeClr val="accent4"/>
                </a:solidFill>
              </c:spPr>
            </c:marker>
            <c:bubble3D val="0"/>
          </c:dPt>
          <c:dPt>
            <c:idx val="11"/>
            <c:marker>
              <c:spPr>
                <a:solidFill>
                  <a:schemeClr val="accent1"/>
                </a:solidFill>
              </c:spPr>
            </c:marker>
            <c:bubble3D val="0"/>
          </c:dPt>
          <c:dPt>
            <c:idx val="21"/>
            <c:marker>
              <c:spPr>
                <a:solidFill>
                  <a:schemeClr val="accent2"/>
                </a:solidFill>
              </c:spPr>
            </c:marker>
            <c:bubble3D val="0"/>
          </c:dPt>
          <c:dPt>
            <c:idx val="22"/>
            <c:marker>
              <c:spPr>
                <a:solidFill>
                  <a:schemeClr val="accent4"/>
                </a:solidFill>
              </c:spPr>
            </c:marker>
            <c:bubble3D val="0"/>
          </c:dPt>
          <c:cat>
            <c:strRef>
              <c:f>Sheet5!$A$1:$A$27</c:f>
              <c:strCache>
                <c:ptCount val="27"/>
                <c:pt idx="0">
                  <c:v>n by Norwegian</c:v>
                </c:pt>
                <c:pt idx="1">
                  <c:v>Adresseavisen</c:v>
                </c:pt>
                <c:pt idx="2">
                  <c:v>Moderne Transport</c:v>
                </c:pt>
                <c:pt idx="3">
                  <c:v>Finansavisen</c:v>
                </c:pt>
                <c:pt idx="4">
                  <c:v>Bergens Tidende</c:v>
                </c:pt>
                <c:pt idx="5">
                  <c:v>Teknisk Ukeblad</c:v>
                </c:pt>
                <c:pt idx="6">
                  <c:v>Byggeindustrien</c:v>
                </c:pt>
                <c:pt idx="7">
                  <c:v>Estate Lokaler</c:v>
                </c:pt>
                <c:pt idx="8">
                  <c:v>Fædrelandsvennen</c:v>
                </c:pt>
                <c:pt idx="9">
                  <c:v>PC World i CW</c:v>
                </c:pt>
                <c:pt idx="10">
                  <c:v>Ukeavisen Ledelse</c:v>
                </c:pt>
                <c:pt idx="11">
                  <c:v>Yrkesbil</c:v>
                </c:pt>
                <c:pt idx="12">
                  <c:v>Dagens Næringsliv</c:v>
                </c:pt>
                <c:pt idx="13">
                  <c:v>Anlegg og Transport</c:v>
                </c:pt>
                <c:pt idx="14">
                  <c:v>Kapital</c:v>
                </c:pt>
                <c:pt idx="15">
                  <c:v>Kommunal Rapport</c:v>
                </c:pt>
                <c:pt idx="16">
                  <c:v>Computerworld Norge</c:v>
                </c:pt>
                <c:pt idx="17">
                  <c:v>Aftenposten Morgenut</c:v>
                </c:pt>
                <c:pt idx="18">
                  <c:v>Stavanger Aftenblad</c:v>
                </c:pt>
                <c:pt idx="19">
                  <c:v>Varebilmagasinet</c:v>
                </c:pt>
                <c:pt idx="20">
                  <c:v>Ingeniørnytt</c:v>
                </c:pt>
                <c:pt idx="21">
                  <c:v>Byggfakta</c:v>
                </c:pt>
                <c:pt idx="22">
                  <c:v>Dagbladet</c:v>
                </c:pt>
                <c:pt idx="23">
                  <c:v>Våre Veger</c:v>
                </c:pt>
                <c:pt idx="24">
                  <c:v>Kampanje</c:v>
                </c:pt>
                <c:pt idx="25">
                  <c:v>Anleggsmagasinet</c:v>
                </c:pt>
                <c:pt idx="26">
                  <c:v>VG</c:v>
                </c:pt>
              </c:strCache>
            </c:strRef>
          </c:cat>
          <c:val>
            <c:numRef>
              <c:f>Sheet5!$B$1:$B$27</c:f>
              <c:numCache>
                <c:formatCode>0</c:formatCode>
                <c:ptCount val="27"/>
                <c:pt idx="0">
                  <c:v>159.68367346938777</c:v>
                </c:pt>
                <c:pt idx="1">
                  <c:v>111.7339380196523</c:v>
                </c:pt>
                <c:pt idx="2">
                  <c:v>110.57653061224489</c:v>
                </c:pt>
                <c:pt idx="3">
                  <c:v>109.08843537414965</c:v>
                </c:pt>
                <c:pt idx="4">
                  <c:v>107.45153061224489</c:v>
                </c:pt>
                <c:pt idx="5">
                  <c:v>105.65986394557822</c:v>
                </c:pt>
                <c:pt idx="6">
                  <c:v>104.32653061224489</c:v>
                </c:pt>
                <c:pt idx="7">
                  <c:v>104.32653061224489</c:v>
                </c:pt>
                <c:pt idx="8">
                  <c:v>104.32653061224489</c:v>
                </c:pt>
                <c:pt idx="9">
                  <c:v>104.32653061224489</c:v>
                </c:pt>
                <c:pt idx="10">
                  <c:v>104.32653061224489</c:v>
                </c:pt>
                <c:pt idx="11">
                  <c:v>104.32653061224489</c:v>
                </c:pt>
                <c:pt idx="12">
                  <c:v>103.03620803159974</c:v>
                </c:pt>
                <c:pt idx="13">
                  <c:v>101.29622758194186</c:v>
                </c:pt>
                <c:pt idx="14">
                  <c:v>101.20153061224489</c:v>
                </c:pt>
                <c:pt idx="15">
                  <c:v>100.99319727891157</c:v>
                </c:pt>
                <c:pt idx="16">
                  <c:v>99.326530612244895</c:v>
                </c:pt>
                <c:pt idx="17">
                  <c:v>99.254066844128957</c:v>
                </c:pt>
                <c:pt idx="18">
                  <c:v>96.91912320483749</c:v>
                </c:pt>
                <c:pt idx="19">
                  <c:v>94.326530612244895</c:v>
                </c:pt>
                <c:pt idx="20">
                  <c:v>90.993197278911566</c:v>
                </c:pt>
                <c:pt idx="21">
                  <c:v>88.941915227629508</c:v>
                </c:pt>
                <c:pt idx="22">
                  <c:v>86.679471788715489</c:v>
                </c:pt>
                <c:pt idx="23">
                  <c:v>84.326530612244895</c:v>
                </c:pt>
                <c:pt idx="24">
                  <c:v>82.10430839002268</c:v>
                </c:pt>
                <c:pt idx="25">
                  <c:v>77.659863945578223</c:v>
                </c:pt>
                <c:pt idx="26">
                  <c:v>77.403453689167975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5252864"/>
        <c:axId val="245254400"/>
      </c:lineChart>
      <c:catAx>
        <c:axId val="245252864"/>
        <c:scaling>
          <c:orientation val="minMax"/>
        </c:scaling>
        <c:delete val="0"/>
        <c:axPos val="b"/>
        <c:majorTickMark val="none"/>
        <c:minorTickMark val="none"/>
        <c:tickLblPos val="none"/>
        <c:crossAx val="245254400"/>
        <c:crosses val="autoZero"/>
        <c:auto val="1"/>
        <c:lblAlgn val="ctr"/>
        <c:lblOffset val="100"/>
        <c:noMultiLvlLbl val="0"/>
      </c:catAx>
      <c:valAx>
        <c:axId val="24525440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245252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00323826184346E-2"/>
          <c:y val="7.2962763775870895E-2"/>
          <c:w val="0.77898713702492295"/>
          <c:h val="0.7210725462440617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Sheet1!$A$3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txPr>
              <a:bodyPr/>
              <a:lstStyle/>
              <a:p>
                <a:pPr>
                  <a:defRPr sz="18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Byggfakta</c:v>
                </c:pt>
                <c:pt idx="1">
                  <c:v>Byggeindstrien</c:v>
                </c:pt>
              </c:strCache>
            </c:strRef>
          </c:cat>
          <c:val>
            <c:numRef>
              <c:f>Sheet1!$B$3:$C$3</c:f>
              <c:numCache>
                <c:formatCode>0</c:formatCode>
                <c:ptCount val="2"/>
                <c:pt idx="0">
                  <c:v>27</c:v>
                </c:pt>
                <c:pt idx="1">
                  <c:v>16</c:v>
                </c:pt>
              </c:numCache>
            </c:numRef>
          </c:val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Sheet1!$B$1:$C$1</c:f>
              <c:strCache>
                <c:ptCount val="2"/>
                <c:pt idx="0">
                  <c:v>Byggfakta</c:v>
                </c:pt>
                <c:pt idx="1">
                  <c:v>Byggeindstrien</c:v>
                </c:pt>
              </c:strCache>
            </c:strRef>
          </c:cat>
          <c:val>
            <c:numRef>
              <c:f>Sheet1!$B$2:$C$2</c:f>
              <c:numCache>
                <c:formatCode>0</c:formatCode>
                <c:ptCount val="2"/>
                <c:pt idx="0">
                  <c:v>21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10053120"/>
        <c:axId val="310054912"/>
      </c:barChart>
      <c:catAx>
        <c:axId val="31005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3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/>
            </a:pPr>
            <a:endParaRPr lang="nb-NO"/>
          </a:p>
        </c:txPr>
        <c:crossAx val="310054912"/>
        <c:crosses val="autoZero"/>
        <c:auto val="1"/>
        <c:lblAlgn val="ctr"/>
        <c:lblOffset val="0"/>
        <c:tickLblSkip val="1"/>
        <c:tickMarkSkip val="1"/>
        <c:noMultiLvlLbl val="0"/>
      </c:catAx>
      <c:valAx>
        <c:axId val="310054912"/>
        <c:scaling>
          <c:orientation val="minMax"/>
        </c:scaling>
        <c:delete val="1"/>
        <c:axPos val="l"/>
        <c:numFmt formatCode="0" sourceLinked="0"/>
        <c:majorTickMark val="none"/>
        <c:minorTickMark val="none"/>
        <c:tickLblPos val="none"/>
        <c:crossAx val="310053120"/>
        <c:crosses val="autoZero"/>
        <c:crossBetween val="between"/>
        <c:minorUnit val="20"/>
      </c:valAx>
      <c:spPr>
        <a:noFill/>
        <a:ln w="25106">
          <a:noFill/>
        </a:ln>
      </c:spPr>
    </c:plotArea>
    <c:legend>
      <c:legendPos val="t"/>
      <c:layout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+mj-lt"/>
          <a:ea typeface="MS P????"/>
          <a:cs typeface="MS P????"/>
        </a:defRPr>
      </a:pPr>
      <a:endParaRPr lang="nb-NO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550857598723574E-2"/>
          <c:y val="9.7780713724317833E-2"/>
          <c:w val="0.89629038691663343"/>
          <c:h val="0.822668486096310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Alle</c:v>
                </c:pt>
              </c:strCache>
            </c:strRef>
          </c:tx>
          <c:spPr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'Ark1'!$A$2:$A$6</c:f>
              <c:strCache>
                <c:ptCount val="5"/>
                <c:pt idx="0">
                  <c:v>Under 29 år</c:v>
                </c:pt>
                <c:pt idx="1">
                  <c:v>30-39 år</c:v>
                </c:pt>
                <c:pt idx="2">
                  <c:v>40-49 år</c:v>
                </c:pt>
                <c:pt idx="3">
                  <c:v>50-59 år</c:v>
                </c:pt>
                <c:pt idx="4">
                  <c:v>60 år+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2.6000000000000002E-2</c:v>
                </c:pt>
                <c:pt idx="1">
                  <c:v>0.11</c:v>
                </c:pt>
                <c:pt idx="2">
                  <c:v>0.32</c:v>
                </c:pt>
                <c:pt idx="3">
                  <c:v>0.33799999999999997</c:v>
                </c:pt>
                <c:pt idx="4">
                  <c:v>0.20399999999999999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Byggfakta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'Ark1'!$A$2:$A$6</c:f>
              <c:strCache>
                <c:ptCount val="5"/>
                <c:pt idx="0">
                  <c:v>Under 29 år</c:v>
                </c:pt>
                <c:pt idx="1">
                  <c:v>30-39 år</c:v>
                </c:pt>
                <c:pt idx="2">
                  <c:v>40-49 år</c:v>
                </c:pt>
                <c:pt idx="3">
                  <c:v>50-59 år</c:v>
                </c:pt>
                <c:pt idx="4">
                  <c:v>60 år+</c:v>
                </c:pt>
              </c:strCache>
            </c:strRef>
          </c:cat>
          <c:val>
            <c:numRef>
              <c:f>'Ark1'!$C$2:$C$6</c:f>
              <c:numCache>
                <c:formatCode>0%</c:formatCode>
                <c:ptCount val="5"/>
                <c:pt idx="0">
                  <c:v>0</c:v>
                </c:pt>
                <c:pt idx="1">
                  <c:v>6.6000000000000003E-2</c:v>
                </c:pt>
                <c:pt idx="2">
                  <c:v>0.26100000000000001</c:v>
                </c:pt>
                <c:pt idx="3">
                  <c:v>0.35899999999999999</c:v>
                </c:pt>
                <c:pt idx="4">
                  <c:v>0.314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320595840"/>
        <c:axId val="320607744"/>
      </c:barChart>
      <c:catAx>
        <c:axId val="320595840"/>
        <c:scaling>
          <c:orientation val="minMax"/>
        </c:scaling>
        <c:delete val="0"/>
        <c:axPos val="b"/>
        <c:majorTickMark val="out"/>
        <c:minorTickMark val="none"/>
        <c:tickLblPos val="nextTo"/>
        <c:crossAx val="320607744"/>
        <c:crosses val="autoZero"/>
        <c:auto val="1"/>
        <c:lblAlgn val="ctr"/>
        <c:lblOffset val="100"/>
        <c:noMultiLvlLbl val="0"/>
      </c:catAx>
      <c:valAx>
        <c:axId val="32060774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32059584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nb-NO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Alle</c:v>
                </c:pt>
              </c:strCache>
            </c:strRef>
          </c:tx>
          <c:spPr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'Ark1'!$A$2:$A$6</c:f>
              <c:strCache>
                <c:ptCount val="5"/>
                <c:pt idx="0">
                  <c:v>Inntil kr. 500'</c:v>
                </c:pt>
                <c:pt idx="1">
                  <c:v>Kr. 500'-699'</c:v>
                </c:pt>
                <c:pt idx="2">
                  <c:v>Kr. 700'-999'</c:v>
                </c:pt>
                <c:pt idx="3">
                  <c:v>Kr. 1.000'- 1.499'</c:v>
                </c:pt>
                <c:pt idx="4">
                  <c:v>Kr. 1.500'+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4.7E-2</c:v>
                </c:pt>
                <c:pt idx="1">
                  <c:v>9.5000000000000001E-2</c:v>
                </c:pt>
                <c:pt idx="2">
                  <c:v>0.23699999999999999</c:v>
                </c:pt>
                <c:pt idx="3">
                  <c:v>0.38100000000000001</c:v>
                </c:pt>
                <c:pt idx="4">
                  <c:v>0.22399999999999998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Byggfakta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'Ark1'!$A$2:$A$6</c:f>
              <c:strCache>
                <c:ptCount val="5"/>
                <c:pt idx="0">
                  <c:v>Inntil kr. 500'</c:v>
                </c:pt>
                <c:pt idx="1">
                  <c:v>Kr. 500'-699'</c:v>
                </c:pt>
                <c:pt idx="2">
                  <c:v>Kr. 700'-999'</c:v>
                </c:pt>
                <c:pt idx="3">
                  <c:v>Kr. 1.000'- 1.499'</c:v>
                </c:pt>
                <c:pt idx="4">
                  <c:v>Kr. 1.500'+</c:v>
                </c:pt>
              </c:strCache>
            </c:strRef>
          </c:cat>
          <c:val>
            <c:numRef>
              <c:f>'Ark1'!$C$2:$C$6</c:f>
              <c:numCache>
                <c:formatCode>0%</c:formatCode>
                <c:ptCount val="5"/>
                <c:pt idx="0">
                  <c:v>3.6000000000000004E-2</c:v>
                </c:pt>
                <c:pt idx="1">
                  <c:v>9.9000000000000005E-2</c:v>
                </c:pt>
                <c:pt idx="2">
                  <c:v>0.27399999999999997</c:v>
                </c:pt>
                <c:pt idx="3">
                  <c:v>0.39600000000000002</c:v>
                </c:pt>
                <c:pt idx="4">
                  <c:v>0.19500000000000001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320985344"/>
        <c:axId val="321010688"/>
      </c:barChart>
      <c:catAx>
        <c:axId val="320985344"/>
        <c:scaling>
          <c:orientation val="minMax"/>
        </c:scaling>
        <c:delete val="0"/>
        <c:axPos val="b"/>
        <c:majorTickMark val="out"/>
        <c:minorTickMark val="none"/>
        <c:tickLblPos val="nextTo"/>
        <c:crossAx val="321010688"/>
        <c:crosses val="autoZero"/>
        <c:auto val="1"/>
        <c:lblAlgn val="ctr"/>
        <c:lblOffset val="100"/>
        <c:noMultiLvlLbl val="0"/>
      </c:catAx>
      <c:valAx>
        <c:axId val="3210106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32098534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nb-NO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Alle</c:v>
                </c:pt>
              </c:strCache>
            </c:strRef>
          </c:tx>
          <c:spPr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'Ark1'!$A$2:$A$5</c:f>
              <c:strCache>
                <c:ptCount val="4"/>
                <c:pt idx="0">
                  <c:v>Toppleder</c:v>
                </c:pt>
                <c:pt idx="1">
                  <c:v>Øvrig leder</c:v>
                </c:pt>
                <c:pt idx="2">
                  <c:v>Avdelingsleder</c:v>
                </c:pt>
                <c:pt idx="3">
                  <c:v>Annet</c:v>
                </c:pt>
              </c:strCache>
            </c:strRef>
          </c:cat>
          <c:val>
            <c:numRef>
              <c:f>'Ark1'!$B$2:$B$5</c:f>
              <c:numCache>
                <c:formatCode>0%</c:formatCode>
                <c:ptCount val="4"/>
                <c:pt idx="0">
                  <c:v>0.51500000000000001</c:v>
                </c:pt>
                <c:pt idx="1">
                  <c:v>0.20399999999999999</c:v>
                </c:pt>
                <c:pt idx="2">
                  <c:v>0.19</c:v>
                </c:pt>
                <c:pt idx="3">
                  <c:v>8.6999999999999994E-2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Byggfakta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'Ark1'!$A$2:$A$5</c:f>
              <c:strCache>
                <c:ptCount val="4"/>
                <c:pt idx="0">
                  <c:v>Toppleder</c:v>
                </c:pt>
                <c:pt idx="1">
                  <c:v>Øvrig leder</c:v>
                </c:pt>
                <c:pt idx="2">
                  <c:v>Avdelingsleder</c:v>
                </c:pt>
                <c:pt idx="3">
                  <c:v>Annet</c:v>
                </c:pt>
              </c:strCache>
            </c:strRef>
          </c:cat>
          <c:val>
            <c:numRef>
              <c:f>'Ark1'!$C$2:$C$5</c:f>
              <c:numCache>
                <c:formatCode>0%</c:formatCode>
                <c:ptCount val="4"/>
                <c:pt idx="0">
                  <c:v>0.46600000000000003</c:v>
                </c:pt>
                <c:pt idx="1">
                  <c:v>0.28399999999999997</c:v>
                </c:pt>
                <c:pt idx="2">
                  <c:v>0.17300000000000001</c:v>
                </c:pt>
                <c:pt idx="3">
                  <c:v>7.6999999999999999E-2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323144320"/>
        <c:axId val="323225472"/>
      </c:barChart>
      <c:catAx>
        <c:axId val="323144320"/>
        <c:scaling>
          <c:orientation val="minMax"/>
        </c:scaling>
        <c:delete val="0"/>
        <c:axPos val="b"/>
        <c:majorTickMark val="out"/>
        <c:minorTickMark val="none"/>
        <c:tickLblPos val="nextTo"/>
        <c:crossAx val="323225472"/>
        <c:crosses val="autoZero"/>
        <c:auto val="1"/>
        <c:lblAlgn val="ctr"/>
        <c:lblOffset val="100"/>
        <c:noMultiLvlLbl val="0"/>
      </c:catAx>
      <c:valAx>
        <c:axId val="32322547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32314432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nb-NO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Alle</c:v>
                </c:pt>
              </c:strCache>
            </c:strRef>
          </c:tx>
          <c:spPr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'Ark1'!$A$2:$A$5</c:f>
              <c:strCache>
                <c:ptCount val="4"/>
                <c:pt idx="0">
                  <c:v>Under 6 ansatte</c:v>
                </c:pt>
                <c:pt idx="1">
                  <c:v>6-49 ansatte</c:v>
                </c:pt>
                <c:pt idx="2">
                  <c:v>50-99 ansatte</c:v>
                </c:pt>
                <c:pt idx="3">
                  <c:v>100+ ansatte</c:v>
                </c:pt>
              </c:strCache>
            </c:strRef>
          </c:cat>
          <c:val>
            <c:numRef>
              <c:f>'Ark1'!$B$2:$B$5</c:f>
              <c:numCache>
                <c:formatCode>0%</c:formatCode>
                <c:ptCount val="4"/>
                <c:pt idx="0">
                  <c:v>0.30399999999999999</c:v>
                </c:pt>
                <c:pt idx="1">
                  <c:v>0.26400000000000001</c:v>
                </c:pt>
                <c:pt idx="2">
                  <c:v>7.4999999999999997E-2</c:v>
                </c:pt>
                <c:pt idx="3">
                  <c:v>0.35299999999999998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Byggfakta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'Ark1'!$A$2:$A$5</c:f>
              <c:strCache>
                <c:ptCount val="4"/>
                <c:pt idx="0">
                  <c:v>Under 6 ansatte</c:v>
                </c:pt>
                <c:pt idx="1">
                  <c:v>6-49 ansatte</c:v>
                </c:pt>
                <c:pt idx="2">
                  <c:v>50-99 ansatte</c:v>
                </c:pt>
                <c:pt idx="3">
                  <c:v>100+ ansatte</c:v>
                </c:pt>
              </c:strCache>
            </c:strRef>
          </c:cat>
          <c:val>
            <c:numRef>
              <c:f>'Ark1'!$C$2:$C$5</c:f>
              <c:numCache>
                <c:formatCode>0%</c:formatCode>
                <c:ptCount val="4"/>
                <c:pt idx="0">
                  <c:v>0.22399999999999998</c:v>
                </c:pt>
                <c:pt idx="1">
                  <c:v>0.35799999999999998</c:v>
                </c:pt>
                <c:pt idx="2">
                  <c:v>6.6000000000000003E-2</c:v>
                </c:pt>
                <c:pt idx="3">
                  <c:v>0.35200000000000004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321405696"/>
        <c:axId val="321407232"/>
      </c:barChart>
      <c:catAx>
        <c:axId val="321405696"/>
        <c:scaling>
          <c:orientation val="minMax"/>
        </c:scaling>
        <c:delete val="0"/>
        <c:axPos val="b"/>
        <c:majorTickMark val="out"/>
        <c:minorTickMark val="none"/>
        <c:tickLblPos val="nextTo"/>
        <c:crossAx val="321407232"/>
        <c:crosses val="autoZero"/>
        <c:auto val="1"/>
        <c:lblAlgn val="ctr"/>
        <c:lblOffset val="100"/>
        <c:noMultiLvlLbl val="0"/>
      </c:catAx>
      <c:valAx>
        <c:axId val="3214072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32140569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nb-NO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ctr" anchorCtr="0"/>
          <a:lstStyle/>
          <a:p>
            <a:pPr>
              <a:defRPr sz="3200"/>
            </a:pPr>
            <a:r>
              <a:rPr lang="en-US" sz="3200" dirty="0" smtClean="0"/>
              <a:t>86%</a:t>
            </a:r>
            <a:endParaRPr lang="en-US" sz="3200" dirty="0"/>
          </a:p>
        </c:rich>
      </c:tx>
      <c:layout>
        <c:manualLayout>
          <c:xMode val="edge"/>
          <c:yMode val="edge"/>
          <c:x val="0.42819939378975858"/>
          <c:y val="0.56735192384297928"/>
        </c:manualLayout>
      </c:layout>
      <c:overlay val="1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25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ctr" anchorCtr="0"/>
          <a:lstStyle/>
          <a:p>
            <a:pPr>
              <a:defRPr sz="3200"/>
            </a:pPr>
            <a:r>
              <a:rPr lang="en-US" sz="3200" dirty="0" smtClean="0"/>
              <a:t>80%</a:t>
            </a:r>
            <a:endParaRPr lang="en-US" sz="3200" dirty="0"/>
          </a:p>
        </c:rich>
      </c:tx>
      <c:layout>
        <c:manualLayout>
          <c:xMode val="edge"/>
          <c:yMode val="edge"/>
          <c:x val="0.37141604722070132"/>
          <c:y val="0.56007426231903579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600127189740948"/>
          <c:y val="6.6676216862015913E-2"/>
          <c:w val="0.60697107319316124"/>
          <c:h val="0.86793350920140422"/>
        </c:manualLayout>
      </c:layout>
      <c:pieChart>
        <c:varyColors val="1"/>
        <c:ser>
          <c:idx val="0"/>
          <c:order val="0"/>
          <c:tx>
            <c:strRef>
              <c:f>Feuil1!$C$3</c:f>
              <c:strCache>
                <c:ptCount val="1"/>
                <c:pt idx="0">
                  <c:v>80</c:v>
                </c:pt>
              </c:strCache>
            </c:strRef>
          </c:tx>
          <c:spPr>
            <a:noFill/>
          </c:spPr>
          <c:dPt>
            <c:idx val="1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</c:spPr>
          </c:dPt>
          <c:dPt>
            <c:idx val="2"/>
            <c:bubble3D val="0"/>
            <c:explosion val="9"/>
          </c:dPt>
          <c:cat>
            <c:numRef>
              <c:f>Feuil1!$B$4:$B$9</c:f>
              <c:numCache>
                <c:formatCode>General</c:formatCode>
                <c:ptCount val="6"/>
              </c:numCache>
            </c:numRef>
          </c:cat>
          <c:val>
            <c:numRef>
              <c:f>Feuil1!$C$4:$C$9</c:f>
              <c:numCache>
                <c:formatCode>0.00</c:formatCode>
                <c:ptCount val="6"/>
                <c:pt idx="0">
                  <c:v>60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25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ctr" anchorCtr="0"/>
          <a:lstStyle/>
          <a:p>
            <a:pPr>
              <a:defRPr sz="3200"/>
            </a:pPr>
            <a:r>
              <a:rPr lang="en-US" sz="3200" dirty="0" smtClean="0"/>
              <a:t>80%</a:t>
            </a:r>
            <a:endParaRPr lang="en-US" sz="3200" dirty="0"/>
          </a:p>
        </c:rich>
      </c:tx>
      <c:layout>
        <c:manualLayout>
          <c:xMode val="edge"/>
          <c:yMode val="edge"/>
          <c:x val="0.39881270149580955"/>
          <c:y val="0.56735178325213498"/>
        </c:manualLayout>
      </c:layout>
      <c:overlay val="1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25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ctr" anchorCtr="0"/>
          <a:lstStyle/>
          <a:p>
            <a:pPr>
              <a:defRPr sz="3200"/>
            </a:pPr>
            <a:r>
              <a:rPr lang="en-US" sz="3200" dirty="0" smtClean="0"/>
              <a:t>80%</a:t>
            </a:r>
            <a:endParaRPr lang="en-US" sz="3200" dirty="0"/>
          </a:p>
        </c:rich>
      </c:tx>
      <c:layout>
        <c:manualLayout>
          <c:xMode val="edge"/>
          <c:yMode val="edge"/>
          <c:x val="0.3166226377892456"/>
          <c:y val="0.58190600888741184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261601425836689"/>
          <c:y val="8.3021376202250211E-2"/>
          <c:w val="0.60697107319316124"/>
          <c:h val="0.86793350920140422"/>
        </c:manualLayout>
      </c:layout>
      <c:pieChart>
        <c:varyColors val="1"/>
        <c:ser>
          <c:idx val="0"/>
          <c:order val="0"/>
          <c:tx>
            <c:strRef>
              <c:f>Feuil1!$C$3</c:f>
              <c:strCache>
                <c:ptCount val="1"/>
                <c:pt idx="0">
                  <c:v>80</c:v>
                </c:pt>
              </c:strCache>
            </c:strRef>
          </c:tx>
          <c:spPr>
            <a:noFill/>
          </c:spPr>
          <c:dPt>
            <c:idx val="1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</c:spPr>
          </c:dPt>
          <c:dPt>
            <c:idx val="2"/>
            <c:bubble3D val="0"/>
            <c:explosion val="9"/>
          </c:dPt>
          <c:cat>
            <c:numRef>
              <c:f>Feuil1!$B$4:$B$9</c:f>
              <c:numCache>
                <c:formatCode>General</c:formatCode>
                <c:ptCount val="6"/>
              </c:numCache>
            </c:numRef>
          </c:cat>
          <c:val>
            <c:numRef>
              <c:f>Feuil1!$C$4:$C$9</c:f>
              <c:numCache>
                <c:formatCode>0.00</c:formatCode>
                <c:ptCount val="6"/>
                <c:pt idx="0">
                  <c:v>60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25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ctr" anchorCtr="0"/>
          <a:lstStyle/>
          <a:p>
            <a:pPr>
              <a:defRPr sz="3200"/>
            </a:pPr>
            <a:r>
              <a:rPr lang="en-US" sz="3200" dirty="0" smtClean="0"/>
              <a:t>80%</a:t>
            </a:r>
            <a:endParaRPr lang="en-US" sz="3200" dirty="0"/>
          </a:p>
        </c:rich>
      </c:tx>
      <c:layout>
        <c:manualLayout>
          <c:xMode val="edge"/>
          <c:yMode val="edge"/>
          <c:x val="0.33854000156182795"/>
          <c:y val="0.58918325774353719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261601425836689"/>
          <c:y val="9.7575873914500927E-2"/>
          <c:w val="0.60697107319316124"/>
          <c:h val="0.86793350920140422"/>
        </c:manualLayout>
      </c:layout>
      <c:pieChart>
        <c:varyColors val="1"/>
        <c:ser>
          <c:idx val="0"/>
          <c:order val="0"/>
          <c:tx>
            <c:strRef>
              <c:f>Feuil1!$C$3</c:f>
              <c:strCache>
                <c:ptCount val="1"/>
                <c:pt idx="0">
                  <c:v>80</c:v>
                </c:pt>
              </c:strCache>
            </c:strRef>
          </c:tx>
          <c:spPr>
            <a:noFill/>
          </c:spPr>
          <c:dPt>
            <c:idx val="1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</c:spPr>
          </c:dPt>
          <c:dPt>
            <c:idx val="2"/>
            <c:bubble3D val="0"/>
            <c:explosion val="9"/>
          </c:dPt>
          <c:cat>
            <c:numRef>
              <c:f>Feuil1!$B$4:$B$9</c:f>
              <c:numCache>
                <c:formatCode>General</c:formatCode>
                <c:ptCount val="6"/>
              </c:numCache>
            </c:numRef>
          </c:cat>
          <c:val>
            <c:numRef>
              <c:f>Feuil1!$C$4:$C$9</c:f>
              <c:numCache>
                <c:formatCode>0.00</c:formatCode>
                <c:ptCount val="6"/>
                <c:pt idx="0">
                  <c:v>60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25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86273554533866E-2"/>
          <c:y val="4.1575815549959858E-2"/>
          <c:w val="0.93941372644546617"/>
          <c:h val="0.697940503432499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Sheet1!$B$1:$U$1</c:f>
              <c:strCache>
                <c:ptCount val="20"/>
                <c:pt idx="0">
                  <c:v>Dagens Næringsliv</c:v>
                </c:pt>
                <c:pt idx="1">
                  <c:v>Aftenposten mrg</c:v>
                </c:pt>
                <c:pt idx="2">
                  <c:v>VG</c:v>
                </c:pt>
                <c:pt idx="3">
                  <c:v>n by Norvegian</c:v>
                </c:pt>
                <c:pt idx="4">
                  <c:v>Teknisk Ukeblad</c:v>
                </c:pt>
                <c:pt idx="5">
                  <c:v>Dagbladet</c:v>
                </c:pt>
                <c:pt idx="6">
                  <c:v>Finansavisen</c:v>
                </c:pt>
                <c:pt idx="7">
                  <c:v>Kapital</c:v>
                </c:pt>
                <c:pt idx="8">
                  <c:v>Byggeindustrien</c:v>
                </c:pt>
                <c:pt idx="9">
                  <c:v>Bergen Tidene</c:v>
                </c:pt>
                <c:pt idx="10">
                  <c:v>Anlegg og Transport</c:v>
                </c:pt>
                <c:pt idx="11">
                  <c:v>PC World i CW</c:v>
                </c:pt>
                <c:pt idx="12">
                  <c:v>Kommunal Rapport</c:v>
                </c:pt>
                <c:pt idx="13">
                  <c:v>Adresseavisen</c:v>
                </c:pt>
                <c:pt idx="14">
                  <c:v>Ukeavisen Ledelse</c:v>
                </c:pt>
                <c:pt idx="15">
                  <c:v>Yrkesbil</c:v>
                </c:pt>
                <c:pt idx="16">
                  <c:v>Byggfakta</c:v>
                </c:pt>
                <c:pt idx="17">
                  <c:v>Moderne Transport</c:v>
                </c:pt>
                <c:pt idx="18">
                  <c:v>VVS Aktuelt</c:v>
                </c:pt>
                <c:pt idx="19">
                  <c:v>Logistikk &amp; Ledelse</c:v>
                </c:pt>
              </c:strCache>
            </c:strRef>
          </c:cat>
          <c:val>
            <c:numRef>
              <c:f>Sheet1!$B$5:$U$5</c:f>
              <c:numCache>
                <c:formatCode>General</c:formatCode>
                <c:ptCount val="20"/>
                <c:pt idx="0">
                  <c:v>155</c:v>
                </c:pt>
                <c:pt idx="1">
                  <c:v>138</c:v>
                </c:pt>
                <c:pt idx="2">
                  <c:v>130</c:v>
                </c:pt>
                <c:pt idx="3">
                  <c:v>56</c:v>
                </c:pt>
                <c:pt idx="4">
                  <c:v>75</c:v>
                </c:pt>
                <c:pt idx="5">
                  <c:v>85</c:v>
                </c:pt>
                <c:pt idx="6">
                  <c:v>63</c:v>
                </c:pt>
                <c:pt idx="7">
                  <c:v>64</c:v>
                </c:pt>
                <c:pt idx="8">
                  <c:v>38</c:v>
                </c:pt>
                <c:pt idx="9">
                  <c:v>32</c:v>
                </c:pt>
                <c:pt idx="10">
                  <c:v>33</c:v>
                </c:pt>
                <c:pt idx="11">
                  <c:v>29</c:v>
                </c:pt>
                <c:pt idx="12">
                  <c:v>30</c:v>
                </c:pt>
                <c:pt idx="13">
                  <c:v>27</c:v>
                </c:pt>
                <c:pt idx="14">
                  <c:v>27</c:v>
                </c:pt>
                <c:pt idx="15">
                  <c:v>24</c:v>
                </c:pt>
                <c:pt idx="16">
                  <c:v>26</c:v>
                </c:pt>
                <c:pt idx="17">
                  <c:v>16</c:v>
                </c:pt>
                <c:pt idx="19">
                  <c:v>18</c:v>
                </c:pt>
              </c:numCache>
            </c:numRef>
          </c:val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tx1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Sheet1!$B$1:$U$1</c:f>
              <c:strCache>
                <c:ptCount val="20"/>
                <c:pt idx="0">
                  <c:v>Dagens Næringsliv</c:v>
                </c:pt>
                <c:pt idx="1">
                  <c:v>Aftenposten mrg</c:v>
                </c:pt>
                <c:pt idx="2">
                  <c:v>VG</c:v>
                </c:pt>
                <c:pt idx="3">
                  <c:v>n by Norvegian</c:v>
                </c:pt>
                <c:pt idx="4">
                  <c:v>Teknisk Ukeblad</c:v>
                </c:pt>
                <c:pt idx="5">
                  <c:v>Dagbladet</c:v>
                </c:pt>
                <c:pt idx="6">
                  <c:v>Finansavisen</c:v>
                </c:pt>
                <c:pt idx="7">
                  <c:v>Kapital</c:v>
                </c:pt>
                <c:pt idx="8">
                  <c:v>Byggeindustrien</c:v>
                </c:pt>
                <c:pt idx="9">
                  <c:v>Bergen Tidene</c:v>
                </c:pt>
                <c:pt idx="10">
                  <c:v>Anlegg og Transport</c:v>
                </c:pt>
                <c:pt idx="11">
                  <c:v>PC World i CW</c:v>
                </c:pt>
                <c:pt idx="12">
                  <c:v>Kommunal Rapport</c:v>
                </c:pt>
                <c:pt idx="13">
                  <c:v>Adresseavisen</c:v>
                </c:pt>
                <c:pt idx="14">
                  <c:v>Ukeavisen Ledelse</c:v>
                </c:pt>
                <c:pt idx="15">
                  <c:v>Yrkesbil</c:v>
                </c:pt>
                <c:pt idx="16">
                  <c:v>Byggfakta</c:v>
                </c:pt>
                <c:pt idx="17">
                  <c:v>Moderne Transport</c:v>
                </c:pt>
                <c:pt idx="18">
                  <c:v>VVS Aktuelt</c:v>
                </c:pt>
                <c:pt idx="19">
                  <c:v>Logistikk &amp; Ledelse</c:v>
                </c:pt>
              </c:strCache>
            </c:strRef>
          </c:cat>
          <c:val>
            <c:numRef>
              <c:f>Sheet1!$B$6:$U$6</c:f>
              <c:numCache>
                <c:formatCode>General</c:formatCode>
                <c:ptCount val="20"/>
                <c:pt idx="0">
                  <c:v>153</c:v>
                </c:pt>
                <c:pt idx="1">
                  <c:v>131</c:v>
                </c:pt>
                <c:pt idx="2">
                  <c:v>95</c:v>
                </c:pt>
                <c:pt idx="3">
                  <c:v>87</c:v>
                </c:pt>
                <c:pt idx="4">
                  <c:v>76</c:v>
                </c:pt>
                <c:pt idx="5">
                  <c:v>70</c:v>
                </c:pt>
                <c:pt idx="6">
                  <c:v>66</c:v>
                </c:pt>
                <c:pt idx="7">
                  <c:v>62</c:v>
                </c:pt>
                <c:pt idx="8">
                  <c:v>38</c:v>
                </c:pt>
                <c:pt idx="9">
                  <c:v>33</c:v>
                </c:pt>
                <c:pt idx="10">
                  <c:v>32</c:v>
                </c:pt>
                <c:pt idx="11">
                  <c:v>29</c:v>
                </c:pt>
                <c:pt idx="12">
                  <c:v>29</c:v>
                </c:pt>
                <c:pt idx="13">
                  <c:v>29</c:v>
                </c:pt>
                <c:pt idx="14">
                  <c:v>27</c:v>
                </c:pt>
                <c:pt idx="15">
                  <c:v>24</c:v>
                </c:pt>
                <c:pt idx="16">
                  <c:v>22</c:v>
                </c:pt>
                <c:pt idx="17">
                  <c:v>17</c:v>
                </c:pt>
                <c:pt idx="18">
                  <c:v>16</c:v>
                </c:pt>
                <c:pt idx="19">
                  <c:v>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5"/>
        <c:axId val="285079040"/>
        <c:axId val="285080576"/>
      </c:barChart>
      <c:catAx>
        <c:axId val="28507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38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nb-NO"/>
          </a:p>
        </c:txPr>
        <c:crossAx val="285080576"/>
        <c:crosses val="autoZero"/>
        <c:auto val="1"/>
        <c:lblAlgn val="ctr"/>
        <c:lblOffset val="0"/>
        <c:tickLblSkip val="1"/>
        <c:tickMarkSkip val="1"/>
        <c:noMultiLvlLbl val="0"/>
      </c:catAx>
      <c:valAx>
        <c:axId val="285080576"/>
        <c:scaling>
          <c:orientation val="minMax"/>
        </c:scaling>
        <c:delete val="1"/>
        <c:axPos val="l"/>
        <c:numFmt formatCode="0" sourceLinked="0"/>
        <c:majorTickMark val="out"/>
        <c:minorTickMark val="none"/>
        <c:tickLblPos val="none"/>
        <c:crossAx val="285079040"/>
        <c:crosses val="autoZero"/>
        <c:crossBetween val="between"/>
      </c:valAx>
      <c:spPr>
        <a:noFill/>
        <a:ln w="25106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rgbClr val="1F497D"/>
          </a:solidFill>
          <a:effectLst/>
          <a:latin typeface="+mj-lt"/>
          <a:ea typeface="MS P????"/>
          <a:cs typeface="MS P????"/>
        </a:defRPr>
      </a:pPr>
      <a:endParaRPr lang="nb-NO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'Ark1'!$C$1</c:f>
              <c:strCache>
                <c:ptCount val="1"/>
                <c:pt idx="0">
                  <c:v>Byggfakta</c:v>
                </c:pt>
              </c:strCache>
            </c:strRef>
          </c:tx>
          <c:spPr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'Ark1'!$A$2:$A$15</c:f>
              <c:strCache>
                <c:ptCount val="14"/>
                <c:pt idx="0">
                  <c:v>Bedriftshelsetjeneste</c:v>
                </c:pt>
                <c:pt idx="1">
                  <c:v>Telekommunikasjon</c:v>
                </c:pt>
                <c:pt idx="2">
                  <c:v>Verne/Miljøfunksjon</c:v>
                </c:pt>
                <c:pt idx="3">
                  <c:v>Lager/Materialadm.</c:v>
                </c:pt>
                <c:pt idx="4">
                  <c:v>Transport/Distribusjon</c:v>
                </c:pt>
                <c:pt idx="5">
                  <c:v> IT</c:v>
                </c:pt>
                <c:pt idx="6">
                  <c:v>Forskning/Prod.utvikling etc.</c:v>
                </c:pt>
                <c:pt idx="7">
                  <c:v>Innkjøp</c:v>
                </c:pt>
                <c:pt idx="8">
                  <c:v>Økonomi/Regnskap/Finans</c:v>
                </c:pt>
                <c:pt idx="9">
                  <c:v>Kontroll/Kvalitetsstyring</c:v>
                </c:pt>
                <c:pt idx="10">
                  <c:v>Salg/Markedsføring/Eksport</c:v>
                </c:pt>
                <c:pt idx="11">
                  <c:v>Personal</c:v>
                </c:pt>
                <c:pt idx="12">
                  <c:v>Produksjon/Drift</c:v>
                </c:pt>
                <c:pt idx="13">
                  <c:v>Administrasjon/Ledelse</c:v>
                </c:pt>
              </c:strCache>
            </c:strRef>
          </c:cat>
          <c:val>
            <c:numRef>
              <c:f>'Ark1'!$C$2:$C$15</c:f>
              <c:numCache>
                <c:formatCode>0%</c:formatCode>
                <c:ptCount val="14"/>
                <c:pt idx="0">
                  <c:v>0.01</c:v>
                </c:pt>
                <c:pt idx="1">
                  <c:v>1.3999999999999999E-2</c:v>
                </c:pt>
                <c:pt idx="2">
                  <c:v>2.5000000000000001E-2</c:v>
                </c:pt>
                <c:pt idx="3">
                  <c:v>2.6000000000000002E-2</c:v>
                </c:pt>
                <c:pt idx="4">
                  <c:v>0.05</c:v>
                </c:pt>
                <c:pt idx="5">
                  <c:v>5.0999999999999997E-2</c:v>
                </c:pt>
                <c:pt idx="6">
                  <c:v>5.2000000000000005E-2</c:v>
                </c:pt>
                <c:pt idx="7">
                  <c:v>0.16500000000000001</c:v>
                </c:pt>
                <c:pt idx="8">
                  <c:v>0.17</c:v>
                </c:pt>
                <c:pt idx="9">
                  <c:v>0.17199999999999999</c:v>
                </c:pt>
                <c:pt idx="10">
                  <c:v>0.21</c:v>
                </c:pt>
                <c:pt idx="11">
                  <c:v>0.25800000000000001</c:v>
                </c:pt>
                <c:pt idx="12">
                  <c:v>0.37200000000000005</c:v>
                </c:pt>
                <c:pt idx="13">
                  <c:v>0.79700000000000004</c:v>
                </c:pt>
              </c:numCache>
            </c:numRef>
          </c:val>
        </c:ser>
        <c:ser>
          <c:idx val="1"/>
          <c:order val="1"/>
          <c:tx>
            <c:strRef>
              <c:f>'Ark1'!$D$1</c:f>
              <c:strCache>
                <c:ptCount val="1"/>
                <c:pt idx="0">
                  <c:v>Alle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'Ark1'!$A$2:$A$15</c:f>
              <c:strCache>
                <c:ptCount val="14"/>
                <c:pt idx="0">
                  <c:v>Bedriftshelsetjeneste</c:v>
                </c:pt>
                <c:pt idx="1">
                  <c:v>Telekommunikasjon</c:v>
                </c:pt>
                <c:pt idx="2">
                  <c:v>Verne/Miljøfunksjon</c:v>
                </c:pt>
                <c:pt idx="3">
                  <c:v>Lager/Materialadm.</c:v>
                </c:pt>
                <c:pt idx="4">
                  <c:v>Transport/Distribusjon</c:v>
                </c:pt>
                <c:pt idx="5">
                  <c:v> IT</c:v>
                </c:pt>
                <c:pt idx="6">
                  <c:v>Forskning/Prod.utvikling etc.</c:v>
                </c:pt>
                <c:pt idx="7">
                  <c:v>Innkjøp</c:v>
                </c:pt>
                <c:pt idx="8">
                  <c:v>Økonomi/Regnskap/Finans</c:v>
                </c:pt>
                <c:pt idx="9">
                  <c:v>Kontroll/Kvalitetsstyring</c:v>
                </c:pt>
                <c:pt idx="10">
                  <c:v>Salg/Markedsføring/Eksport</c:v>
                </c:pt>
                <c:pt idx="11">
                  <c:v>Personal</c:v>
                </c:pt>
                <c:pt idx="12">
                  <c:v>Produksjon/Drift</c:v>
                </c:pt>
                <c:pt idx="13">
                  <c:v>Administrasjon/Ledelse</c:v>
                </c:pt>
              </c:strCache>
            </c:strRef>
          </c:cat>
          <c:val>
            <c:numRef>
              <c:f>'Ark1'!$D$2:$D$15</c:f>
              <c:numCache>
                <c:formatCode>0%</c:formatCode>
                <c:ptCount val="14"/>
                <c:pt idx="0">
                  <c:v>1.4999999999999999E-2</c:v>
                </c:pt>
                <c:pt idx="1">
                  <c:v>3.3000000000000002E-2</c:v>
                </c:pt>
                <c:pt idx="2">
                  <c:v>3.4000000000000002E-2</c:v>
                </c:pt>
                <c:pt idx="3">
                  <c:v>4.9000000000000002E-2</c:v>
                </c:pt>
                <c:pt idx="4">
                  <c:v>5.5999999999999994E-2</c:v>
                </c:pt>
                <c:pt idx="5">
                  <c:v>0.13300000000000001</c:v>
                </c:pt>
                <c:pt idx="6">
                  <c:v>7.9000000000000001E-2</c:v>
                </c:pt>
                <c:pt idx="7">
                  <c:v>0.18</c:v>
                </c:pt>
                <c:pt idx="8">
                  <c:v>0.17600000000000002</c:v>
                </c:pt>
                <c:pt idx="9">
                  <c:v>0.11599999999999999</c:v>
                </c:pt>
                <c:pt idx="10">
                  <c:v>0.20699999999999999</c:v>
                </c:pt>
                <c:pt idx="11">
                  <c:v>0.20699999999999999</c:v>
                </c:pt>
                <c:pt idx="12">
                  <c:v>0.30299999999999999</c:v>
                </c:pt>
                <c:pt idx="13">
                  <c:v>0.69299999999999995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323744128"/>
        <c:axId val="323745664"/>
      </c:barChart>
      <c:catAx>
        <c:axId val="323744128"/>
        <c:scaling>
          <c:orientation val="minMax"/>
        </c:scaling>
        <c:delete val="0"/>
        <c:axPos val="l"/>
        <c:majorTickMark val="out"/>
        <c:minorTickMark val="none"/>
        <c:tickLblPos val="nextTo"/>
        <c:crossAx val="323745664"/>
        <c:crosses val="autoZero"/>
        <c:auto val="1"/>
        <c:lblAlgn val="ctr"/>
        <c:lblOffset val="100"/>
        <c:noMultiLvlLbl val="0"/>
      </c:catAx>
      <c:valAx>
        <c:axId val="32374566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3237441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nb-NO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047579983593111E-2"/>
          <c:y val="9.389939447169493E-2"/>
          <c:w val="0.88515176374077109"/>
          <c:h val="0.829707504250255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Alle</c:v>
                </c:pt>
              </c:strCache>
            </c:strRef>
          </c:tx>
          <c:spPr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'Ark1'!$A$2:$A$4</c:f>
              <c:strCache>
                <c:ptCount val="3"/>
                <c:pt idx="0">
                  <c:v>Privat sektor</c:v>
                </c:pt>
                <c:pt idx="1">
                  <c:v>Statlig sektor</c:v>
                </c:pt>
                <c:pt idx="2">
                  <c:v>Kommune/Fylkeskommune</c:v>
                </c:pt>
              </c:strCache>
            </c:strRef>
          </c:cat>
          <c:val>
            <c:numRef>
              <c:f>'Ark1'!$B$2:$B$4</c:f>
              <c:numCache>
                <c:formatCode>0%</c:formatCode>
                <c:ptCount val="3"/>
                <c:pt idx="0">
                  <c:v>0.81400000000000006</c:v>
                </c:pt>
                <c:pt idx="1">
                  <c:v>4.7E-2</c:v>
                </c:pt>
                <c:pt idx="2">
                  <c:v>0.13699999999999998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Byggfakta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'Ark1'!$A$2:$A$4</c:f>
              <c:strCache>
                <c:ptCount val="3"/>
                <c:pt idx="0">
                  <c:v>Privat sektor</c:v>
                </c:pt>
                <c:pt idx="1">
                  <c:v>Statlig sektor</c:v>
                </c:pt>
                <c:pt idx="2">
                  <c:v>Kommune/Fylkeskommune</c:v>
                </c:pt>
              </c:strCache>
            </c:strRef>
          </c:cat>
          <c:val>
            <c:numRef>
              <c:f>'Ark1'!$C$2:$C$4</c:f>
              <c:numCache>
                <c:formatCode>0%</c:formatCode>
                <c:ptCount val="3"/>
                <c:pt idx="0">
                  <c:v>0.72299999999999998</c:v>
                </c:pt>
                <c:pt idx="1">
                  <c:v>1.3000000000000001E-2</c:v>
                </c:pt>
                <c:pt idx="2">
                  <c:v>0.26500000000000001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324825088"/>
        <c:axId val="324826624"/>
      </c:barChart>
      <c:catAx>
        <c:axId val="324825088"/>
        <c:scaling>
          <c:orientation val="minMax"/>
        </c:scaling>
        <c:delete val="0"/>
        <c:axPos val="b"/>
        <c:majorTickMark val="out"/>
        <c:minorTickMark val="none"/>
        <c:tickLblPos val="nextTo"/>
        <c:crossAx val="324826624"/>
        <c:crosses val="autoZero"/>
        <c:auto val="1"/>
        <c:lblAlgn val="ctr"/>
        <c:lblOffset val="100"/>
        <c:noMultiLvlLbl val="0"/>
      </c:catAx>
      <c:valAx>
        <c:axId val="3248266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32482508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nb-NO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891273039750836E-2"/>
          <c:y val="0.21856862095387608"/>
          <c:w val="0.96621745392049829"/>
          <c:h val="0.705038277768074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Alle</c:v>
                </c:pt>
              </c:strCache>
            </c:strRef>
          </c:tx>
          <c:spPr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'Ark1'!$A$2:$A$6</c:f>
              <c:strCache>
                <c:ptCount val="5"/>
                <c:pt idx="0">
                  <c:v>Kr. 0</c:v>
                </c:pt>
                <c:pt idx="1">
                  <c:v>Inntil kr. 100 000</c:v>
                </c:pt>
                <c:pt idx="2">
                  <c:v>Kr. 100'-999'</c:v>
                </c:pt>
                <c:pt idx="3">
                  <c:v>Kr. 1 000'-4.999'</c:v>
                </c:pt>
                <c:pt idx="4">
                  <c:v>5 000'+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0.17300000000000001</c:v>
                </c:pt>
                <c:pt idx="1">
                  <c:v>0.128</c:v>
                </c:pt>
                <c:pt idx="2">
                  <c:v>0.13699999999999998</c:v>
                </c:pt>
                <c:pt idx="3">
                  <c:v>0.128</c:v>
                </c:pt>
                <c:pt idx="4">
                  <c:v>0.126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Byggfakta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'Ark1'!$A$2:$A$6</c:f>
              <c:strCache>
                <c:ptCount val="5"/>
                <c:pt idx="0">
                  <c:v>Kr. 0</c:v>
                </c:pt>
                <c:pt idx="1">
                  <c:v>Inntil kr. 100 000</c:v>
                </c:pt>
                <c:pt idx="2">
                  <c:v>Kr. 100'-999'</c:v>
                </c:pt>
                <c:pt idx="3">
                  <c:v>Kr. 1 000'-4.999'</c:v>
                </c:pt>
                <c:pt idx="4">
                  <c:v>5 000'+</c:v>
                </c:pt>
              </c:strCache>
            </c:strRef>
          </c:cat>
          <c:val>
            <c:numRef>
              <c:f>'Ark1'!$C$2:$C$6</c:f>
              <c:numCache>
                <c:formatCode>0%</c:formatCode>
                <c:ptCount val="5"/>
                <c:pt idx="0">
                  <c:v>0.13600000000000001</c:v>
                </c:pt>
                <c:pt idx="1">
                  <c:v>9.4E-2</c:v>
                </c:pt>
                <c:pt idx="2">
                  <c:v>0.13100000000000001</c:v>
                </c:pt>
                <c:pt idx="3">
                  <c:v>0.153</c:v>
                </c:pt>
                <c:pt idx="4">
                  <c:v>0.23399999999999999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15494912"/>
        <c:axId val="115496448"/>
      </c:barChart>
      <c:catAx>
        <c:axId val="115494912"/>
        <c:scaling>
          <c:orientation val="minMax"/>
        </c:scaling>
        <c:delete val="0"/>
        <c:axPos val="b"/>
        <c:majorTickMark val="out"/>
        <c:minorTickMark val="none"/>
        <c:tickLblPos val="nextTo"/>
        <c:crossAx val="115496448"/>
        <c:crosses val="autoZero"/>
        <c:auto val="1"/>
        <c:lblAlgn val="ctr"/>
        <c:lblOffset val="100"/>
        <c:noMultiLvlLbl val="0"/>
      </c:catAx>
      <c:valAx>
        <c:axId val="1154964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1549491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nb-NO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Alle</c:v>
                </c:pt>
              </c:strCache>
            </c:strRef>
          </c:tx>
          <c:spPr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'Ark1'!$A$2:$A$6</c:f>
              <c:strCache>
                <c:ptCount val="5"/>
                <c:pt idx="0">
                  <c:v>Ingen</c:v>
                </c:pt>
                <c:pt idx="1">
                  <c:v>1 styreverv</c:v>
                </c:pt>
                <c:pt idx="2">
                  <c:v>2-3 styreverv</c:v>
                </c:pt>
                <c:pt idx="3">
                  <c:v>4-9 styreverv</c:v>
                </c:pt>
                <c:pt idx="4">
                  <c:v>10 eller flere styreverv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0.39399999999999996</c:v>
                </c:pt>
                <c:pt idx="1">
                  <c:v>0.22699999999999998</c:v>
                </c:pt>
                <c:pt idx="2">
                  <c:v>0.221</c:v>
                </c:pt>
                <c:pt idx="3">
                  <c:v>6.5000000000000002E-2</c:v>
                </c:pt>
                <c:pt idx="4">
                  <c:v>1.4999999999999999E-2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Byggfakta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'Ark1'!$A$2:$A$6</c:f>
              <c:strCache>
                <c:ptCount val="5"/>
                <c:pt idx="0">
                  <c:v>Ingen</c:v>
                </c:pt>
                <c:pt idx="1">
                  <c:v>1 styreverv</c:v>
                </c:pt>
                <c:pt idx="2">
                  <c:v>2-3 styreverv</c:v>
                </c:pt>
                <c:pt idx="3">
                  <c:v>4-9 styreverv</c:v>
                </c:pt>
                <c:pt idx="4">
                  <c:v>10 eller flere styreverv</c:v>
                </c:pt>
              </c:strCache>
            </c:strRef>
          </c:cat>
          <c:val>
            <c:numRef>
              <c:f>'Ark1'!$C$2:$C$6</c:f>
              <c:numCache>
                <c:formatCode>0%</c:formatCode>
                <c:ptCount val="5"/>
                <c:pt idx="0">
                  <c:v>0.33500000000000002</c:v>
                </c:pt>
                <c:pt idx="1">
                  <c:v>0.215</c:v>
                </c:pt>
                <c:pt idx="2">
                  <c:v>0.24</c:v>
                </c:pt>
                <c:pt idx="3">
                  <c:v>9.9000000000000005E-2</c:v>
                </c:pt>
                <c:pt idx="4">
                  <c:v>4.7E-2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115553792"/>
        <c:axId val="115555328"/>
      </c:barChart>
      <c:catAx>
        <c:axId val="115553792"/>
        <c:scaling>
          <c:orientation val="minMax"/>
        </c:scaling>
        <c:delete val="0"/>
        <c:axPos val="b"/>
        <c:majorTickMark val="out"/>
        <c:minorTickMark val="none"/>
        <c:tickLblPos val="nextTo"/>
        <c:crossAx val="115555328"/>
        <c:crosses val="autoZero"/>
        <c:auto val="1"/>
        <c:lblAlgn val="ctr"/>
        <c:lblOffset val="100"/>
        <c:noMultiLvlLbl val="0"/>
      </c:catAx>
      <c:valAx>
        <c:axId val="11555532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1555379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nb-NO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Ja, ofte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'Ark1'!$A$2:$A$3</c:f>
              <c:strCache>
                <c:ptCount val="2"/>
                <c:pt idx="0">
                  <c:v>alle</c:v>
                </c:pt>
                <c:pt idx="1">
                  <c:v>Byggfakta</c:v>
                </c:pt>
              </c:strCache>
            </c:strRef>
          </c:cat>
          <c:val>
            <c:numRef>
              <c:f>'Ark1'!$B$2:$B$3</c:f>
              <c:numCache>
                <c:formatCode>0%</c:formatCode>
                <c:ptCount val="2"/>
                <c:pt idx="0">
                  <c:v>9.6999999999999989E-2</c:v>
                </c:pt>
                <c:pt idx="1">
                  <c:v>0.121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Ja, av og til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'Ark1'!$A$2:$A$3</c:f>
              <c:strCache>
                <c:ptCount val="2"/>
                <c:pt idx="0">
                  <c:v>alle</c:v>
                </c:pt>
                <c:pt idx="1">
                  <c:v>Byggfakta</c:v>
                </c:pt>
              </c:strCache>
            </c:strRef>
          </c:cat>
          <c:val>
            <c:numRef>
              <c:f>'Ark1'!$C$2:$C$3</c:f>
              <c:numCache>
                <c:formatCode>0%</c:formatCode>
                <c:ptCount val="2"/>
                <c:pt idx="0">
                  <c:v>0.47799999999999998</c:v>
                </c:pt>
                <c:pt idx="1">
                  <c:v>0.48799999999999999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5665920"/>
        <c:axId val="98501376"/>
      </c:barChart>
      <c:barChart>
        <c:barDir val="col"/>
        <c:grouping val="stacked"/>
        <c:varyColors val="0"/>
        <c:ser>
          <c:idx val="2"/>
          <c:order val="2"/>
          <c:tx>
            <c:strRef>
              <c:f>'Ark1'!$D$1</c:f>
              <c:strCache>
                <c:ptCount val="1"/>
                <c:pt idx="0">
                  <c:v>Sum</c:v>
                </c:pt>
              </c:strCache>
            </c:strRef>
          </c:tx>
          <c:spPr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dLbl>
              <c:idx val="0"/>
              <c:layout>
                <c:manualLayout>
                  <c:x val="-1.4668133480014675E-3"/>
                  <c:y val="-0.30570252792475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8672533920058672E-3"/>
                  <c:y val="-0.3433276396006054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004400440044002E-3"/>
                  <c:y val="-0.3174603174603174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'Ark1'!$A$2:$A$3</c:f>
              <c:strCache>
                <c:ptCount val="2"/>
                <c:pt idx="0">
                  <c:v>alle</c:v>
                </c:pt>
                <c:pt idx="1">
                  <c:v>Byggfakta</c:v>
                </c:pt>
              </c:strCache>
            </c:strRef>
          </c:cat>
          <c:val>
            <c:numRef>
              <c:f>'Ark1'!$D$2:$D$3</c:f>
              <c:numCache>
                <c:formatCode>0%</c:formatCode>
                <c:ptCount val="2"/>
                <c:pt idx="0">
                  <c:v>0.57499999999999996</c:v>
                </c:pt>
                <c:pt idx="1">
                  <c:v>0.60899999999999999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8508800"/>
        <c:axId val="98502912"/>
      </c:barChart>
      <c:catAx>
        <c:axId val="115665920"/>
        <c:scaling>
          <c:orientation val="minMax"/>
        </c:scaling>
        <c:delete val="0"/>
        <c:axPos val="b"/>
        <c:majorTickMark val="out"/>
        <c:minorTickMark val="none"/>
        <c:tickLblPos val="nextTo"/>
        <c:crossAx val="98501376"/>
        <c:crosses val="autoZero"/>
        <c:auto val="1"/>
        <c:lblAlgn val="ctr"/>
        <c:lblOffset val="100"/>
        <c:noMultiLvlLbl val="0"/>
      </c:catAx>
      <c:valAx>
        <c:axId val="98501376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one"/>
        <c:crossAx val="115665920"/>
        <c:crosses val="autoZero"/>
        <c:crossBetween val="between"/>
      </c:valAx>
      <c:valAx>
        <c:axId val="98502912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one"/>
        <c:crossAx val="98508800"/>
        <c:crosses val="max"/>
        <c:crossBetween val="between"/>
      </c:valAx>
      <c:catAx>
        <c:axId val="98508800"/>
        <c:scaling>
          <c:orientation val="minMax"/>
        </c:scaling>
        <c:delete val="1"/>
        <c:axPos val="b"/>
        <c:majorTickMark val="out"/>
        <c:minorTickMark val="none"/>
        <c:tickLblPos val="none"/>
        <c:crossAx val="98502912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2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 b="1"/>
      </a:pPr>
      <a:endParaRPr lang="nb-NO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8764881952580021"/>
          <c:y val="2.6944274341702389E-2"/>
          <c:w val="0.59325906359830272"/>
          <c:h val="0.946111451316595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'Ark1'!$C$1</c:f>
              <c:strCache>
                <c:ptCount val="1"/>
                <c:pt idx="0">
                  <c:v>Byggfakta</c:v>
                </c:pt>
              </c:strCache>
            </c:strRef>
          </c:tx>
          <c:spPr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'Ark1'!$A$2:$A$10</c:f>
              <c:strCache>
                <c:ptCount val="9"/>
                <c:pt idx="0">
                  <c:v>Båt</c:v>
                </c:pt>
                <c:pt idx="1">
                  <c:v>Smykker</c:v>
                </c:pt>
                <c:pt idx="2">
                  <c:v>Klokker</c:v>
                </c:pt>
                <c:pt idx="3">
                  <c:v>Møbler/boliginnredning</c:v>
                </c:pt>
                <c:pt idx="4">
                  <c:v>Feriereiser</c:v>
                </c:pt>
                <c:pt idx="5">
                  <c:v>Klær</c:v>
                </c:pt>
                <c:pt idx="6">
                  <c:v>Bil</c:v>
                </c:pt>
                <c:pt idx="7">
                  <c:v>Sports-/friluftsutstyr</c:v>
                </c:pt>
                <c:pt idx="8">
                  <c:v>Elektronikk (Data,TV, foto, mobil, etc.)</c:v>
                </c:pt>
              </c:strCache>
            </c:strRef>
          </c:cat>
          <c:val>
            <c:numRef>
              <c:f>'Ark1'!$C$2:$C$10</c:f>
              <c:numCache>
                <c:formatCode>0%</c:formatCode>
                <c:ptCount val="9"/>
                <c:pt idx="0">
                  <c:v>4.8000000000000001E-2</c:v>
                </c:pt>
                <c:pt idx="1">
                  <c:v>4.2000000000000003E-2</c:v>
                </c:pt>
                <c:pt idx="2">
                  <c:v>7.9000000000000001E-2</c:v>
                </c:pt>
                <c:pt idx="3">
                  <c:v>0.21100000000000002</c:v>
                </c:pt>
                <c:pt idx="4">
                  <c:v>0.25600000000000001</c:v>
                </c:pt>
                <c:pt idx="5">
                  <c:v>0.27699999999999997</c:v>
                </c:pt>
                <c:pt idx="6">
                  <c:v>0.39500000000000002</c:v>
                </c:pt>
                <c:pt idx="7">
                  <c:v>0.28999999999999998</c:v>
                </c:pt>
                <c:pt idx="8">
                  <c:v>0.2</c:v>
                </c:pt>
              </c:numCache>
            </c:numRef>
          </c:val>
        </c:ser>
        <c:ser>
          <c:idx val="1"/>
          <c:order val="1"/>
          <c:tx>
            <c:strRef>
              <c:f>'Ark1'!$D$1</c:f>
              <c:strCache>
                <c:ptCount val="1"/>
                <c:pt idx="0">
                  <c:v>Alle</c:v>
                </c:pt>
              </c:strCache>
            </c:strRef>
          </c:tx>
          <c:spPr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8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'Ark1'!$A$2:$A$10</c:f>
              <c:strCache>
                <c:ptCount val="9"/>
                <c:pt idx="0">
                  <c:v>Båt</c:v>
                </c:pt>
                <c:pt idx="1">
                  <c:v>Smykker</c:v>
                </c:pt>
                <c:pt idx="2">
                  <c:v>Klokker</c:v>
                </c:pt>
                <c:pt idx="3">
                  <c:v>Møbler/boliginnredning</c:v>
                </c:pt>
                <c:pt idx="4">
                  <c:v>Feriereiser</c:v>
                </c:pt>
                <c:pt idx="5">
                  <c:v>Klær</c:v>
                </c:pt>
                <c:pt idx="6">
                  <c:v>Bil</c:v>
                </c:pt>
                <c:pt idx="7">
                  <c:v>Sports-/friluftsutstyr</c:v>
                </c:pt>
                <c:pt idx="8">
                  <c:v>Elektronikk (Data,TV, foto, mobil, etc.)</c:v>
                </c:pt>
              </c:strCache>
            </c:strRef>
          </c:cat>
          <c:val>
            <c:numRef>
              <c:f>'Ark1'!$D$2:$D$10</c:f>
              <c:numCache>
                <c:formatCode>0%</c:formatCode>
                <c:ptCount val="9"/>
                <c:pt idx="0">
                  <c:v>4.5999999999999999E-2</c:v>
                </c:pt>
                <c:pt idx="1">
                  <c:v>4.5999999999999999E-2</c:v>
                </c:pt>
                <c:pt idx="2">
                  <c:v>0.129</c:v>
                </c:pt>
                <c:pt idx="3">
                  <c:v>0.191</c:v>
                </c:pt>
                <c:pt idx="4">
                  <c:v>0.20199999999999999</c:v>
                </c:pt>
                <c:pt idx="5">
                  <c:v>0.26899999999999996</c:v>
                </c:pt>
                <c:pt idx="6">
                  <c:v>0.28699999999999998</c:v>
                </c:pt>
                <c:pt idx="7">
                  <c:v>0.29299999999999998</c:v>
                </c:pt>
                <c:pt idx="8">
                  <c:v>0.30599999999999999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98528256"/>
        <c:axId val="98542336"/>
      </c:barChart>
      <c:catAx>
        <c:axId val="98528256"/>
        <c:scaling>
          <c:orientation val="minMax"/>
        </c:scaling>
        <c:delete val="0"/>
        <c:axPos val="l"/>
        <c:majorTickMark val="out"/>
        <c:minorTickMark val="none"/>
        <c:tickLblPos val="nextTo"/>
        <c:crossAx val="98542336"/>
        <c:crosses val="autoZero"/>
        <c:auto val="1"/>
        <c:lblAlgn val="ctr"/>
        <c:lblOffset val="100"/>
        <c:noMultiLvlLbl val="0"/>
      </c:catAx>
      <c:valAx>
        <c:axId val="9854233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985282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nb-NO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9533966311650215"/>
          <c:y val="2.6944274341702389E-2"/>
          <c:w val="0.57985965158951358"/>
          <c:h val="0.946111451316595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'Ark1'!$C$1</c:f>
              <c:strCache>
                <c:ptCount val="1"/>
                <c:pt idx="0">
                  <c:v>Byggfakta</c:v>
                </c:pt>
              </c:strCache>
            </c:strRef>
          </c:tx>
          <c:spPr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'Ark1'!$A$2:$A$10</c:f>
              <c:strCache>
                <c:ptCount val="9"/>
                <c:pt idx="0">
                  <c:v> Sosiale medier</c:v>
                </c:pt>
                <c:pt idx="1">
                  <c:v>TV, Video, annet audioutstyr</c:v>
                </c:pt>
                <c:pt idx="2">
                  <c:v>Hus, møbler og innredning</c:v>
                </c:pt>
                <c:pt idx="3">
                  <c:v>Finansielle tjenester (bank, kredittkort)</c:v>
                </c:pt>
                <c:pt idx="4">
                  <c:v> Mobiltelefon</c:v>
                </c:pt>
                <c:pt idx="5">
                  <c:v>Data/PC-utstyr</c:v>
                </c:pt>
                <c:pt idx="6">
                  <c:v>Bil</c:v>
                </c:pt>
                <c:pt idx="7">
                  <c:v> Sport og fritid</c:v>
                </c:pt>
                <c:pt idx="8">
                  <c:v>Reiser og ferier</c:v>
                </c:pt>
              </c:strCache>
            </c:strRef>
          </c:cat>
          <c:val>
            <c:numRef>
              <c:f>'Ark1'!$C$2:$C$10</c:f>
              <c:numCache>
                <c:formatCode>0%</c:formatCode>
                <c:ptCount val="9"/>
                <c:pt idx="0">
                  <c:v>6.5000000000000002E-2</c:v>
                </c:pt>
                <c:pt idx="1">
                  <c:v>0.1</c:v>
                </c:pt>
                <c:pt idx="2">
                  <c:v>0.379</c:v>
                </c:pt>
                <c:pt idx="3">
                  <c:v>0.27699999999999997</c:v>
                </c:pt>
                <c:pt idx="4">
                  <c:v>0.19699999999999998</c:v>
                </c:pt>
                <c:pt idx="5">
                  <c:v>0.152</c:v>
                </c:pt>
                <c:pt idx="6">
                  <c:v>0.3</c:v>
                </c:pt>
                <c:pt idx="7">
                  <c:v>0.32899999999999996</c:v>
                </c:pt>
                <c:pt idx="8">
                  <c:v>0.33100000000000002</c:v>
                </c:pt>
              </c:numCache>
            </c:numRef>
          </c:val>
        </c:ser>
        <c:ser>
          <c:idx val="1"/>
          <c:order val="1"/>
          <c:tx>
            <c:strRef>
              <c:f>'Ark1'!$D$1</c:f>
              <c:strCache>
                <c:ptCount val="1"/>
                <c:pt idx="0">
                  <c:v>Alle</c:v>
                </c:pt>
              </c:strCache>
            </c:strRef>
          </c:tx>
          <c:spPr>
            <a:solidFill>
              <a:schemeClr val="bg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'Ark1'!$A$2:$A$10</c:f>
              <c:strCache>
                <c:ptCount val="9"/>
                <c:pt idx="0">
                  <c:v> Sosiale medier</c:v>
                </c:pt>
                <c:pt idx="1">
                  <c:v>TV, Video, annet audioutstyr</c:v>
                </c:pt>
                <c:pt idx="2">
                  <c:v>Hus, møbler og innredning</c:v>
                </c:pt>
                <c:pt idx="3">
                  <c:v>Finansielle tjenester (bank, kredittkort)</c:v>
                </c:pt>
                <c:pt idx="4">
                  <c:v> Mobiltelefon</c:v>
                </c:pt>
                <c:pt idx="5">
                  <c:v>Data/PC-utstyr</c:v>
                </c:pt>
                <c:pt idx="6">
                  <c:v>Bil</c:v>
                </c:pt>
                <c:pt idx="7">
                  <c:v> Sport og fritid</c:v>
                </c:pt>
                <c:pt idx="8">
                  <c:v>Reiser og ferier</c:v>
                </c:pt>
              </c:strCache>
            </c:strRef>
          </c:cat>
          <c:val>
            <c:numRef>
              <c:f>'Ark1'!$D$2:$D$10</c:f>
              <c:numCache>
                <c:formatCode>0%</c:formatCode>
                <c:ptCount val="9"/>
                <c:pt idx="0">
                  <c:v>7.400000000000001E-2</c:v>
                </c:pt>
                <c:pt idx="1">
                  <c:v>0.14699999999999999</c:v>
                </c:pt>
                <c:pt idx="2">
                  <c:v>0.20199999999999999</c:v>
                </c:pt>
                <c:pt idx="3">
                  <c:v>0.22800000000000001</c:v>
                </c:pt>
                <c:pt idx="4">
                  <c:v>0.25900000000000001</c:v>
                </c:pt>
                <c:pt idx="5">
                  <c:v>0.28499999999999998</c:v>
                </c:pt>
                <c:pt idx="6">
                  <c:v>0.29499999999999998</c:v>
                </c:pt>
                <c:pt idx="7">
                  <c:v>0.318</c:v>
                </c:pt>
                <c:pt idx="8">
                  <c:v>0.36399999999999999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98617984"/>
        <c:axId val="98627968"/>
      </c:barChart>
      <c:catAx>
        <c:axId val="98617984"/>
        <c:scaling>
          <c:orientation val="minMax"/>
        </c:scaling>
        <c:delete val="0"/>
        <c:axPos val="l"/>
        <c:majorTickMark val="out"/>
        <c:minorTickMark val="none"/>
        <c:tickLblPos val="nextTo"/>
        <c:crossAx val="98627968"/>
        <c:crosses val="autoZero"/>
        <c:auto val="1"/>
        <c:lblAlgn val="ctr"/>
        <c:lblOffset val="100"/>
        <c:noMultiLvlLbl val="0"/>
      </c:catAx>
      <c:valAx>
        <c:axId val="986279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986179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nb-NO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15731225795156"/>
          <c:y val="0.11056653738825881"/>
          <c:w val="0.74104481594133298"/>
          <c:h val="0.8041324131778466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Helt enig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('Ark1'!$A$2;'Ark1'!$A$6)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('Ark1'!$B$2;'Ark1'!$B$6)</c:f>
              <c:numCache>
                <c:formatCode>0</c:formatCode>
                <c:ptCount val="2"/>
                <c:pt idx="0">
                  <c:v>32.6</c:v>
                </c:pt>
                <c:pt idx="1">
                  <c:v>30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Delvis enig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('Ark1'!$A$2;'Ark1'!$A$6)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('Ark1'!$C$2;'Ark1'!$C$6)</c:f>
              <c:numCache>
                <c:formatCode>0</c:formatCode>
                <c:ptCount val="2"/>
                <c:pt idx="0">
                  <c:v>41.3</c:v>
                </c:pt>
                <c:pt idx="1">
                  <c:v>45.2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Delvis uenig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('Ark1'!$A$2;'Ark1'!$A$6)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('Ark1'!$D$2;'Ark1'!$D$6)</c:f>
              <c:numCache>
                <c:formatCode>0</c:formatCode>
                <c:ptCount val="2"/>
                <c:pt idx="0">
                  <c:v>18.899999999999999</c:v>
                </c:pt>
                <c:pt idx="1">
                  <c:v>17.399999999999999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Helt uenig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('Ark1'!$A$2;'Ark1'!$A$6)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('Ark1'!$E$2;'Ark1'!$E$6)</c:f>
              <c:numCache>
                <c:formatCode>0</c:formatCode>
                <c:ptCount val="2"/>
                <c:pt idx="0">
                  <c:v>5.6</c:v>
                </c:pt>
                <c:pt idx="1">
                  <c:v>5.0999999999999996</c:v>
                </c:pt>
              </c:numCache>
            </c:numRef>
          </c:val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Kan ikke svare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('Ark1'!$A$2;'Ark1'!$A$6)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('Ark1'!$F$2;'Ark1'!$F$6)</c:f>
              <c:numCache>
                <c:formatCode>0</c:formatCode>
                <c:ptCount val="2"/>
                <c:pt idx="0">
                  <c:v>1.6</c:v>
                </c:pt>
                <c:pt idx="1">
                  <c:v>0.5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00352768"/>
        <c:axId val="100354304"/>
      </c:barChart>
      <c:catAx>
        <c:axId val="10035276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nb-NO"/>
          </a:p>
        </c:txPr>
        <c:crossAx val="100354304"/>
        <c:crosses val="autoZero"/>
        <c:auto val="1"/>
        <c:lblAlgn val="ctr"/>
        <c:lblOffset val="100"/>
        <c:noMultiLvlLbl val="0"/>
      </c:catAx>
      <c:valAx>
        <c:axId val="10035430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nb-NO"/>
          </a:p>
        </c:txPr>
        <c:crossAx val="10035276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9908883461624094"/>
          <c:y val="1.3994508863262447E-2"/>
          <c:w val="0.68081071980304131"/>
          <c:h val="0.1207430756875161"/>
        </c:manualLayout>
      </c:layout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15731225795156"/>
          <c:y val="0.11056653738825881"/>
          <c:w val="0.74104481594133298"/>
          <c:h val="0.8041324131778466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Helt enig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('Ark1'!$A$2;'Ark1'!$A$6)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('Ark1'!$B$2;'Ark1'!$B$6)</c:f>
              <c:numCache>
                <c:formatCode>0</c:formatCode>
                <c:ptCount val="2"/>
                <c:pt idx="0">
                  <c:v>42.6</c:v>
                </c:pt>
                <c:pt idx="1">
                  <c:v>38.6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Delvis enig</c:v>
                </c:pt>
              </c:strCache>
            </c:strRef>
          </c:tx>
          <c:spPr>
            <a:solidFill>
              <a:srgbClr val="A8CCD3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('Ark1'!$A$2;'Ark1'!$A$6)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('Ark1'!$C$2;'Ark1'!$C$6)</c:f>
              <c:numCache>
                <c:formatCode>0</c:formatCode>
                <c:ptCount val="2"/>
                <c:pt idx="0">
                  <c:v>29.1</c:v>
                </c:pt>
                <c:pt idx="1">
                  <c:v>34.299999999999997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Delvis uenig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('Ark1'!$A$2;'Ark1'!$A$6)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('Ark1'!$D$2;'Ark1'!$D$6)</c:f>
              <c:numCache>
                <c:formatCode>0</c:formatCode>
                <c:ptCount val="2"/>
                <c:pt idx="0">
                  <c:v>18.3</c:v>
                </c:pt>
                <c:pt idx="1">
                  <c:v>14.7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Helt uenig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('Ark1'!$A$2;'Ark1'!$A$6)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('Ark1'!$E$2;'Ark1'!$E$6)</c:f>
              <c:numCache>
                <c:formatCode>0</c:formatCode>
                <c:ptCount val="2"/>
                <c:pt idx="0">
                  <c:v>4.8</c:v>
                </c:pt>
                <c:pt idx="1">
                  <c:v>5.8</c:v>
                </c:pt>
              </c:numCache>
            </c:numRef>
          </c:val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Kan ikke svare</c:v>
                </c:pt>
              </c:strCache>
            </c:strRef>
          </c:tx>
          <c:invertIfNegative val="0"/>
          <c:dLbls>
            <c:delete val="1"/>
          </c:dLbls>
          <c:cat>
            <c:strRef>
              <c:f>('Ark1'!$A$2;'Ark1'!$A$6)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('Ark1'!$F$2;'Ark1'!$F$6)</c:f>
              <c:numCache>
                <c:formatCode>0</c:formatCode>
                <c:ptCount val="2"/>
                <c:pt idx="0">
                  <c:v>5.2</c:v>
                </c:pt>
                <c:pt idx="1">
                  <c:v>4.7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00489856"/>
        <c:axId val="100512128"/>
      </c:barChart>
      <c:catAx>
        <c:axId val="10048985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nb-NO"/>
          </a:p>
        </c:txPr>
        <c:crossAx val="100512128"/>
        <c:crosses val="autoZero"/>
        <c:auto val="1"/>
        <c:lblAlgn val="ctr"/>
        <c:lblOffset val="100"/>
        <c:noMultiLvlLbl val="0"/>
      </c:catAx>
      <c:valAx>
        <c:axId val="10051212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nb-NO"/>
          </a:p>
        </c:txPr>
        <c:crossAx val="1004898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9908883461624094"/>
          <c:y val="1.3994508863262447E-2"/>
          <c:w val="0.75538746280803382"/>
          <c:h val="5.7387403707861766E-2"/>
        </c:manualLayout>
      </c:layout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15731225795156"/>
          <c:y val="0.11056653738825881"/>
          <c:w val="0.74104481594133298"/>
          <c:h val="0.8041324131778466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Helt enig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('Ark1'!$A$2;'Ark1'!$A$8)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('Ark1'!$B$2;'Ark1'!$B$8)</c:f>
              <c:numCache>
                <c:formatCode>0</c:formatCode>
                <c:ptCount val="2"/>
                <c:pt idx="0">
                  <c:v>5.0999999999999996</c:v>
                </c:pt>
                <c:pt idx="1">
                  <c:v>9.8000000000000007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Delvis enig</c:v>
                </c:pt>
              </c:strCache>
            </c:strRef>
          </c:tx>
          <c:spPr>
            <a:solidFill>
              <a:srgbClr val="A8CCD3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('Ark1'!$A$2;'Ark1'!$A$8)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('Ark1'!$C$2;'Ark1'!$C$8)</c:f>
              <c:numCache>
                <c:formatCode>0</c:formatCode>
                <c:ptCount val="2"/>
                <c:pt idx="0">
                  <c:v>39.6</c:v>
                </c:pt>
                <c:pt idx="1">
                  <c:v>37.799999999999997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Delvis uenig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('Ark1'!$A$2;'Ark1'!$A$8)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('Ark1'!$D$2;'Ark1'!$D$8)</c:f>
              <c:numCache>
                <c:formatCode>0</c:formatCode>
                <c:ptCount val="2"/>
                <c:pt idx="0">
                  <c:v>35</c:v>
                </c:pt>
                <c:pt idx="1">
                  <c:v>33.5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Helt uenig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('Ark1'!$A$2;'Ark1'!$A$8)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('Ark1'!$E$2;'Ark1'!$E$8)</c:f>
              <c:numCache>
                <c:formatCode>0</c:formatCode>
                <c:ptCount val="2"/>
                <c:pt idx="0">
                  <c:v>16.2</c:v>
                </c:pt>
                <c:pt idx="1">
                  <c:v>15.3</c:v>
                </c:pt>
              </c:numCache>
            </c:numRef>
          </c:val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Kan ikke svare</c:v>
                </c:pt>
              </c:strCache>
            </c:strRef>
          </c:tx>
          <c:invertIfNegative val="0"/>
          <c:dLbls>
            <c:delete val="1"/>
          </c:dLbls>
          <c:cat>
            <c:strRef>
              <c:f>('Ark1'!$A$2;'Ark1'!$A$8)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('Ark1'!$F$2;'Ark1'!$F$8)</c:f>
              <c:numCache>
                <c:formatCode>0</c:formatCode>
                <c:ptCount val="2"/>
                <c:pt idx="0">
                  <c:v>3.4</c:v>
                </c:pt>
                <c:pt idx="1">
                  <c:v>1.8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16243072"/>
        <c:axId val="116244864"/>
      </c:barChart>
      <c:catAx>
        <c:axId val="11624307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nb-NO"/>
          </a:p>
        </c:txPr>
        <c:crossAx val="116244864"/>
        <c:crosses val="autoZero"/>
        <c:auto val="1"/>
        <c:lblAlgn val="ctr"/>
        <c:lblOffset val="100"/>
        <c:noMultiLvlLbl val="0"/>
      </c:catAx>
      <c:valAx>
        <c:axId val="11624486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nb-NO"/>
          </a:p>
        </c:txPr>
        <c:crossAx val="1162430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9908883461624094"/>
          <c:y val="1.3994508863262447E-2"/>
          <c:w val="0.75538746280803382"/>
          <c:h val="5.7387403707861766E-2"/>
        </c:manualLayout>
      </c:layout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69144749299268E-2"/>
          <c:y val="4.1575749716993203E-2"/>
          <c:w val="0.92533085525070069"/>
          <c:h val="0.69794050343249903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Sheet1!$A$3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2"/>
            </a:solidFill>
            <a:ln w="3138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numFmt formatCode="0" sourceLinked="0"/>
            <c:spPr>
              <a:noFill/>
              <a:ln w="25106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(Sheet1!$B$1:$O$1;Sheet1!$S$1:$T$1;Sheet1!$W$1:$X$1;Sheet1!$Z$1)</c:f>
              <c:strCache>
                <c:ptCount val="19"/>
                <c:pt idx="0">
                  <c:v>Dagens Næringsliv</c:v>
                </c:pt>
                <c:pt idx="1">
                  <c:v>Aftenposten Morgenut</c:v>
                </c:pt>
                <c:pt idx="2">
                  <c:v>VG</c:v>
                </c:pt>
                <c:pt idx="3">
                  <c:v>n by Norwegian</c:v>
                </c:pt>
                <c:pt idx="4">
                  <c:v>Teknisk Ukeblad</c:v>
                </c:pt>
                <c:pt idx="5">
                  <c:v>Dagbladet</c:v>
                </c:pt>
                <c:pt idx="6">
                  <c:v>Finansavisen</c:v>
                </c:pt>
                <c:pt idx="7">
                  <c:v>Kapital</c:v>
                </c:pt>
                <c:pt idx="8">
                  <c:v>Byggeindustrien</c:v>
                </c:pt>
                <c:pt idx="9">
                  <c:v>Bergens Tidende</c:v>
                </c:pt>
                <c:pt idx="10">
                  <c:v>Anlegg og Transport</c:v>
                </c:pt>
                <c:pt idx="11">
                  <c:v>PC World i CW</c:v>
                </c:pt>
                <c:pt idx="12">
                  <c:v>Kommunal Rapport</c:v>
                </c:pt>
                <c:pt idx="13">
                  <c:v>Adresseavisen</c:v>
                </c:pt>
                <c:pt idx="14">
                  <c:v>Yrkesbil</c:v>
                </c:pt>
                <c:pt idx="15">
                  <c:v>Byggfakta</c:v>
                </c:pt>
                <c:pt idx="16">
                  <c:v>Moderne Transport</c:v>
                </c:pt>
                <c:pt idx="17">
                  <c:v>VVS Aktuelt</c:v>
                </c:pt>
                <c:pt idx="18">
                  <c:v>Logistikk og ledelse</c:v>
                </c:pt>
              </c:strCache>
            </c:strRef>
          </c:cat>
          <c:val>
            <c:numRef>
              <c:f>(Sheet1!$B$3:$O$3;Sheet1!$S$3:$T$3;Sheet1!$W$3:$X$3;Sheet1!$Z$3)</c:f>
              <c:numCache>
                <c:formatCode>0</c:formatCode>
                <c:ptCount val="19"/>
                <c:pt idx="0">
                  <c:v>31</c:v>
                </c:pt>
                <c:pt idx="1">
                  <c:v>28</c:v>
                </c:pt>
                <c:pt idx="2">
                  <c:v>26</c:v>
                </c:pt>
                <c:pt idx="3">
                  <c:v>11</c:v>
                </c:pt>
                <c:pt idx="4">
                  <c:v>15</c:v>
                </c:pt>
                <c:pt idx="5">
                  <c:v>17</c:v>
                </c:pt>
                <c:pt idx="6">
                  <c:v>13</c:v>
                </c:pt>
                <c:pt idx="7">
                  <c:v>13</c:v>
                </c:pt>
                <c:pt idx="8">
                  <c:v>8</c:v>
                </c:pt>
                <c:pt idx="9">
                  <c:v>6</c:v>
                </c:pt>
                <c:pt idx="10">
                  <c:v>7</c:v>
                </c:pt>
                <c:pt idx="11">
                  <c:v>6</c:v>
                </c:pt>
                <c:pt idx="12">
                  <c:v>6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3</c:v>
                </c:pt>
                <c:pt idx="18">
                  <c:v>4</c:v>
                </c:pt>
              </c:numCache>
            </c:numRef>
          </c:val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tx1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cat>
            <c:strRef>
              <c:f>(Sheet1!$B$1:$O$1;Sheet1!$S$1:$T$1;Sheet1!$W$1:$X$1;Sheet1!$Z$1)</c:f>
              <c:strCache>
                <c:ptCount val="19"/>
                <c:pt idx="0">
                  <c:v>Dagens Næringsliv</c:v>
                </c:pt>
                <c:pt idx="1">
                  <c:v>Aftenposten Morgenut</c:v>
                </c:pt>
                <c:pt idx="2">
                  <c:v>VG</c:v>
                </c:pt>
                <c:pt idx="3">
                  <c:v>n by Norwegian</c:v>
                </c:pt>
                <c:pt idx="4">
                  <c:v>Teknisk Ukeblad</c:v>
                </c:pt>
                <c:pt idx="5">
                  <c:v>Dagbladet</c:v>
                </c:pt>
                <c:pt idx="6">
                  <c:v>Finansavisen</c:v>
                </c:pt>
                <c:pt idx="7">
                  <c:v>Kapital</c:v>
                </c:pt>
                <c:pt idx="8">
                  <c:v>Byggeindustrien</c:v>
                </c:pt>
                <c:pt idx="9">
                  <c:v>Bergens Tidende</c:v>
                </c:pt>
                <c:pt idx="10">
                  <c:v>Anlegg og Transport</c:v>
                </c:pt>
                <c:pt idx="11">
                  <c:v>PC World i CW</c:v>
                </c:pt>
                <c:pt idx="12">
                  <c:v>Kommunal Rapport</c:v>
                </c:pt>
                <c:pt idx="13">
                  <c:v>Adresseavisen</c:v>
                </c:pt>
                <c:pt idx="14">
                  <c:v>Yrkesbil</c:v>
                </c:pt>
                <c:pt idx="15">
                  <c:v>Byggfakta</c:v>
                </c:pt>
                <c:pt idx="16">
                  <c:v>Moderne Transport</c:v>
                </c:pt>
                <c:pt idx="17">
                  <c:v>VVS Aktuelt</c:v>
                </c:pt>
                <c:pt idx="18">
                  <c:v>Logistikk og ledelse</c:v>
                </c:pt>
              </c:strCache>
            </c:strRef>
          </c:cat>
          <c:val>
            <c:numRef>
              <c:f>(Sheet1!$B$2:$O$2;Sheet1!$S$2:$T$2;Sheet1!$W$2:$X$2;Sheet1!$Z$2)</c:f>
              <c:numCache>
                <c:formatCode>0</c:formatCode>
                <c:ptCount val="19"/>
                <c:pt idx="0">
                  <c:v>30</c:v>
                </c:pt>
                <c:pt idx="1">
                  <c:v>26</c:v>
                </c:pt>
                <c:pt idx="2">
                  <c:v>19</c:v>
                </c:pt>
                <c:pt idx="3">
                  <c:v>17</c:v>
                </c:pt>
                <c:pt idx="4">
                  <c:v>15</c:v>
                </c:pt>
                <c:pt idx="5">
                  <c:v>14</c:v>
                </c:pt>
                <c:pt idx="6">
                  <c:v>13</c:v>
                </c:pt>
                <c:pt idx="7">
                  <c:v>12</c:v>
                </c:pt>
                <c:pt idx="8">
                  <c:v>8</c:v>
                </c:pt>
                <c:pt idx="9">
                  <c:v>7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5</c:v>
                </c:pt>
                <c:pt idx="15">
                  <c:v>4</c:v>
                </c:pt>
                <c:pt idx="16">
                  <c:v>3</c:v>
                </c:pt>
                <c:pt idx="17">
                  <c:v>3</c:v>
                </c:pt>
                <c:pt idx="18">
                  <c:v>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5"/>
        <c:axId val="288759808"/>
        <c:axId val="288761344"/>
      </c:barChart>
      <c:catAx>
        <c:axId val="28875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38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nb-NO"/>
          </a:p>
        </c:txPr>
        <c:crossAx val="288761344"/>
        <c:crosses val="autoZero"/>
        <c:auto val="1"/>
        <c:lblAlgn val="ctr"/>
        <c:lblOffset val="0"/>
        <c:tickLblSkip val="1"/>
        <c:tickMarkSkip val="1"/>
        <c:noMultiLvlLbl val="0"/>
      </c:catAx>
      <c:valAx>
        <c:axId val="288761344"/>
        <c:scaling>
          <c:orientation val="minMax"/>
        </c:scaling>
        <c:delete val="1"/>
        <c:axPos val="l"/>
        <c:numFmt formatCode="0" sourceLinked="0"/>
        <c:majorTickMark val="out"/>
        <c:minorTickMark val="none"/>
        <c:tickLblPos val="none"/>
        <c:crossAx val="288759808"/>
        <c:crosses val="autoZero"/>
        <c:crossBetween val="between"/>
      </c:valAx>
      <c:spPr>
        <a:noFill/>
        <a:ln w="25106">
          <a:noFill/>
        </a:ln>
      </c:spPr>
    </c:plotArea>
    <c:legend>
      <c:legendPos val="r"/>
      <c:layout>
        <c:manualLayout>
          <c:xMode val="edge"/>
          <c:yMode val="edge"/>
          <c:x val="0.85947582523775967"/>
          <c:y val="0.42105157465383664"/>
          <c:w val="9.1276960670605672E-2"/>
          <c:h val="0.13483000371222298"/>
        </c:manualLayout>
      </c:layout>
      <c:overlay val="0"/>
      <c:txPr>
        <a:bodyPr/>
        <a:lstStyle/>
        <a:p>
          <a:pPr>
            <a:defRPr sz="1800"/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rgbClr val="1F497D"/>
          </a:solidFill>
          <a:effectLst/>
          <a:latin typeface="+mj-lt"/>
          <a:ea typeface="MS P????"/>
          <a:cs typeface="MS P????"/>
        </a:defRPr>
      </a:pPr>
      <a:endParaRPr lang="nb-NO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15731225795156"/>
          <c:y val="0.11056653738825881"/>
          <c:w val="0.74104481594133298"/>
          <c:h val="0.8041324131778466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Helt enig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('Ark1'!$A$2;'Ark1'!$A$8)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('Ark1'!$B$2;'Ark1'!$B$8)</c:f>
              <c:numCache>
                <c:formatCode>General</c:formatCode>
                <c:ptCount val="2"/>
                <c:pt idx="0" formatCode="0">
                  <c:v>28.3</c:v>
                </c:pt>
                <c:pt idx="1">
                  <c:v>26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Delvis enig</c:v>
                </c:pt>
              </c:strCache>
            </c:strRef>
          </c:tx>
          <c:spPr>
            <a:solidFill>
              <a:srgbClr val="A8CCD3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('Ark1'!$A$2;'Ark1'!$A$8)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('Ark1'!$C$2;'Ark1'!$C$8)</c:f>
              <c:numCache>
                <c:formatCode>0</c:formatCode>
                <c:ptCount val="2"/>
                <c:pt idx="0">
                  <c:v>37.1</c:v>
                </c:pt>
                <c:pt idx="1">
                  <c:v>30.3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Delvis uenig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('Ark1'!$A$2;'Ark1'!$A$8)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('Ark1'!$D$2;'Ark1'!$D$8)</c:f>
              <c:numCache>
                <c:formatCode>0</c:formatCode>
                <c:ptCount val="2"/>
                <c:pt idx="0">
                  <c:v>18.5</c:v>
                </c:pt>
                <c:pt idx="1">
                  <c:v>26.7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Helt uenig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('Ark1'!$A$2;'Ark1'!$A$8)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('Ark1'!$E$2;'Ark1'!$E$8)</c:f>
              <c:numCache>
                <c:formatCode>0</c:formatCode>
                <c:ptCount val="2"/>
                <c:pt idx="0">
                  <c:v>13.5</c:v>
                </c:pt>
                <c:pt idx="1">
                  <c:v>12.1</c:v>
                </c:pt>
              </c:numCache>
            </c:numRef>
          </c:val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Kan ikke svare</c:v>
                </c:pt>
              </c:strCache>
            </c:strRef>
          </c:tx>
          <c:invertIfNegative val="0"/>
          <c:dLbls>
            <c:delete val="1"/>
          </c:dLbls>
          <c:cat>
            <c:strRef>
              <c:f>('Ark1'!$A$2;'Ark1'!$A$8)</c:f>
              <c:strCache>
                <c:ptCount val="2"/>
                <c:pt idx="0">
                  <c:v>Byggfakta</c:v>
                </c:pt>
                <c:pt idx="1">
                  <c:v>Alle </c:v>
                </c:pt>
              </c:strCache>
            </c:strRef>
          </c:cat>
          <c:val>
            <c:numRef>
              <c:f>('Ark1'!$F$2;'Ark1'!$F$8)</c:f>
              <c:numCache>
                <c:formatCode>0</c:formatCode>
                <c:ptCount val="2"/>
                <c:pt idx="0">
                  <c:v>2.5</c:v>
                </c:pt>
                <c:pt idx="1">
                  <c:v>3.1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16409088"/>
        <c:axId val="116410624"/>
      </c:barChart>
      <c:catAx>
        <c:axId val="11640908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nb-NO"/>
          </a:p>
        </c:txPr>
        <c:crossAx val="116410624"/>
        <c:crosses val="autoZero"/>
        <c:auto val="1"/>
        <c:lblAlgn val="ctr"/>
        <c:lblOffset val="100"/>
        <c:noMultiLvlLbl val="0"/>
      </c:catAx>
      <c:valAx>
        <c:axId val="11641062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nb-NO"/>
          </a:p>
        </c:txPr>
        <c:crossAx val="11640908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9908883461624094"/>
          <c:y val="1.3994508863262447E-2"/>
          <c:w val="0.75538746280803382"/>
          <c:h val="5.7387403707861766E-2"/>
        </c:manualLayout>
      </c:layout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15731225795156"/>
          <c:y val="0.11056653738825881"/>
          <c:w val="0.74104481594133298"/>
          <c:h val="0.8041324131778466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Helt enig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('Ark1'!$A$2;'Ark1'!$A$5:$A$6)</c:f>
              <c:strCache>
                <c:ptCount val="3"/>
                <c:pt idx="0">
                  <c:v>Byggfakta</c:v>
                </c:pt>
                <c:pt idx="1">
                  <c:v>Byggfakta digital</c:v>
                </c:pt>
                <c:pt idx="2">
                  <c:v>Alle </c:v>
                </c:pt>
              </c:strCache>
            </c:strRef>
          </c:cat>
          <c:val>
            <c:numRef>
              <c:f>('Ark1'!$B$2;'Ark1'!$B$5:$B$6)</c:f>
              <c:numCache>
                <c:formatCode>0</c:formatCode>
                <c:ptCount val="3"/>
                <c:pt idx="0">
                  <c:v>7.9</c:v>
                </c:pt>
                <c:pt idx="1">
                  <c:v>20</c:v>
                </c:pt>
                <c:pt idx="2">
                  <c:v>17.899999999999999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Delvis enig</c:v>
                </c:pt>
              </c:strCache>
            </c:strRef>
          </c:tx>
          <c:spPr>
            <a:solidFill>
              <a:srgbClr val="A8CCD3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('Ark1'!$A$2;'Ark1'!$A$5:$A$6)</c:f>
              <c:strCache>
                <c:ptCount val="3"/>
                <c:pt idx="0">
                  <c:v>Byggfakta</c:v>
                </c:pt>
                <c:pt idx="1">
                  <c:v>Byggfakta digital</c:v>
                </c:pt>
                <c:pt idx="2">
                  <c:v>Alle </c:v>
                </c:pt>
              </c:strCache>
            </c:strRef>
          </c:cat>
          <c:val>
            <c:numRef>
              <c:f>('Ark1'!$C$2;'Ark1'!$C$5:$C$6)</c:f>
              <c:numCache>
                <c:formatCode>0</c:formatCode>
                <c:ptCount val="3"/>
                <c:pt idx="0">
                  <c:v>34.299999999999997</c:v>
                </c:pt>
                <c:pt idx="1">
                  <c:v>29.7</c:v>
                </c:pt>
                <c:pt idx="2">
                  <c:v>33.299999999999997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Delvis uenig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('Ark1'!$A$2;'Ark1'!$A$5:$A$6)</c:f>
              <c:strCache>
                <c:ptCount val="3"/>
                <c:pt idx="0">
                  <c:v>Byggfakta</c:v>
                </c:pt>
                <c:pt idx="1">
                  <c:v>Byggfakta digital</c:v>
                </c:pt>
                <c:pt idx="2">
                  <c:v>Alle </c:v>
                </c:pt>
              </c:strCache>
            </c:strRef>
          </c:cat>
          <c:val>
            <c:numRef>
              <c:f>('Ark1'!$D$2;'Ark1'!$D$5:$D$6)</c:f>
              <c:numCache>
                <c:formatCode>0</c:formatCode>
                <c:ptCount val="3"/>
                <c:pt idx="0">
                  <c:v>29.2</c:v>
                </c:pt>
                <c:pt idx="1">
                  <c:v>36</c:v>
                </c:pt>
                <c:pt idx="2">
                  <c:v>28.1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Helt uenig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('Ark1'!$A$2;'Ark1'!$A$5:$A$6)</c:f>
              <c:strCache>
                <c:ptCount val="3"/>
                <c:pt idx="0">
                  <c:v>Byggfakta</c:v>
                </c:pt>
                <c:pt idx="1">
                  <c:v>Byggfakta digital</c:v>
                </c:pt>
                <c:pt idx="2">
                  <c:v>Alle </c:v>
                </c:pt>
              </c:strCache>
            </c:strRef>
          </c:cat>
          <c:val>
            <c:numRef>
              <c:f>('Ark1'!$E$2;'Ark1'!$E$5:$E$6)</c:f>
              <c:numCache>
                <c:formatCode>0</c:formatCode>
                <c:ptCount val="3"/>
                <c:pt idx="0">
                  <c:v>24.3</c:v>
                </c:pt>
                <c:pt idx="1">
                  <c:v>9.9</c:v>
                </c:pt>
                <c:pt idx="2">
                  <c:v>16.899999999999999</c:v>
                </c:pt>
              </c:numCache>
            </c:numRef>
          </c:val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Kan ikke svare</c:v>
                </c:pt>
              </c:strCache>
            </c:strRef>
          </c:tx>
          <c:invertIfNegative val="0"/>
          <c:dLbls>
            <c:delete val="1"/>
          </c:dLbls>
          <c:cat>
            <c:strRef>
              <c:f>('Ark1'!$A$2;'Ark1'!$A$5:$A$6)</c:f>
              <c:strCache>
                <c:ptCount val="3"/>
                <c:pt idx="0">
                  <c:v>Byggfakta</c:v>
                </c:pt>
                <c:pt idx="1">
                  <c:v>Byggfakta digital</c:v>
                </c:pt>
                <c:pt idx="2">
                  <c:v>Alle </c:v>
                </c:pt>
              </c:strCache>
            </c:strRef>
          </c:cat>
          <c:val>
            <c:numRef>
              <c:f>('Ark1'!$F$2;'Ark1'!$F$5:$F$6)</c:f>
              <c:numCache>
                <c:formatCode>0</c:formatCode>
                <c:ptCount val="3"/>
                <c:pt idx="0">
                  <c:v>3.5</c:v>
                </c:pt>
                <c:pt idx="1">
                  <c:v>2.1</c:v>
                </c:pt>
                <c:pt idx="2">
                  <c:v>1.7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00424704"/>
        <c:axId val="100430592"/>
      </c:barChart>
      <c:catAx>
        <c:axId val="1004247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nb-NO"/>
          </a:p>
        </c:txPr>
        <c:crossAx val="100430592"/>
        <c:crosses val="autoZero"/>
        <c:auto val="1"/>
        <c:lblAlgn val="ctr"/>
        <c:lblOffset val="100"/>
        <c:noMultiLvlLbl val="0"/>
      </c:catAx>
      <c:valAx>
        <c:axId val="10043059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nb-NO"/>
          </a:p>
        </c:txPr>
        <c:crossAx val="1004247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9908883461624094"/>
          <c:y val="1.3994508863262447E-2"/>
          <c:w val="0.75538746280803382"/>
          <c:h val="5.7387403707861766E-2"/>
        </c:manualLayout>
      </c:layout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15731225795156"/>
          <c:y val="0.11056653738825881"/>
          <c:w val="0.74104481594133298"/>
          <c:h val="0.8041324131778466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Helt enig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'Ark1'!$A$2;'Ark1'!$A$6;'Ark1'!$A$7</c:f>
              <c:strCache>
                <c:ptCount val="3"/>
                <c:pt idx="0">
                  <c:v>Byggfakta</c:v>
                </c:pt>
                <c:pt idx="1">
                  <c:v>Byggfakta digital</c:v>
                </c:pt>
                <c:pt idx="2">
                  <c:v>Alle</c:v>
                </c:pt>
              </c:strCache>
            </c:strRef>
          </c:cat>
          <c:val>
            <c:numRef>
              <c:f>'Ark1'!$B$2;'Ark1'!$B$6;'Ark1'!$B$7</c:f>
              <c:numCache>
                <c:formatCode>0</c:formatCode>
                <c:ptCount val="3"/>
                <c:pt idx="0">
                  <c:v>9</c:v>
                </c:pt>
                <c:pt idx="1">
                  <c:v>11.1</c:v>
                </c:pt>
                <c:pt idx="2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Delvis enig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'Ark1'!$A$2;'Ark1'!$A$6;'Ark1'!$A$7</c:f>
              <c:strCache>
                <c:ptCount val="3"/>
                <c:pt idx="0">
                  <c:v>Byggfakta</c:v>
                </c:pt>
                <c:pt idx="1">
                  <c:v>Byggfakta digital</c:v>
                </c:pt>
                <c:pt idx="2">
                  <c:v>Alle</c:v>
                </c:pt>
              </c:strCache>
            </c:strRef>
          </c:cat>
          <c:val>
            <c:numRef>
              <c:f>'Ark1'!$C$2;'Ark1'!$C$6;'Ark1'!$C$7</c:f>
              <c:numCache>
                <c:formatCode>0</c:formatCode>
                <c:ptCount val="3"/>
                <c:pt idx="0">
                  <c:v>48.5</c:v>
                </c:pt>
                <c:pt idx="1">
                  <c:v>39</c:v>
                </c:pt>
                <c:pt idx="2">
                  <c:v>41.9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Delvis uenig</c:v>
                </c:pt>
              </c:strCache>
            </c:strRef>
          </c:tx>
          <c:invertIfNegative val="0"/>
          <c:cat>
            <c:strRef>
              <c:f>'Ark1'!$A$2;'Ark1'!$A$6;'Ark1'!$A$7</c:f>
              <c:strCache>
                <c:ptCount val="3"/>
                <c:pt idx="0">
                  <c:v>Byggfakta</c:v>
                </c:pt>
                <c:pt idx="1">
                  <c:v>Byggfakta digital</c:v>
                </c:pt>
                <c:pt idx="2">
                  <c:v>Alle</c:v>
                </c:pt>
              </c:strCache>
            </c:strRef>
          </c:cat>
          <c:val>
            <c:numRef>
              <c:f>'Ark1'!$D$2;'Ark1'!$D$6;'Ark1'!$D$7</c:f>
              <c:numCache>
                <c:formatCode>0</c:formatCode>
                <c:ptCount val="3"/>
                <c:pt idx="0">
                  <c:v>26.7</c:v>
                </c:pt>
                <c:pt idx="1">
                  <c:v>26.9</c:v>
                </c:pt>
                <c:pt idx="2">
                  <c:v>24.5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Helt uenig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cat>
            <c:strRef>
              <c:f>'Ark1'!$A$2;'Ark1'!$A$6;'Ark1'!$A$7</c:f>
              <c:strCache>
                <c:ptCount val="3"/>
                <c:pt idx="0">
                  <c:v>Byggfakta</c:v>
                </c:pt>
                <c:pt idx="1">
                  <c:v>Byggfakta digital</c:v>
                </c:pt>
                <c:pt idx="2">
                  <c:v>Alle</c:v>
                </c:pt>
              </c:strCache>
            </c:strRef>
          </c:cat>
          <c:val>
            <c:numRef>
              <c:f>'Ark1'!$E$2;'Ark1'!$E$6;'Ark1'!$E$7</c:f>
              <c:numCache>
                <c:formatCode>0</c:formatCode>
                <c:ptCount val="3"/>
                <c:pt idx="0">
                  <c:v>10.6</c:v>
                </c:pt>
                <c:pt idx="1">
                  <c:v>18.600000000000001</c:v>
                </c:pt>
                <c:pt idx="2">
                  <c:v>17.2</c:v>
                </c:pt>
              </c:numCache>
            </c:numRef>
          </c:val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Kan ikke svare</c:v>
                </c:pt>
              </c:strCache>
            </c:strRef>
          </c:tx>
          <c:invertIfNegative val="0"/>
          <c:cat>
            <c:strRef>
              <c:f>'Ark1'!$A$2;'Ark1'!$A$6;'Ark1'!$A$7</c:f>
              <c:strCache>
                <c:ptCount val="3"/>
                <c:pt idx="0">
                  <c:v>Byggfakta</c:v>
                </c:pt>
                <c:pt idx="1">
                  <c:v>Byggfakta digital</c:v>
                </c:pt>
                <c:pt idx="2">
                  <c:v>Alle</c:v>
                </c:pt>
              </c:strCache>
            </c:strRef>
          </c:cat>
          <c:val>
            <c:numRef>
              <c:f>'Ark1'!$F$2;'Ark1'!$F$6;'Ark1'!$F$7</c:f>
              <c:numCache>
                <c:formatCode>0</c:formatCode>
                <c:ptCount val="3"/>
                <c:pt idx="0">
                  <c:v>4.5</c:v>
                </c:pt>
                <c:pt idx="1">
                  <c:v>2.1</c:v>
                </c:pt>
                <c:pt idx="2">
                  <c:v>2.4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16303744"/>
        <c:axId val="116305280"/>
      </c:barChart>
      <c:catAx>
        <c:axId val="11630374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nb-NO"/>
          </a:p>
        </c:txPr>
        <c:crossAx val="116305280"/>
        <c:crosses val="autoZero"/>
        <c:auto val="1"/>
        <c:lblAlgn val="ctr"/>
        <c:lblOffset val="100"/>
        <c:noMultiLvlLbl val="0"/>
      </c:catAx>
      <c:valAx>
        <c:axId val="11630528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nb-NO"/>
          </a:p>
        </c:txPr>
        <c:crossAx val="1163037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9908883461624094"/>
          <c:y val="1.3994508863262447E-2"/>
          <c:w val="0.68081071980304131"/>
          <c:h val="0.12058238148293243"/>
        </c:manualLayout>
      </c:layout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89738352798312E-2"/>
          <c:y val="4.1575815549959858E-2"/>
          <c:w val="0.97891026164720163"/>
          <c:h val="0.71678902748663575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3138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numFmt formatCode="0" sourceLinked="0"/>
            <c:spPr>
              <a:noFill/>
              <a:ln w="25106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(Sheet1!$B$1:$R$1;Sheet1!$U$1;Sheet1!$Y$1:$Z$1)</c:f>
              <c:strCache>
                <c:ptCount val="20"/>
                <c:pt idx="0">
                  <c:v>VG</c:v>
                </c:pt>
                <c:pt idx="1">
                  <c:v>Dagbladet</c:v>
                </c:pt>
                <c:pt idx="2">
                  <c:v>Dagens Næringsliv</c:v>
                </c:pt>
                <c:pt idx="3">
                  <c:v>Aftenposten Morgenutgave</c:v>
                </c:pt>
                <c:pt idx="4">
                  <c:v>*Kapital m Hegnar</c:v>
                </c:pt>
                <c:pt idx="5">
                  <c:v>Teknisk Ukeblad</c:v>
                </c:pt>
                <c:pt idx="6">
                  <c:v>n by Norwegian</c:v>
                </c:pt>
                <c:pt idx="7">
                  <c:v>*Finansavisen m.Hegnar</c:v>
                </c:pt>
                <c:pt idx="8">
                  <c:v>Byggeindustrien</c:v>
                </c:pt>
                <c:pt idx="9">
                  <c:v>Bergens Tidende</c:v>
                </c:pt>
                <c:pt idx="10">
                  <c:v>Adresseavisen</c:v>
                </c:pt>
                <c:pt idx="11">
                  <c:v>PC World i CW</c:v>
                </c:pt>
                <c:pt idx="12">
                  <c:v>Kommunal Rapport</c:v>
                </c:pt>
                <c:pt idx="13">
                  <c:v>Anlegg og Transport</c:v>
                </c:pt>
                <c:pt idx="14">
                  <c:v>Stavanger Aftenblad</c:v>
                </c:pt>
                <c:pt idx="15">
                  <c:v>Ukeavisen Ledelse</c:v>
                </c:pt>
                <c:pt idx="16">
                  <c:v>Byggfakta</c:v>
                </c:pt>
                <c:pt idx="17">
                  <c:v>Yrkesbil</c:v>
                </c:pt>
                <c:pt idx="18">
                  <c:v>Moderne Transport</c:v>
                </c:pt>
                <c:pt idx="19">
                  <c:v>Logistikk og Ledelse</c:v>
                </c:pt>
              </c:strCache>
            </c:strRef>
          </c:cat>
          <c:val>
            <c:numRef>
              <c:f>(Sheet1!$B$2:$R$2;Sheet1!$U$2;Sheet1!$Y$2:$Z$2)</c:f>
              <c:numCache>
                <c:formatCode>0</c:formatCode>
                <c:ptCount val="20"/>
                <c:pt idx="0">
                  <c:v>330</c:v>
                </c:pt>
                <c:pt idx="1">
                  <c:v>216</c:v>
                </c:pt>
                <c:pt idx="2">
                  <c:v>195</c:v>
                </c:pt>
                <c:pt idx="3">
                  <c:v>198</c:v>
                </c:pt>
                <c:pt idx="4">
                  <c:v>84</c:v>
                </c:pt>
                <c:pt idx="5">
                  <c:v>97</c:v>
                </c:pt>
                <c:pt idx="6">
                  <c:v>68</c:v>
                </c:pt>
                <c:pt idx="7">
                  <c:v>69</c:v>
                </c:pt>
                <c:pt idx="8">
                  <c:v>58</c:v>
                </c:pt>
                <c:pt idx="9">
                  <c:v>53</c:v>
                </c:pt>
                <c:pt idx="10">
                  <c:v>41</c:v>
                </c:pt>
                <c:pt idx="11">
                  <c:v>47</c:v>
                </c:pt>
                <c:pt idx="12">
                  <c:v>36</c:v>
                </c:pt>
                <c:pt idx="13">
                  <c:v>37</c:v>
                </c:pt>
                <c:pt idx="14">
                  <c:v>39</c:v>
                </c:pt>
                <c:pt idx="15">
                  <c:v>45</c:v>
                </c:pt>
                <c:pt idx="16">
                  <c:v>36</c:v>
                </c:pt>
                <c:pt idx="17">
                  <c:v>27</c:v>
                </c:pt>
                <c:pt idx="18">
                  <c:v>17</c:v>
                </c:pt>
                <c:pt idx="19">
                  <c:v>20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>
              <a:bevelT w="63500" h="63500"/>
              <a:contourClr>
                <a:srgbClr val="000000"/>
              </a:contourClr>
            </a:sp3d>
          </c:spPr>
          <c:invertIfNegative val="0"/>
          <c:cat>
            <c:strRef>
              <c:f>(Sheet1!$B$1:$R$1;Sheet1!$U$1;Sheet1!$Y$1:$Z$1)</c:f>
              <c:strCache>
                <c:ptCount val="20"/>
                <c:pt idx="0">
                  <c:v>VG</c:v>
                </c:pt>
                <c:pt idx="1">
                  <c:v>Dagbladet</c:v>
                </c:pt>
                <c:pt idx="2">
                  <c:v>Dagens Næringsliv</c:v>
                </c:pt>
                <c:pt idx="3">
                  <c:v>Aftenposten Morgenutgave</c:v>
                </c:pt>
                <c:pt idx="4">
                  <c:v>*Kapital m Hegnar</c:v>
                </c:pt>
                <c:pt idx="5">
                  <c:v>Teknisk Ukeblad</c:v>
                </c:pt>
                <c:pt idx="6">
                  <c:v>n by Norwegian</c:v>
                </c:pt>
                <c:pt idx="7">
                  <c:v>*Finansavisen m.Hegnar</c:v>
                </c:pt>
                <c:pt idx="8">
                  <c:v>Byggeindustrien</c:v>
                </c:pt>
                <c:pt idx="9">
                  <c:v>Bergens Tidende</c:v>
                </c:pt>
                <c:pt idx="10">
                  <c:v>Adresseavisen</c:v>
                </c:pt>
                <c:pt idx="11">
                  <c:v>PC World i CW</c:v>
                </c:pt>
                <c:pt idx="12">
                  <c:v>Kommunal Rapport</c:v>
                </c:pt>
                <c:pt idx="13">
                  <c:v>Anlegg og Transport</c:v>
                </c:pt>
                <c:pt idx="14">
                  <c:v>Stavanger Aftenblad</c:v>
                </c:pt>
                <c:pt idx="15">
                  <c:v>Ukeavisen Ledelse</c:v>
                </c:pt>
                <c:pt idx="16">
                  <c:v>Byggfakta</c:v>
                </c:pt>
                <c:pt idx="17">
                  <c:v>Yrkesbil</c:v>
                </c:pt>
                <c:pt idx="18">
                  <c:v>Moderne Transport</c:v>
                </c:pt>
                <c:pt idx="19">
                  <c:v>Logistikk og Ledelse</c:v>
                </c:pt>
              </c:strCache>
            </c:strRef>
          </c:cat>
          <c:val>
            <c:numRef>
              <c:f>(Sheet1!$B$3:$R$3;Sheet1!$U$3;Sheet1!$Y$3:$Z$3)</c:f>
              <c:numCache>
                <c:formatCode>0</c:formatCode>
                <c:ptCount val="20"/>
                <c:pt idx="0">
                  <c:v>324</c:v>
                </c:pt>
                <c:pt idx="1">
                  <c:v>224</c:v>
                </c:pt>
                <c:pt idx="2">
                  <c:v>194</c:v>
                </c:pt>
                <c:pt idx="3">
                  <c:v>193</c:v>
                </c:pt>
                <c:pt idx="4">
                  <c:v>140</c:v>
                </c:pt>
                <c:pt idx="5">
                  <c:v>117</c:v>
                </c:pt>
                <c:pt idx="6">
                  <c:v>95</c:v>
                </c:pt>
                <c:pt idx="7">
                  <c:v>92</c:v>
                </c:pt>
                <c:pt idx="8">
                  <c:v>63</c:v>
                </c:pt>
                <c:pt idx="9">
                  <c:v>56</c:v>
                </c:pt>
                <c:pt idx="10">
                  <c:v>48</c:v>
                </c:pt>
                <c:pt idx="11">
                  <c:v>40</c:v>
                </c:pt>
                <c:pt idx="12">
                  <c:v>39</c:v>
                </c:pt>
                <c:pt idx="13">
                  <c:v>37</c:v>
                </c:pt>
                <c:pt idx="14">
                  <c:v>36</c:v>
                </c:pt>
                <c:pt idx="15">
                  <c:v>36</c:v>
                </c:pt>
                <c:pt idx="16">
                  <c:v>34</c:v>
                </c:pt>
                <c:pt idx="17">
                  <c:v>26</c:v>
                </c:pt>
                <c:pt idx="18">
                  <c:v>19</c:v>
                </c:pt>
                <c:pt idx="19">
                  <c:v>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5"/>
        <c:axId val="288916608"/>
        <c:axId val="288918144"/>
      </c:barChart>
      <c:catAx>
        <c:axId val="28891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38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nb-NO"/>
          </a:p>
        </c:txPr>
        <c:crossAx val="288918144"/>
        <c:crosses val="autoZero"/>
        <c:auto val="1"/>
        <c:lblAlgn val="ctr"/>
        <c:lblOffset val="0"/>
        <c:tickLblSkip val="1"/>
        <c:tickMarkSkip val="1"/>
        <c:noMultiLvlLbl val="0"/>
      </c:catAx>
      <c:valAx>
        <c:axId val="288918144"/>
        <c:scaling>
          <c:orientation val="minMax"/>
        </c:scaling>
        <c:delete val="1"/>
        <c:axPos val="l"/>
        <c:numFmt formatCode="0" sourceLinked="0"/>
        <c:majorTickMark val="out"/>
        <c:minorTickMark val="none"/>
        <c:tickLblPos val="none"/>
        <c:crossAx val="288916608"/>
        <c:crosses val="autoZero"/>
        <c:crossBetween val="between"/>
      </c:valAx>
      <c:spPr>
        <a:noFill/>
        <a:ln w="25106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rgbClr val="1F497D"/>
          </a:solidFill>
          <a:effectLst/>
          <a:latin typeface="+mj-lt"/>
          <a:ea typeface="MS P????"/>
          <a:cs typeface="MS P????"/>
        </a:defRPr>
      </a:pPr>
      <a:endParaRPr lang="nb-NO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786650794252564E-4"/>
          <c:y val="4.1575749716993203E-2"/>
          <c:w val="0.98992754467509048"/>
          <c:h val="0.697940503432499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2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cat>
            <c:strRef>
              <c:f>(Sheet1!$B$1:$R$1;Sheet1!$U$1;Sheet1!$Y$1:$Z$1)</c:f>
              <c:strCache>
                <c:ptCount val="20"/>
                <c:pt idx="0">
                  <c:v>VG</c:v>
                </c:pt>
                <c:pt idx="1">
                  <c:v>Dagbladet</c:v>
                </c:pt>
                <c:pt idx="2">
                  <c:v>Dagens Næringsliv</c:v>
                </c:pt>
                <c:pt idx="3">
                  <c:v>Aftenposten Morgenutgave</c:v>
                </c:pt>
                <c:pt idx="4">
                  <c:v>*Kapital m Hegnar</c:v>
                </c:pt>
                <c:pt idx="5">
                  <c:v>Teknisk Ukeblad</c:v>
                </c:pt>
                <c:pt idx="6">
                  <c:v>n by Norwegian</c:v>
                </c:pt>
                <c:pt idx="7">
                  <c:v>*Finansavisen m.Hegnar</c:v>
                </c:pt>
                <c:pt idx="8">
                  <c:v>Byggeindustrien</c:v>
                </c:pt>
                <c:pt idx="9">
                  <c:v>Bergens Tidende</c:v>
                </c:pt>
                <c:pt idx="10">
                  <c:v>Adresseavisen</c:v>
                </c:pt>
                <c:pt idx="11">
                  <c:v>Kommunal Rapport</c:v>
                </c:pt>
                <c:pt idx="12">
                  <c:v>PC World i CW</c:v>
                </c:pt>
                <c:pt idx="13">
                  <c:v>Anlegg og Transport</c:v>
                </c:pt>
                <c:pt idx="14">
                  <c:v>Stavanger Aftenblad</c:v>
                </c:pt>
                <c:pt idx="15">
                  <c:v>Ukeavisen Ledelse</c:v>
                </c:pt>
                <c:pt idx="16">
                  <c:v>Byggfakta</c:v>
                </c:pt>
                <c:pt idx="17">
                  <c:v>Yrkesbil</c:v>
                </c:pt>
                <c:pt idx="18">
                  <c:v>Moderne Transport</c:v>
                </c:pt>
                <c:pt idx="19">
                  <c:v>Logistikk og Ledelse</c:v>
                </c:pt>
              </c:strCache>
            </c:strRef>
          </c:cat>
          <c:val>
            <c:numRef>
              <c:f>(Sheet1!$B$2:$R$2;Sheet1!$U$2;Sheet1!$Y$2:$Z$2)</c:f>
              <c:numCache>
                <c:formatCode>0</c:formatCode>
                <c:ptCount val="20"/>
                <c:pt idx="0">
                  <c:v>66.3</c:v>
                </c:pt>
                <c:pt idx="1">
                  <c:v>43.4</c:v>
                </c:pt>
                <c:pt idx="2">
                  <c:v>39.1</c:v>
                </c:pt>
                <c:pt idx="3">
                  <c:v>39.799999999999997</c:v>
                </c:pt>
                <c:pt idx="4">
                  <c:v>16.8</c:v>
                </c:pt>
                <c:pt idx="5">
                  <c:v>19.600000000000001</c:v>
                </c:pt>
                <c:pt idx="6">
                  <c:v>13.7</c:v>
                </c:pt>
                <c:pt idx="7">
                  <c:v>13.9</c:v>
                </c:pt>
                <c:pt idx="8">
                  <c:v>11.7</c:v>
                </c:pt>
                <c:pt idx="9">
                  <c:v>10.6</c:v>
                </c:pt>
                <c:pt idx="10">
                  <c:v>8.1</c:v>
                </c:pt>
                <c:pt idx="11">
                  <c:v>7.2</c:v>
                </c:pt>
                <c:pt idx="12">
                  <c:v>9.4</c:v>
                </c:pt>
                <c:pt idx="13">
                  <c:v>7.3</c:v>
                </c:pt>
                <c:pt idx="14">
                  <c:v>7.8</c:v>
                </c:pt>
                <c:pt idx="15">
                  <c:v>9.1</c:v>
                </c:pt>
                <c:pt idx="16">
                  <c:v>7.3</c:v>
                </c:pt>
                <c:pt idx="17">
                  <c:v>5.4</c:v>
                </c:pt>
                <c:pt idx="18">
                  <c:v>3.5</c:v>
                </c:pt>
                <c:pt idx="19">
                  <c:v>4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tx1"/>
            </a:solidFill>
            <a:ln w="3138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numFmt formatCode="0" sourceLinked="0"/>
            <c:spPr>
              <a:noFill/>
              <a:ln w="25106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(Sheet1!$B$1:$R$1;Sheet1!$U$1;Sheet1!$Y$1:$Z$1)</c:f>
              <c:strCache>
                <c:ptCount val="20"/>
                <c:pt idx="0">
                  <c:v>VG</c:v>
                </c:pt>
                <c:pt idx="1">
                  <c:v>Dagbladet</c:v>
                </c:pt>
                <c:pt idx="2">
                  <c:v>Dagens Næringsliv</c:v>
                </c:pt>
                <c:pt idx="3">
                  <c:v>Aftenposten Morgenutgave</c:v>
                </c:pt>
                <c:pt idx="4">
                  <c:v>*Kapital m Hegnar</c:v>
                </c:pt>
                <c:pt idx="5">
                  <c:v>Teknisk Ukeblad</c:v>
                </c:pt>
                <c:pt idx="6">
                  <c:v>n by Norwegian</c:v>
                </c:pt>
                <c:pt idx="7">
                  <c:v>*Finansavisen m.Hegnar</c:v>
                </c:pt>
                <c:pt idx="8">
                  <c:v>Byggeindustrien</c:v>
                </c:pt>
                <c:pt idx="9">
                  <c:v>Bergens Tidende</c:v>
                </c:pt>
                <c:pt idx="10">
                  <c:v>Adresseavisen</c:v>
                </c:pt>
                <c:pt idx="11">
                  <c:v>Kommunal Rapport</c:v>
                </c:pt>
                <c:pt idx="12">
                  <c:v>PC World i CW</c:v>
                </c:pt>
                <c:pt idx="13">
                  <c:v>Anlegg og Transport</c:v>
                </c:pt>
                <c:pt idx="14">
                  <c:v>Stavanger Aftenblad</c:v>
                </c:pt>
                <c:pt idx="15">
                  <c:v>Ukeavisen Ledelse</c:v>
                </c:pt>
                <c:pt idx="16">
                  <c:v>Byggfakta</c:v>
                </c:pt>
                <c:pt idx="17">
                  <c:v>Yrkesbil</c:v>
                </c:pt>
                <c:pt idx="18">
                  <c:v>Moderne Transport</c:v>
                </c:pt>
                <c:pt idx="19">
                  <c:v>Logistikk og Ledelse</c:v>
                </c:pt>
              </c:strCache>
            </c:strRef>
          </c:cat>
          <c:val>
            <c:numRef>
              <c:f>(Sheet1!$B$3:$R$3;Sheet1!$U$3;Sheet1!$Y$3:$Z$3)</c:f>
              <c:numCache>
                <c:formatCode>0</c:formatCode>
                <c:ptCount val="20"/>
                <c:pt idx="0">
                  <c:v>63.9</c:v>
                </c:pt>
                <c:pt idx="1">
                  <c:v>44.2</c:v>
                </c:pt>
                <c:pt idx="2">
                  <c:v>38.200000000000003</c:v>
                </c:pt>
                <c:pt idx="3">
                  <c:v>38</c:v>
                </c:pt>
                <c:pt idx="4">
                  <c:v>27.5</c:v>
                </c:pt>
                <c:pt idx="5">
                  <c:v>22.9</c:v>
                </c:pt>
                <c:pt idx="6">
                  <c:v>18.8</c:v>
                </c:pt>
                <c:pt idx="7">
                  <c:v>18</c:v>
                </c:pt>
                <c:pt idx="8">
                  <c:v>12.4</c:v>
                </c:pt>
                <c:pt idx="9">
                  <c:v>11</c:v>
                </c:pt>
                <c:pt idx="10">
                  <c:v>9.4</c:v>
                </c:pt>
                <c:pt idx="11">
                  <c:v>7.8</c:v>
                </c:pt>
                <c:pt idx="12">
                  <c:v>7.8</c:v>
                </c:pt>
                <c:pt idx="13">
                  <c:v>7.3</c:v>
                </c:pt>
                <c:pt idx="14">
                  <c:v>7.2</c:v>
                </c:pt>
                <c:pt idx="15">
                  <c:v>7.1</c:v>
                </c:pt>
                <c:pt idx="16">
                  <c:v>6.6</c:v>
                </c:pt>
                <c:pt idx="17">
                  <c:v>5.0999999999999996</c:v>
                </c:pt>
                <c:pt idx="18">
                  <c:v>3.8</c:v>
                </c:pt>
                <c:pt idx="19">
                  <c:v>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5"/>
        <c:axId val="288059776"/>
        <c:axId val="288062080"/>
      </c:barChart>
      <c:catAx>
        <c:axId val="28805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38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nb-NO"/>
          </a:p>
        </c:txPr>
        <c:crossAx val="288062080"/>
        <c:crosses val="autoZero"/>
        <c:auto val="1"/>
        <c:lblAlgn val="ctr"/>
        <c:lblOffset val="0"/>
        <c:tickLblSkip val="1"/>
        <c:tickMarkSkip val="1"/>
        <c:noMultiLvlLbl val="0"/>
      </c:catAx>
      <c:valAx>
        <c:axId val="288062080"/>
        <c:scaling>
          <c:orientation val="minMax"/>
        </c:scaling>
        <c:delete val="1"/>
        <c:axPos val="l"/>
        <c:numFmt formatCode="0" sourceLinked="0"/>
        <c:majorTickMark val="out"/>
        <c:minorTickMark val="none"/>
        <c:tickLblPos val="none"/>
        <c:crossAx val="288059776"/>
        <c:crosses val="autoZero"/>
        <c:crossBetween val="between"/>
      </c:valAx>
      <c:spPr>
        <a:noFill/>
        <a:ln w="25106">
          <a:noFill/>
        </a:ln>
      </c:spPr>
    </c:plotArea>
    <c:legend>
      <c:legendPos val="r"/>
      <c:layout>
        <c:manualLayout>
          <c:xMode val="edge"/>
          <c:yMode val="edge"/>
          <c:x val="0.85947582523775967"/>
          <c:y val="0.42105157465383664"/>
          <c:w val="0.12533319968464973"/>
          <c:h val="9.9602709903640937E-2"/>
        </c:manualLayout>
      </c:layout>
      <c:overlay val="0"/>
      <c:txPr>
        <a:bodyPr/>
        <a:lstStyle/>
        <a:p>
          <a:pPr>
            <a:defRPr sz="1800"/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rgbClr val="1F497D"/>
          </a:solidFill>
          <a:effectLst/>
          <a:latin typeface="+mj-lt"/>
          <a:ea typeface="MS P????"/>
          <a:cs typeface="MS P????"/>
        </a:defRPr>
      </a:pPr>
      <a:endParaRPr lang="nb-N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684460260972705E-2"/>
          <c:y val="6.4965197215777329E-2"/>
          <c:w val="0.84491689974356143"/>
          <c:h val="0.8074245939675174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Dekning (000)</c:v>
                </c:pt>
              </c:strCache>
            </c:strRef>
          </c:tx>
          <c:spPr>
            <a:solidFill>
              <a:schemeClr val="tx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numFmt formatCode="0" sourceLinked="0"/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6"/>
                <c:pt idx="0">
                  <c:v>1 utgave</c:v>
                </c:pt>
                <c:pt idx="1">
                  <c:v>2 utgaver</c:v>
                </c:pt>
                <c:pt idx="2">
                  <c:v>3 utgaver</c:v>
                </c:pt>
                <c:pt idx="3">
                  <c:v>4 utgaver</c:v>
                </c:pt>
                <c:pt idx="4">
                  <c:v>5 utgaver</c:v>
                </c:pt>
                <c:pt idx="5">
                  <c:v>6 utgaver</c:v>
                </c:pt>
              </c:strCache>
            </c:strRef>
          </c:cat>
          <c:val>
            <c:numRef>
              <c:f>Sheet1!$B$2:$G$2</c:f>
              <c:numCache>
                <c:formatCode>0</c:formatCode>
                <c:ptCount val="6"/>
                <c:pt idx="0">
                  <c:v>22</c:v>
                </c:pt>
                <c:pt idx="1">
                  <c:v>28</c:v>
                </c:pt>
                <c:pt idx="2">
                  <c:v>35</c:v>
                </c:pt>
                <c:pt idx="3">
                  <c:v>41</c:v>
                </c:pt>
                <c:pt idx="4">
                  <c:v>48</c:v>
                </c:pt>
                <c:pt idx="5">
                  <c:v>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89301632"/>
        <c:axId val="289507200"/>
      </c:barChart>
      <c:lineChart>
        <c:grouping val="standard"/>
        <c:varyColors val="0"/>
        <c:ser>
          <c:idx val="0"/>
          <c:order val="1"/>
          <c:tx>
            <c:strRef>
              <c:f>Sheet1!$A$3</c:f>
              <c:strCache>
                <c:ptCount val="1"/>
                <c:pt idx="0">
                  <c:v>Frekvens</c:v>
                </c:pt>
              </c:strCache>
            </c:strRef>
          </c:tx>
          <c:spPr>
            <a:ln w="38100">
              <a:solidFill>
                <a:srgbClr val="FCB62A"/>
              </a:solidFill>
              <a:prstDash val="solid"/>
            </a:ln>
          </c:spPr>
          <c:marker>
            <c:symbol val="diamond"/>
            <c:size val="12"/>
            <c:spPr>
              <a:solidFill>
                <a:srgbClr val="FBB040"/>
              </a:solidFill>
              <a:ln>
                <a:noFill/>
              </a:ln>
            </c:spPr>
          </c:marker>
          <c:dLbls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6"/>
                <c:pt idx="0">
                  <c:v>1 utgave</c:v>
                </c:pt>
                <c:pt idx="1">
                  <c:v>2 utgaver</c:v>
                </c:pt>
                <c:pt idx="2">
                  <c:v>3 utgaver</c:v>
                </c:pt>
                <c:pt idx="3">
                  <c:v>4 utgaver</c:v>
                </c:pt>
                <c:pt idx="4">
                  <c:v>5 utgaver</c:v>
                </c:pt>
                <c:pt idx="5">
                  <c:v>6 utgaver</c:v>
                </c:pt>
              </c:strCache>
            </c:strRef>
          </c:cat>
          <c:val>
            <c:numRef>
              <c:f>Sheet1!$B$3:$G$3</c:f>
              <c:numCache>
                <c:formatCode>0.0</c:formatCode>
                <c:ptCount val="6"/>
                <c:pt idx="0">
                  <c:v>1</c:v>
                </c:pt>
                <c:pt idx="1">
                  <c:v>1.53</c:v>
                </c:pt>
                <c:pt idx="2">
                  <c:v>1.86</c:v>
                </c:pt>
                <c:pt idx="3">
                  <c:v>2.1</c:v>
                </c:pt>
                <c:pt idx="4">
                  <c:v>2.2799999999999998</c:v>
                </c:pt>
                <c:pt idx="5">
                  <c:v>2.42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89508736"/>
        <c:axId val="289657984"/>
      </c:lineChart>
      <c:catAx>
        <c:axId val="28930163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nb-NO"/>
          </a:p>
        </c:txPr>
        <c:crossAx val="28950720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89507200"/>
        <c:scaling>
          <c:orientation val="minMax"/>
          <c:min val="0"/>
        </c:scaling>
        <c:delete val="0"/>
        <c:axPos val="l"/>
        <c:numFmt formatCode="0" sourceLinked="0"/>
        <c:majorTickMark val="cross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nb-NO"/>
          </a:p>
        </c:txPr>
        <c:crossAx val="289301632"/>
        <c:crosses val="autoZero"/>
        <c:crossBetween val="between"/>
      </c:valAx>
      <c:catAx>
        <c:axId val="289508736"/>
        <c:scaling>
          <c:orientation val="minMax"/>
        </c:scaling>
        <c:delete val="1"/>
        <c:axPos val="b"/>
        <c:majorTickMark val="out"/>
        <c:minorTickMark val="none"/>
        <c:tickLblPos val="none"/>
        <c:crossAx val="289657984"/>
        <c:crosses val="autoZero"/>
        <c:auto val="0"/>
        <c:lblAlgn val="ctr"/>
        <c:lblOffset val="100"/>
        <c:noMultiLvlLbl val="0"/>
      </c:catAx>
      <c:valAx>
        <c:axId val="289657984"/>
        <c:scaling>
          <c:orientation val="minMax"/>
          <c:max val="5"/>
        </c:scaling>
        <c:delete val="0"/>
        <c:axPos val="r"/>
        <c:numFmt formatCode="0.0" sourceLinked="1"/>
        <c:majorTickMark val="cross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nb-NO"/>
          </a:p>
        </c:txPr>
        <c:crossAx val="289508736"/>
        <c:crosses val="max"/>
        <c:crossBetween val="between"/>
        <c:majorUnit val="1"/>
      </c:valAx>
      <c:spPr>
        <a:noFill/>
        <a:ln w="25400">
          <a:noFill/>
        </a:ln>
      </c:spPr>
    </c:plotArea>
    <c:legend>
      <c:legendPos val="t"/>
      <c:layout/>
      <c:overlay val="0"/>
      <c:spPr>
        <a:noFill/>
        <a:ln w="3175">
          <a:noFill/>
          <a:prstDash val="solid"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+mj-lt"/>
          <a:ea typeface="Arial"/>
          <a:cs typeface="Arial"/>
        </a:defRPr>
      </a:pPr>
      <a:endParaRPr lang="nb-NO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54628920076434"/>
          <c:y val="7.4676288630815754E-2"/>
          <c:w val="0.88845371079923563"/>
          <c:h val="0.46174442210024358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Byggfakta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 Bygg og anlegg Kjøp av kons.tjenester</c:v>
                </c:pt>
                <c:pt idx="1">
                  <c:v>Underleveranser til firmaet</c:v>
                </c:pt>
                <c:pt idx="2">
                  <c:v>Betalte kurs/Seminarer</c:v>
                </c:pt>
                <c:pt idx="3">
                  <c:v> Adm./org. Kjøp av kons.tjenester</c:v>
                </c:pt>
                <c:pt idx="4">
                  <c:v> Økonomi Kjøp av kons.tjenester</c:v>
                </c:pt>
                <c:pt idx="5">
                  <c:v>Kontormøbler/Innredning</c:v>
                </c:pt>
                <c:pt idx="6">
                  <c:v> Bedriftsutvikling Kjøp av kons.tjenester</c:v>
                </c:pt>
                <c:pt idx="7">
                  <c:v> Teknikk-prosess Kjøp av kons.tjenester</c:v>
                </c:pt>
                <c:pt idx="8">
                  <c:v>Entreprenørtjenester</c:v>
                </c:pt>
                <c:pt idx="9">
                  <c:v>Bygningsmateriell</c:v>
                </c:pt>
              </c:strCache>
            </c:strRef>
          </c:cat>
          <c:val>
            <c:numRef>
              <c:f>Sheet1!$B$2:$B$11</c:f>
              <c:numCache>
                <c:formatCode>0</c:formatCode>
                <c:ptCount val="10"/>
                <c:pt idx="0">
                  <c:v>63.2</c:v>
                </c:pt>
                <c:pt idx="1">
                  <c:v>59.7</c:v>
                </c:pt>
                <c:pt idx="2">
                  <c:v>58.6</c:v>
                </c:pt>
                <c:pt idx="3">
                  <c:v>54.6</c:v>
                </c:pt>
                <c:pt idx="4">
                  <c:v>54.3</c:v>
                </c:pt>
                <c:pt idx="5">
                  <c:v>52.2</c:v>
                </c:pt>
                <c:pt idx="6">
                  <c:v>51.4</c:v>
                </c:pt>
                <c:pt idx="7">
                  <c:v>50.3</c:v>
                </c:pt>
                <c:pt idx="8">
                  <c:v>48.9</c:v>
                </c:pt>
                <c:pt idx="9">
                  <c:v>45.3</c:v>
                </c:pt>
              </c:numCache>
            </c:numRef>
          </c:val>
          <c:smooth val="1"/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Byggeindustrien</c:v>
                </c:pt>
              </c:strCache>
            </c:strRef>
          </c:tx>
          <c:spPr>
            <a:ln>
              <a:solidFill>
                <a:srgbClr val="A8CCD3"/>
              </a:solidFill>
            </a:ln>
          </c:spPr>
          <c:marker>
            <c:symbol val="none"/>
          </c:marker>
          <c:dLbls>
            <c:delete val="1"/>
          </c:dLbls>
          <c:cat>
            <c:strRef>
              <c:f>Sheet1!$A$2:$A$11</c:f>
              <c:strCache>
                <c:ptCount val="10"/>
                <c:pt idx="0">
                  <c:v> Bygg og anlegg Kjøp av kons.tjenester</c:v>
                </c:pt>
                <c:pt idx="1">
                  <c:v>Underleveranser til firmaet</c:v>
                </c:pt>
                <c:pt idx="2">
                  <c:v>Betalte kurs/Seminarer</c:v>
                </c:pt>
                <c:pt idx="3">
                  <c:v> Adm./org. Kjøp av kons.tjenester</c:v>
                </c:pt>
                <c:pt idx="4">
                  <c:v> Økonomi Kjøp av kons.tjenester</c:v>
                </c:pt>
                <c:pt idx="5">
                  <c:v>Kontormøbler/Innredning</c:v>
                </c:pt>
                <c:pt idx="6">
                  <c:v> Bedriftsutvikling Kjøp av kons.tjenester</c:v>
                </c:pt>
                <c:pt idx="7">
                  <c:v> Teknikk-prosess Kjøp av kons.tjenester</c:v>
                </c:pt>
                <c:pt idx="8">
                  <c:v>Entreprenørtjenester</c:v>
                </c:pt>
                <c:pt idx="9">
                  <c:v>Bygningsmateriell</c:v>
                </c:pt>
              </c:strCache>
            </c:strRef>
          </c:cat>
          <c:val>
            <c:numRef>
              <c:f>Sheet1!$C$2:$C$11</c:f>
              <c:numCache>
                <c:formatCode>0</c:formatCode>
                <c:ptCount val="10"/>
                <c:pt idx="0">
                  <c:v>61.1</c:v>
                </c:pt>
                <c:pt idx="1">
                  <c:v>56.3</c:v>
                </c:pt>
                <c:pt idx="2">
                  <c:v>53.4</c:v>
                </c:pt>
                <c:pt idx="3">
                  <c:v>50.8</c:v>
                </c:pt>
                <c:pt idx="4">
                  <c:v>46.3</c:v>
                </c:pt>
                <c:pt idx="5">
                  <c:v>43</c:v>
                </c:pt>
                <c:pt idx="6">
                  <c:v>47.6</c:v>
                </c:pt>
                <c:pt idx="7">
                  <c:v>45.3</c:v>
                </c:pt>
                <c:pt idx="8">
                  <c:v>47.9</c:v>
                </c:pt>
                <c:pt idx="9">
                  <c:v>44.3</c:v>
                </c:pt>
              </c:numCache>
            </c:numRef>
          </c:val>
          <c:smooth val="1"/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Teknisk Ukeblad</c:v>
                </c:pt>
              </c:strCache>
            </c:strRef>
          </c:tx>
          <c:spPr>
            <a:ln>
              <a:solidFill>
                <a:srgbClr val="1F497D"/>
              </a:solidFill>
            </a:ln>
          </c:spPr>
          <c:marker>
            <c:symbol val="none"/>
          </c:marker>
          <c:dLbls>
            <c:delete val="1"/>
          </c:dLbls>
          <c:cat>
            <c:strRef>
              <c:f>Sheet1!$A$2:$A$11</c:f>
              <c:strCache>
                <c:ptCount val="10"/>
                <c:pt idx="0">
                  <c:v> Bygg og anlegg Kjøp av kons.tjenester</c:v>
                </c:pt>
                <c:pt idx="1">
                  <c:v>Underleveranser til firmaet</c:v>
                </c:pt>
                <c:pt idx="2">
                  <c:v>Betalte kurs/Seminarer</c:v>
                </c:pt>
                <c:pt idx="3">
                  <c:v> Adm./org. Kjøp av kons.tjenester</c:v>
                </c:pt>
                <c:pt idx="4">
                  <c:v> Økonomi Kjøp av kons.tjenester</c:v>
                </c:pt>
                <c:pt idx="5">
                  <c:v>Kontormøbler/Innredning</c:v>
                </c:pt>
                <c:pt idx="6">
                  <c:v> Bedriftsutvikling Kjøp av kons.tjenester</c:v>
                </c:pt>
                <c:pt idx="7">
                  <c:v> Teknikk-prosess Kjøp av kons.tjenester</c:v>
                </c:pt>
                <c:pt idx="8">
                  <c:v>Entreprenørtjenester</c:v>
                </c:pt>
                <c:pt idx="9">
                  <c:v>Bygningsmateriell</c:v>
                </c:pt>
              </c:strCache>
            </c:strRef>
          </c:cat>
          <c:val>
            <c:numRef>
              <c:f>Sheet1!$D$2:$D$11</c:f>
              <c:numCache>
                <c:formatCode>0</c:formatCode>
                <c:ptCount val="10"/>
                <c:pt idx="0">
                  <c:v>31.9</c:v>
                </c:pt>
                <c:pt idx="1">
                  <c:v>39</c:v>
                </c:pt>
                <c:pt idx="2">
                  <c:v>45.6</c:v>
                </c:pt>
                <c:pt idx="3">
                  <c:v>35.1</c:v>
                </c:pt>
                <c:pt idx="4">
                  <c:v>27.4</c:v>
                </c:pt>
                <c:pt idx="5">
                  <c:v>34.299999999999997</c:v>
                </c:pt>
                <c:pt idx="6">
                  <c:v>36.700000000000003</c:v>
                </c:pt>
                <c:pt idx="7">
                  <c:v>41.5</c:v>
                </c:pt>
                <c:pt idx="8">
                  <c:v>22.9</c:v>
                </c:pt>
                <c:pt idx="9">
                  <c:v>19.7</c:v>
                </c:pt>
              </c:numCache>
            </c:numRef>
          </c: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89861632"/>
        <c:axId val="289863168"/>
      </c:lineChart>
      <c:catAx>
        <c:axId val="289861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9863168"/>
        <c:crosses val="autoZero"/>
        <c:auto val="1"/>
        <c:lblAlgn val="ctr"/>
        <c:lblOffset val="0"/>
        <c:tickLblSkip val="1"/>
        <c:tickMarkSkip val="1"/>
        <c:noMultiLvlLbl val="0"/>
      </c:catAx>
      <c:valAx>
        <c:axId val="289863168"/>
        <c:scaling>
          <c:orientation val="minMax"/>
          <c:min val="0"/>
        </c:scaling>
        <c:delete val="0"/>
        <c:axPos val="l"/>
        <c:numFmt formatCode="0" sourceLinked="0"/>
        <c:majorTickMark val="out"/>
        <c:minorTickMark val="none"/>
        <c:tickLblPos val="none"/>
        <c:crossAx val="28986163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6.189832391490413E-2"/>
          <c:y val="0"/>
          <c:w val="0.81385619832699296"/>
          <c:h val="0.1020295849942390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>
      <a:outerShdw blurRad="50800" dist="50800" dir="5400000" algn="ctr" rotWithShape="0">
        <a:schemeClr val="bg1"/>
      </a:outerShdw>
    </a:effectLst>
  </c:spPr>
  <c:txPr>
    <a:bodyPr/>
    <a:lstStyle/>
    <a:p>
      <a:pPr>
        <a:defRPr sz="1400" b="1" i="0" u="none" strike="noStrike" baseline="0">
          <a:solidFill>
            <a:schemeClr val="tx1"/>
          </a:solidFill>
          <a:latin typeface="+mj-lt"/>
          <a:ea typeface="MS P????"/>
          <a:cs typeface="MS P????"/>
        </a:defRPr>
      </a:pPr>
      <a:endParaRPr lang="nb-NO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 Bygg og anlegg Kjøp av kons.tjenester</c:v>
                </c:pt>
              </c:strCache>
            </c:strRef>
          </c:tx>
          <c:spPr>
            <a:solidFill>
              <a:schemeClr val="tx1"/>
            </a:solidFill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'Ark1'!$A$2:$A$4</c:f>
              <c:strCache>
                <c:ptCount val="3"/>
                <c:pt idx="0">
                  <c:v>Byggfakta</c:v>
                </c:pt>
                <c:pt idx="1">
                  <c:v>Byggeindustrien</c:v>
                </c:pt>
                <c:pt idx="2">
                  <c:v>Teknisk Ukeblad</c:v>
                </c:pt>
              </c:strCache>
            </c:strRef>
          </c:cat>
          <c:val>
            <c:numRef>
              <c:f>'Ark1'!$B$2:$B$4</c:f>
              <c:numCache>
                <c:formatCode>0%</c:formatCode>
                <c:ptCount val="3"/>
                <c:pt idx="0">
                  <c:v>0.63</c:v>
                </c:pt>
                <c:pt idx="1">
                  <c:v>0.61</c:v>
                </c:pt>
                <c:pt idx="2">
                  <c:v>0.32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292444416"/>
        <c:axId val="292458496"/>
      </c:barChart>
      <c:catAx>
        <c:axId val="292444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nb-NO"/>
          </a:p>
        </c:txPr>
        <c:crossAx val="292458496"/>
        <c:crosses val="autoZero"/>
        <c:auto val="1"/>
        <c:lblAlgn val="ctr"/>
        <c:lblOffset val="100"/>
        <c:noMultiLvlLbl val="0"/>
      </c:catAx>
      <c:valAx>
        <c:axId val="29245849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292444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/>
      </a:pPr>
      <a:endParaRPr lang="nb-NO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885787791377556E-2"/>
          <c:y val="0.11905104454535775"/>
          <c:w val="0.8227427529341943"/>
          <c:h val="0.7533387956135112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Dekning (000)</c:v>
                </c:pt>
              </c:strCache>
            </c:strRef>
          </c:tx>
          <c:spPr>
            <a:solidFill>
              <a:schemeClr val="bg2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 h="38100"/>
            </a:sp3d>
          </c:spPr>
          <c:invertIfNegative val="0"/>
          <c:dLbls>
            <c:numFmt formatCode="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1 i Byggfakta</c:v>
                </c:pt>
                <c:pt idx="1">
                  <c:v>1 i Byggeindustrien</c:v>
                </c:pt>
                <c:pt idx="2">
                  <c:v>2 i Byggeindustrien</c:v>
                </c:pt>
                <c:pt idx="3">
                  <c:v>1 i Byggfakta, 1 i Byggeindustrien</c:v>
                </c:pt>
              </c:strCache>
            </c:strRef>
          </c:cat>
          <c:val>
            <c:numRef>
              <c:f>Sheet1!$B$2:$E$2</c:f>
              <c:numCache>
                <c:formatCode>0</c:formatCode>
                <c:ptCount val="4"/>
                <c:pt idx="0">
                  <c:v>22</c:v>
                </c:pt>
                <c:pt idx="1">
                  <c:v>38</c:v>
                </c:pt>
                <c:pt idx="2">
                  <c:v>44</c:v>
                </c:pt>
                <c:pt idx="3">
                  <c:v>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94301696"/>
        <c:axId val="306565888"/>
      </c:barChart>
      <c:lineChart>
        <c:grouping val="standard"/>
        <c:varyColors val="0"/>
        <c:ser>
          <c:idx val="0"/>
          <c:order val="1"/>
          <c:tx>
            <c:strRef>
              <c:f>Sheet1!$A$3</c:f>
              <c:strCache>
                <c:ptCount val="1"/>
                <c:pt idx="0">
                  <c:v>Kontaktpris (CPT)</c:v>
                </c:pt>
              </c:strCache>
            </c:strRef>
          </c:tx>
          <c:spPr>
            <a:ln w="25400">
              <a:solidFill>
                <a:srgbClr val="FCB62A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FBB040"/>
              </a:solidFill>
              <a:ln>
                <a:solidFill>
                  <a:srgbClr val="FCB62A"/>
                </a:solidFill>
              </a:ln>
            </c:spPr>
          </c:marker>
          <c:dLbls>
            <c:dLbl>
              <c:idx val="1"/>
              <c:layout>
                <c:manualLayout>
                  <c:x val="-3.5311334508640886E-2"/>
                  <c:y val="4.7869868319132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6538059624360056E-2"/>
                  <c:y val="-5.43764523625097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4059521437707969E-2"/>
                  <c:y val="5.81658774134714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1 i Byggfakta</c:v>
                </c:pt>
                <c:pt idx="1">
                  <c:v>1 i Byggeindustrien</c:v>
                </c:pt>
                <c:pt idx="2">
                  <c:v>2 i Byggeindustrien</c:v>
                </c:pt>
                <c:pt idx="3">
                  <c:v>1 i Byggfakta, 1 i Byggeindustrien</c:v>
                </c:pt>
              </c:strCache>
            </c:strRef>
          </c:cat>
          <c:val>
            <c:numRef>
              <c:f>Sheet1!$B$3:$E$3</c:f>
              <c:numCache>
                <c:formatCode>0.00</c:formatCode>
                <c:ptCount val="4"/>
                <c:pt idx="0">
                  <c:v>1154</c:v>
                </c:pt>
                <c:pt idx="1">
                  <c:v>743</c:v>
                </c:pt>
                <c:pt idx="2">
                  <c:v>1270</c:v>
                </c:pt>
                <c:pt idx="3">
                  <c:v>1094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6567424"/>
        <c:axId val="306569216"/>
      </c:lineChart>
      <c:catAx>
        <c:axId val="2943016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nb-NO"/>
          </a:p>
        </c:txPr>
        <c:crossAx val="30656588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06565888"/>
        <c:scaling>
          <c:orientation val="minMax"/>
          <c:min val="0"/>
        </c:scaling>
        <c:delete val="0"/>
        <c:axPos val="l"/>
        <c:numFmt formatCode="0" sourceLinked="0"/>
        <c:majorTickMark val="cross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nb-NO"/>
          </a:p>
        </c:txPr>
        <c:crossAx val="294301696"/>
        <c:crosses val="autoZero"/>
        <c:crossBetween val="between"/>
        <c:minorUnit val="10"/>
      </c:valAx>
      <c:catAx>
        <c:axId val="306567424"/>
        <c:scaling>
          <c:orientation val="minMax"/>
        </c:scaling>
        <c:delete val="1"/>
        <c:axPos val="b"/>
        <c:majorTickMark val="out"/>
        <c:minorTickMark val="none"/>
        <c:tickLblPos val="none"/>
        <c:crossAx val="306569216"/>
        <c:crosses val="autoZero"/>
        <c:auto val="0"/>
        <c:lblAlgn val="ctr"/>
        <c:lblOffset val="100"/>
        <c:noMultiLvlLbl val="0"/>
      </c:catAx>
      <c:valAx>
        <c:axId val="306569216"/>
        <c:scaling>
          <c:orientation val="minMax"/>
        </c:scaling>
        <c:delete val="0"/>
        <c:axPos val="r"/>
        <c:numFmt formatCode="0" sourceLinked="0"/>
        <c:majorTickMark val="cross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nb-NO"/>
          </a:p>
        </c:txPr>
        <c:crossAx val="306567424"/>
        <c:crosses val="max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6130095949227459E-2"/>
          <c:y val="3.2607405555787006E-2"/>
          <c:w val="0.44091577661703185"/>
          <c:h val="0.11230966499557928"/>
        </c:manualLayout>
      </c:layout>
      <c:overlay val="0"/>
      <c:spPr>
        <a:solidFill>
          <a:schemeClr val="bg1"/>
        </a:solidFill>
        <a:ln w="3175">
          <a:noFill/>
          <a:prstDash val="solid"/>
        </a:ln>
      </c:spPr>
      <c:txPr>
        <a:bodyPr/>
        <a:lstStyle/>
        <a:p>
          <a:pPr>
            <a:defRPr sz="1600"/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+mj-lt"/>
          <a:ea typeface="Arial"/>
          <a:cs typeface="Arial"/>
        </a:defRPr>
      </a:pPr>
      <a:endParaRPr lang="nb-NO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01732-3186-4FA0-AC3F-C5137A9D7240}" type="datetimeFigureOut">
              <a:rPr lang="nb-NO" smtClean="0"/>
              <a:pPr/>
              <a:t>08.10.2015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0CE3C-E40F-46AE-8632-A9DF5DF82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0898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DEAD5-F711-413A-836C-4C3BEAF86453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7E6FF-F7CA-467F-B4E3-E206D9268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71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Forklar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Nettokombinasjon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utg.frekvens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styrerer</a:t>
            </a:r>
            <a:r>
              <a:rPr lang="en-US" baseline="0" dirty="0" smtClean="0"/>
              <a:t> digital </a:t>
            </a:r>
            <a:r>
              <a:rPr lang="en-US" baseline="0" dirty="0" err="1" smtClean="0"/>
              <a:t>skal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være</a:t>
            </a:r>
            <a:r>
              <a:rPr lang="en-US" baseline="0" dirty="0" smtClean="0"/>
              <a:t> dag </a:t>
            </a:r>
            <a:r>
              <a:rPr lang="en-US" baseline="0" dirty="0" err="1" smtClean="0"/>
              <a:t>uke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eller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mnd</a:t>
            </a:r>
            <a:r>
              <a:rPr lang="en-US" baseline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3641A-12C7-464C-A2C3-2B39DAF0584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15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19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20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2014</a:t>
            </a:r>
          </a:p>
          <a:p>
            <a:r>
              <a:rPr lang="nb-NO" dirty="0" smtClean="0"/>
              <a:t>Tillitt 4,7</a:t>
            </a:r>
          </a:p>
          <a:p>
            <a:r>
              <a:rPr lang="nb-NO" dirty="0" smtClean="0"/>
              <a:t>Nytte 3.9</a:t>
            </a:r>
          </a:p>
          <a:p>
            <a:r>
              <a:rPr lang="nb-NO" dirty="0" smtClean="0"/>
              <a:t>Liker å lese  4,4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7E6FF-F7CA-467F-B4E3-E206D9268C0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51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22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24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25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29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To improve is to change; to be perfect is to change often. – Winston Churchill</a:t>
            </a:r>
          </a:p>
          <a:p>
            <a:r>
              <a:rPr lang="en-US" dirty="0" smtClean="0"/>
              <a:t>Progress is impossible without change - George Bernard Shaw</a:t>
            </a:r>
            <a:br>
              <a:rPr lang="en-US" dirty="0" smtClean="0"/>
            </a:br>
            <a:r>
              <a:rPr lang="en-US" dirty="0" smtClean="0"/>
              <a:t>The only way to make sense out of change is to plunge into it, move with it, and join the dance - Alan Watts </a:t>
            </a:r>
            <a:br>
              <a:rPr lang="en-US" dirty="0" smtClean="0"/>
            </a:br>
            <a:r>
              <a:rPr lang="en-US" dirty="0" smtClean="0"/>
              <a:t>The world is changing very fast. Big will not beat small anymore. It will be the fast beating the slow - Rupert Murdoch </a:t>
            </a:r>
          </a:p>
          <a:p>
            <a:r>
              <a:rPr lang="en-US" dirty="0" smtClean="0"/>
              <a:t>Change is the law of life. And those who look only to the past or present are certain to miss the future - John F. Kennedy 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39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43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53000 </a:t>
            </a:r>
            <a:r>
              <a:rPr lang="en-US" dirty="0" err="1" smtClean="0"/>
              <a:t>lesertilfeller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papirutgaven</a:t>
            </a:r>
            <a:r>
              <a:rPr lang="en-US" dirty="0" smtClean="0"/>
              <a:t> I 2015 – 4,5% </a:t>
            </a:r>
            <a:r>
              <a:rPr lang="en-US" dirty="0" err="1" smtClean="0"/>
              <a:t>ned</a:t>
            </a:r>
            <a:r>
              <a:rPr lang="en-US" dirty="0" smtClean="0"/>
              <a:t>. (</a:t>
            </a:r>
            <a:r>
              <a:rPr lang="en-US" dirty="0" err="1" smtClean="0"/>
              <a:t>Recency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Digitalt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opp</a:t>
            </a:r>
            <a:r>
              <a:rPr lang="en-US" baseline="0" dirty="0" smtClean="0"/>
              <a:t> (39 </a:t>
            </a:r>
            <a:r>
              <a:rPr lang="en-US" baseline="0" dirty="0" err="1" smtClean="0"/>
              <a:t>titler</a:t>
            </a:r>
            <a:r>
              <a:rPr lang="en-US" baseline="0" dirty="0" smtClean="0"/>
              <a:t>) 5,2% </a:t>
            </a:r>
            <a:r>
              <a:rPr lang="en-US" baseline="0" dirty="0" err="1" smtClean="0"/>
              <a:t>Daglig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dekning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Total: 116’ </a:t>
            </a:r>
            <a:r>
              <a:rPr lang="en-US" baseline="0" dirty="0" err="1" smtClean="0"/>
              <a:t>opp</a:t>
            </a:r>
            <a:r>
              <a:rPr lang="en-US" baseline="0" dirty="0" smtClean="0"/>
              <a:t>, 6,2% - NB Her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vi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nettopkombinasjonsdekning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tittel</a:t>
            </a:r>
            <a:r>
              <a:rPr lang="en-US" baseline="0" dirty="0" smtClean="0"/>
              <a:t> – den </a:t>
            </a:r>
            <a:r>
              <a:rPr lang="en-US" baseline="0" dirty="0" err="1" smtClean="0"/>
              <a:t>består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dag(</a:t>
            </a:r>
            <a:r>
              <a:rPr lang="en-US" baseline="0" dirty="0" err="1" smtClean="0"/>
              <a:t>digtital</a:t>
            </a:r>
            <a:r>
              <a:rPr lang="en-US" baseline="0" dirty="0" smtClean="0"/>
              <a:t>) for </a:t>
            </a:r>
            <a:r>
              <a:rPr lang="en-US" baseline="0" dirty="0" err="1" smtClean="0"/>
              <a:t>titler</a:t>
            </a:r>
            <a:r>
              <a:rPr lang="en-US" baseline="0" dirty="0" smtClean="0"/>
              <a:t> med </a:t>
            </a:r>
            <a:r>
              <a:rPr lang="en-US" baseline="0" dirty="0" err="1" smtClean="0"/>
              <a:t>daglig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utgivelse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uke</a:t>
            </a:r>
            <a:r>
              <a:rPr lang="en-US" baseline="0" dirty="0" smtClean="0"/>
              <a:t>(digital) for </a:t>
            </a:r>
            <a:r>
              <a:rPr lang="en-US" baseline="0" dirty="0" err="1" smtClean="0"/>
              <a:t>ukeentlig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ugivelse</a:t>
            </a:r>
            <a:r>
              <a:rPr lang="en-US" baseline="0" dirty="0" smtClean="0"/>
              <a:t>, etc. </a:t>
            </a:r>
          </a:p>
          <a:p>
            <a:r>
              <a:rPr lang="en-US" baseline="0" dirty="0" smtClean="0"/>
              <a:t>Vi </a:t>
            </a:r>
            <a:r>
              <a:rPr lang="en-US" baseline="0" dirty="0" err="1" smtClean="0"/>
              <a:t>måtte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hentet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</a:t>
            </a:r>
            <a:r>
              <a:rPr lang="en-US" baseline="0" dirty="0" smtClean="0"/>
              <a:t> Total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dag for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papirutgavene</a:t>
            </a:r>
            <a:r>
              <a:rPr lang="en-US" baseline="0" dirty="0" smtClean="0"/>
              <a:t> for å </a:t>
            </a:r>
            <a:r>
              <a:rPr lang="en-US" baseline="0" dirty="0" err="1" smtClean="0"/>
              <a:t>kunne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sammenlinget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papir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digtialt</a:t>
            </a:r>
            <a:r>
              <a:rPr lang="en-US" baseline="0" dirty="0" smtClean="0"/>
              <a:t> og total.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Nedgang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papir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hovedsak</a:t>
            </a:r>
            <a:r>
              <a:rPr lang="en-US" baseline="0" dirty="0" smtClean="0"/>
              <a:t> hos </a:t>
            </a:r>
            <a:r>
              <a:rPr lang="en-US" baseline="0" dirty="0" err="1" smtClean="0"/>
              <a:t>ledere</a:t>
            </a:r>
            <a:r>
              <a:rPr lang="en-US" baseline="0" dirty="0" smtClean="0"/>
              <a:t> under 44 </a:t>
            </a:r>
            <a:r>
              <a:rPr lang="en-US" baseline="0" dirty="0" err="1" smtClean="0"/>
              <a:t>år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yngre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ledere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3641A-12C7-464C-A2C3-2B39DAF0584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541BC9-06AE-49F4-A007-864FDCDDF234}" type="slidenum">
              <a:rPr lang="en-AU" smtClean="0"/>
              <a:pPr/>
              <a:t>44</a:t>
            </a:fld>
            <a:endParaRPr lang="en-AU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541BC9-06AE-49F4-A007-864FDCDDF234}" type="slidenum">
              <a:rPr lang="en-AU" smtClean="0"/>
              <a:pPr/>
              <a:t>45</a:t>
            </a:fld>
            <a:endParaRPr lang="en-AU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541BC9-06AE-49F4-A007-864FDCDDF234}" type="slidenum">
              <a:rPr lang="en-AU" smtClean="0"/>
              <a:pPr/>
              <a:t>46</a:t>
            </a:fld>
            <a:endParaRPr lang="en-AU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To improve is to change; to be perfect is to change often. – Winston Churchill</a:t>
            </a:r>
          </a:p>
          <a:p>
            <a:r>
              <a:rPr lang="en-US" dirty="0" smtClean="0"/>
              <a:t>Progress is impossible without change - George Bernard Shaw</a:t>
            </a:r>
            <a:br>
              <a:rPr lang="en-US" dirty="0" smtClean="0"/>
            </a:br>
            <a:r>
              <a:rPr lang="en-US" dirty="0" smtClean="0"/>
              <a:t>The only way to make sense out of change is to plunge into it, move with it, and join the dance - Alan Watts </a:t>
            </a:r>
            <a:br>
              <a:rPr lang="en-US" dirty="0" smtClean="0"/>
            </a:br>
            <a:r>
              <a:rPr lang="en-US" dirty="0" smtClean="0"/>
              <a:t>The world is changing very fast. Big will not beat small anymore. It will be the fast beating the slow - Rupert Murdoch </a:t>
            </a:r>
          </a:p>
          <a:p>
            <a:r>
              <a:rPr lang="en-US" dirty="0" smtClean="0"/>
              <a:t>Change is the law of life. And those who look only to the past or present are certain to miss the future - John F. Kennedy 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4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</a:t>
            </a:r>
          </a:p>
          <a:p>
            <a:r>
              <a:rPr lang="en-US" baseline="0" dirty="0" smtClean="0"/>
              <a:t>Tabloid </a:t>
            </a:r>
            <a:r>
              <a:rPr lang="en-US" baseline="0" dirty="0" err="1" smtClean="0"/>
              <a:t>avisene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står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det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største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tapet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papirlesere</a:t>
            </a:r>
            <a:r>
              <a:rPr lang="en-US" baseline="0" dirty="0" smtClean="0"/>
              <a:t>. VG 35’ 27% </a:t>
            </a:r>
            <a:r>
              <a:rPr lang="en-US" baseline="0" dirty="0" err="1" smtClean="0"/>
              <a:t>nedgang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dagbladet</a:t>
            </a:r>
            <a:r>
              <a:rPr lang="en-US" baseline="0" dirty="0" smtClean="0"/>
              <a:t> 15’ 18%, DN mister 2’ </a:t>
            </a:r>
            <a:r>
              <a:rPr lang="en-US" baseline="0" dirty="0" err="1" smtClean="0"/>
              <a:t>lesere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ned</a:t>
            </a:r>
            <a:r>
              <a:rPr lang="en-US" baseline="0" dirty="0" smtClean="0"/>
              <a:t> 1,3% - </a:t>
            </a:r>
            <a:r>
              <a:rPr lang="en-US" baseline="0" dirty="0" err="1" smtClean="0"/>
              <a:t>dvs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lavere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enn</a:t>
            </a:r>
            <a:r>
              <a:rPr lang="en-US" baseline="0" dirty="0" smtClean="0"/>
              <a:t> den </a:t>
            </a:r>
            <a:r>
              <a:rPr lang="en-US" baseline="0" dirty="0" err="1" smtClean="0"/>
              <a:t>generelle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nedgang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4,3% , </a:t>
            </a:r>
            <a:r>
              <a:rPr lang="en-US" baseline="0" dirty="0" err="1" smtClean="0"/>
              <a:t>Fagblader</a:t>
            </a:r>
            <a:r>
              <a:rPr lang="en-US" baseline="0" dirty="0" smtClean="0"/>
              <a:t> MT og </a:t>
            </a:r>
            <a:r>
              <a:rPr lang="en-US" baseline="0" dirty="0" err="1" smtClean="0"/>
              <a:t>Teknisk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ukeblad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Byggfakta</a:t>
            </a:r>
            <a:r>
              <a:rPr lang="en-US" dirty="0" smtClean="0"/>
              <a:t> -4000 </a:t>
            </a:r>
            <a:r>
              <a:rPr lang="en-US" dirty="0" err="1" smtClean="0"/>
              <a:t>leder</a:t>
            </a:r>
            <a:r>
              <a:rPr lang="en-US" dirty="0" smtClean="0"/>
              <a:t> </a:t>
            </a:r>
            <a:r>
              <a:rPr lang="en-US" dirty="0" err="1" smtClean="0"/>
              <a:t>lesere</a:t>
            </a:r>
            <a:r>
              <a:rPr lang="en-US" baseline="0" dirty="0" smtClean="0"/>
              <a:t> , </a:t>
            </a:r>
            <a:r>
              <a:rPr lang="en-US" baseline="0" dirty="0" err="1" smtClean="0"/>
              <a:t>nedgang</a:t>
            </a:r>
            <a:r>
              <a:rPr lang="en-US" baseline="0" dirty="0" smtClean="0"/>
              <a:t> 15%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Ingeniørnytt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ned</a:t>
            </a:r>
            <a:r>
              <a:rPr lang="en-US" baseline="0" dirty="0" smtClean="0"/>
              <a:t> 4’ 13%,  </a:t>
            </a:r>
            <a:r>
              <a:rPr lang="en-US" baseline="0" dirty="0" err="1" smtClean="0"/>
              <a:t>Våre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Veger</a:t>
            </a:r>
            <a:r>
              <a:rPr lang="en-US" baseline="0" dirty="0" smtClean="0"/>
              <a:t> minus 5’ (27%) </a:t>
            </a:r>
            <a:r>
              <a:rPr lang="en-US" baseline="0" dirty="0" err="1" smtClean="0"/>
              <a:t>annleggsmagasinet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ned</a:t>
            </a:r>
            <a:r>
              <a:rPr lang="en-US" baseline="0" dirty="0" smtClean="0"/>
              <a:t> -4’ 27%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2014Grupperinger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/>
              <a:t>titler</a:t>
            </a:r>
            <a:r>
              <a:rPr lang="en-US" dirty="0"/>
              <a:t>.</a:t>
            </a:r>
          </a:p>
          <a:p>
            <a:r>
              <a:rPr lang="en-US" dirty="0" err="1"/>
              <a:t>Generell</a:t>
            </a:r>
            <a:r>
              <a:rPr lang="en-US" dirty="0"/>
              <a:t> </a:t>
            </a:r>
            <a:r>
              <a:rPr lang="en-US" dirty="0" err="1"/>
              <a:t>nedgang</a:t>
            </a:r>
            <a:r>
              <a:rPr lang="en-US" dirty="0"/>
              <a:t> i </a:t>
            </a:r>
            <a:r>
              <a:rPr lang="en-US" dirty="0" err="1"/>
              <a:t>lesertilfeller</a:t>
            </a:r>
            <a:r>
              <a:rPr lang="en-US" dirty="0"/>
              <a:t> </a:t>
            </a:r>
            <a:r>
              <a:rPr lang="en-US" dirty="0" err="1"/>
              <a:t>innen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grupperinger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2013 </a:t>
            </a:r>
            <a:r>
              <a:rPr lang="en-US" dirty="0" err="1"/>
              <a:t>til</a:t>
            </a:r>
            <a:r>
              <a:rPr lang="en-US" dirty="0"/>
              <a:t> 2014.  </a:t>
            </a:r>
            <a:r>
              <a:rPr lang="en-US" dirty="0" err="1"/>
              <a:t>Nedgangen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klart</a:t>
            </a:r>
            <a:r>
              <a:rPr lang="en-US" dirty="0"/>
              <a:t> </a:t>
            </a:r>
            <a:r>
              <a:rPr lang="en-US" dirty="0" err="1"/>
              <a:t>størst</a:t>
            </a:r>
            <a:r>
              <a:rPr lang="en-US" dirty="0"/>
              <a:t> </a:t>
            </a:r>
            <a:r>
              <a:rPr lang="en-US" dirty="0" err="1"/>
              <a:t>blant</a:t>
            </a:r>
            <a:r>
              <a:rPr lang="en-US" dirty="0"/>
              <a:t> </a:t>
            </a:r>
            <a:r>
              <a:rPr lang="en-US" dirty="0" err="1"/>
              <a:t>tabloidavisene</a:t>
            </a:r>
            <a:r>
              <a:rPr lang="en-US" dirty="0"/>
              <a:t>   på14.4%, </a:t>
            </a:r>
            <a:r>
              <a:rPr lang="en-US" dirty="0" err="1"/>
              <a:t>mens</a:t>
            </a:r>
            <a:r>
              <a:rPr lang="en-US" dirty="0"/>
              <a:t> </a:t>
            </a:r>
            <a:r>
              <a:rPr lang="en-US" dirty="0" err="1"/>
              <a:t>næringslivstitlene</a:t>
            </a:r>
            <a:r>
              <a:rPr lang="en-US" dirty="0"/>
              <a:t> ligger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snittet</a:t>
            </a:r>
            <a:r>
              <a:rPr lang="en-US" dirty="0"/>
              <a:t>.   </a:t>
            </a:r>
            <a:r>
              <a:rPr lang="en-US" dirty="0" err="1"/>
              <a:t>Bygg</a:t>
            </a:r>
            <a:r>
              <a:rPr lang="en-US" dirty="0"/>
              <a:t>, </a:t>
            </a:r>
            <a:r>
              <a:rPr lang="en-US" dirty="0" err="1"/>
              <a:t>tekniske</a:t>
            </a:r>
            <a:r>
              <a:rPr lang="en-US" dirty="0"/>
              <a:t> </a:t>
            </a:r>
            <a:r>
              <a:rPr lang="en-US" dirty="0" err="1"/>
              <a:t>titler</a:t>
            </a:r>
            <a:r>
              <a:rPr lang="en-US" dirty="0"/>
              <a:t>  </a:t>
            </a:r>
            <a:r>
              <a:rPr lang="en-US" dirty="0" err="1"/>
              <a:t>klarer</a:t>
            </a:r>
            <a:r>
              <a:rPr lang="en-US" dirty="0"/>
              <a:t> </a:t>
            </a:r>
            <a:r>
              <a:rPr lang="en-US" dirty="0" err="1"/>
              <a:t>seg</a:t>
            </a:r>
            <a:r>
              <a:rPr lang="en-US" dirty="0"/>
              <a:t> best med en </a:t>
            </a:r>
            <a:r>
              <a:rPr lang="en-US" dirty="0" err="1"/>
              <a:t>nedgang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2-3%. </a:t>
            </a:r>
            <a:r>
              <a:rPr lang="en-US" dirty="0" err="1"/>
              <a:t>Øvtige</a:t>
            </a:r>
            <a:r>
              <a:rPr lang="en-US" dirty="0"/>
              <a:t> </a:t>
            </a:r>
            <a:r>
              <a:rPr lang="en-US" dirty="0" err="1"/>
              <a:t>grupperinger</a:t>
            </a:r>
            <a:r>
              <a:rPr lang="en-US" dirty="0"/>
              <a:t> 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lavere</a:t>
            </a:r>
            <a:r>
              <a:rPr lang="en-US" dirty="0"/>
              <a:t> </a:t>
            </a:r>
            <a:r>
              <a:rPr lang="en-US" dirty="0" err="1"/>
              <a:t>nedgang</a:t>
            </a:r>
            <a:r>
              <a:rPr lang="en-US" dirty="0"/>
              <a:t> en </a:t>
            </a:r>
            <a:r>
              <a:rPr lang="en-US" dirty="0" err="1"/>
              <a:t>gjennomsnittet</a:t>
            </a:r>
            <a:r>
              <a:rPr lang="en-US" dirty="0"/>
              <a:t>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7E6FF-F7CA-467F-B4E3-E206D9268C0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40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8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11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12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Bladet når et høyt antall lesere etter 6 innrykninger (54000). Flere innrykk gir høy netto tilvekst. Ved bruk av konkurrerende blad får man større tilvekst per investert krone ved å benytte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Byggfakta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før man velger innrykk nr. 2 i annet blad. 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7E6FF-F7CA-467F-B4E3-E206D9268C0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11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27" indent="-28574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65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50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36" indent="-2285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22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08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94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79" indent="-22859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5851-0BA9-5D40-921C-731D8132643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14</a:t>
            </a:fld>
            <a:endParaRPr lang="en-US" sz="1200" dirty="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&amp; Resu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ktangel 44"/>
          <p:cNvSpPr/>
          <p:nvPr userDrawn="1"/>
        </p:nvSpPr>
        <p:spPr>
          <a:xfrm>
            <a:off x="0" y="6600825"/>
            <a:ext cx="9144000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97200"/>
            <a:ext cx="9144000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" name="Freeform 36"/>
          <p:cNvSpPr>
            <a:spLocks/>
          </p:cNvSpPr>
          <p:nvPr/>
        </p:nvSpPr>
        <p:spPr bwMode="auto">
          <a:xfrm>
            <a:off x="5637213" y="0"/>
            <a:ext cx="3216275" cy="1200150"/>
          </a:xfrm>
          <a:custGeom>
            <a:avLst/>
            <a:gdLst>
              <a:gd name="T0" fmla="*/ 2026 w 2026"/>
              <a:gd name="T1" fmla="*/ 756 h 756"/>
              <a:gd name="T2" fmla="*/ 1054 w 2026"/>
              <a:gd name="T3" fmla="*/ 272 h 756"/>
              <a:gd name="T4" fmla="*/ 0 w 2026"/>
              <a:gd name="T5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6" h="756">
                <a:moveTo>
                  <a:pt x="2026" y="756"/>
                </a:moveTo>
                <a:cubicBezTo>
                  <a:pt x="1709" y="577"/>
                  <a:pt x="1392" y="398"/>
                  <a:pt x="1054" y="272"/>
                </a:cubicBezTo>
                <a:cubicBezTo>
                  <a:pt x="716" y="146"/>
                  <a:pt x="358" y="73"/>
                  <a:pt x="0" y="0"/>
                </a:cubicBezTo>
              </a:path>
            </a:pathLst>
          </a:custGeom>
          <a:noFill/>
          <a:ln w="12700" cmpd="sng">
            <a:solidFill>
              <a:schemeClr val="accent1">
                <a:alpha val="3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38"/>
          <p:cNvSpPr>
            <a:spLocks/>
          </p:cNvSpPr>
          <p:nvPr/>
        </p:nvSpPr>
        <p:spPr bwMode="auto">
          <a:xfrm>
            <a:off x="0" y="4794250"/>
            <a:ext cx="1177925" cy="2019300"/>
          </a:xfrm>
          <a:custGeom>
            <a:avLst/>
            <a:gdLst>
              <a:gd name="T0" fmla="*/ 742 w 742"/>
              <a:gd name="T1" fmla="*/ 1272 h 1272"/>
              <a:gd name="T2" fmla="*/ 684 w 742"/>
              <a:gd name="T3" fmla="*/ 1220 h 1272"/>
              <a:gd name="T4" fmla="*/ 576 w 742"/>
              <a:gd name="T5" fmla="*/ 1110 h 1272"/>
              <a:gd name="T6" fmla="*/ 454 w 742"/>
              <a:gd name="T7" fmla="*/ 970 h 1272"/>
              <a:gd name="T8" fmla="*/ 356 w 742"/>
              <a:gd name="T9" fmla="*/ 826 h 1272"/>
              <a:gd name="T10" fmla="*/ 266 w 742"/>
              <a:gd name="T11" fmla="*/ 674 h 1272"/>
              <a:gd name="T12" fmla="*/ 186 w 742"/>
              <a:gd name="T13" fmla="*/ 512 h 1272"/>
              <a:gd name="T14" fmla="*/ 112 w 742"/>
              <a:gd name="T15" fmla="*/ 330 h 1272"/>
              <a:gd name="T16" fmla="*/ 0 w 742"/>
              <a:gd name="T1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2" h="1272">
                <a:moveTo>
                  <a:pt x="742" y="1272"/>
                </a:moveTo>
                <a:cubicBezTo>
                  <a:pt x="727" y="1259"/>
                  <a:pt x="712" y="1247"/>
                  <a:pt x="684" y="1220"/>
                </a:cubicBezTo>
                <a:cubicBezTo>
                  <a:pt x="656" y="1193"/>
                  <a:pt x="614" y="1152"/>
                  <a:pt x="576" y="1110"/>
                </a:cubicBezTo>
                <a:cubicBezTo>
                  <a:pt x="538" y="1068"/>
                  <a:pt x="491" y="1017"/>
                  <a:pt x="454" y="970"/>
                </a:cubicBezTo>
                <a:cubicBezTo>
                  <a:pt x="417" y="923"/>
                  <a:pt x="387" y="875"/>
                  <a:pt x="356" y="826"/>
                </a:cubicBezTo>
                <a:cubicBezTo>
                  <a:pt x="325" y="777"/>
                  <a:pt x="294" y="726"/>
                  <a:pt x="266" y="674"/>
                </a:cubicBezTo>
                <a:cubicBezTo>
                  <a:pt x="238" y="622"/>
                  <a:pt x="212" y="569"/>
                  <a:pt x="186" y="512"/>
                </a:cubicBezTo>
                <a:cubicBezTo>
                  <a:pt x="160" y="455"/>
                  <a:pt x="143" y="415"/>
                  <a:pt x="112" y="330"/>
                </a:cubicBezTo>
                <a:cubicBezTo>
                  <a:pt x="81" y="245"/>
                  <a:pt x="19" y="55"/>
                  <a:pt x="0" y="0"/>
                </a:cubicBezTo>
              </a:path>
            </a:pathLst>
          </a:custGeom>
          <a:noFill/>
          <a:ln w="12700" cmpd="sng">
            <a:solidFill>
              <a:schemeClr val="accent1">
                <a:alpha val="3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62355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79200"/>
            <a:ext cx="7740000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sp>
        <p:nvSpPr>
          <p:cNvPr id="47" name="TekstSylinder 46"/>
          <p:cNvSpPr txBox="1"/>
          <p:nvPr userDrawn="1"/>
        </p:nvSpPr>
        <p:spPr>
          <a:xfrm>
            <a:off x="28575" y="6600825"/>
            <a:ext cx="2533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>
                <a:solidFill>
                  <a:srgbClr val="FFFFFF"/>
                </a:solidFill>
              </a:rPr>
              <a:t>© Ipsos MMI Fagpresseundersøkelsen 2015</a:t>
            </a:r>
            <a:endParaRPr lang="nb-NO" sz="1000" dirty="0">
              <a:solidFill>
                <a:srgbClr val="FFFFFF"/>
              </a:solidFill>
            </a:endParaRPr>
          </a:p>
        </p:txBody>
      </p:sp>
      <p:sp>
        <p:nvSpPr>
          <p:cNvPr id="48" name="Freeform 34"/>
          <p:cNvSpPr>
            <a:spLocks/>
          </p:cNvSpPr>
          <p:nvPr userDrawn="1"/>
        </p:nvSpPr>
        <p:spPr bwMode="auto">
          <a:xfrm>
            <a:off x="8193088" y="1311275"/>
            <a:ext cx="950912" cy="1949450"/>
          </a:xfrm>
          <a:custGeom>
            <a:avLst/>
            <a:gdLst>
              <a:gd name="T0" fmla="*/ 304 w 304"/>
              <a:gd name="T1" fmla="*/ 1 h 588"/>
              <a:gd name="T2" fmla="*/ 294 w 304"/>
              <a:gd name="T3" fmla="*/ 0 h 588"/>
              <a:gd name="T4" fmla="*/ 0 w 304"/>
              <a:gd name="T5" fmla="*/ 294 h 588"/>
              <a:gd name="T6" fmla="*/ 294 w 304"/>
              <a:gd name="T7" fmla="*/ 588 h 588"/>
              <a:gd name="T8" fmla="*/ 304 w 304"/>
              <a:gd name="T9" fmla="*/ 588 h 588"/>
              <a:gd name="T10" fmla="*/ 304 w 304"/>
              <a:gd name="T11" fmla="*/ 1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4" h="588">
                <a:moveTo>
                  <a:pt x="304" y="1"/>
                </a:moveTo>
                <a:cubicBezTo>
                  <a:pt x="301" y="1"/>
                  <a:pt x="298" y="0"/>
                  <a:pt x="294" y="0"/>
                </a:cubicBezTo>
                <a:cubicBezTo>
                  <a:pt x="132" y="0"/>
                  <a:pt x="0" y="132"/>
                  <a:pt x="0" y="294"/>
                </a:cubicBezTo>
                <a:cubicBezTo>
                  <a:pt x="0" y="457"/>
                  <a:pt x="132" y="588"/>
                  <a:pt x="294" y="588"/>
                </a:cubicBezTo>
                <a:cubicBezTo>
                  <a:pt x="298" y="588"/>
                  <a:pt x="301" y="588"/>
                  <a:pt x="304" y="588"/>
                </a:cubicBezTo>
                <a:lnTo>
                  <a:pt x="304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35"/>
          <p:cNvSpPr>
            <a:spLocks/>
          </p:cNvSpPr>
          <p:nvPr userDrawn="1"/>
        </p:nvSpPr>
        <p:spPr bwMode="auto">
          <a:xfrm>
            <a:off x="8845549" y="803276"/>
            <a:ext cx="298451" cy="584200"/>
          </a:xfrm>
          <a:custGeom>
            <a:avLst/>
            <a:gdLst>
              <a:gd name="T0" fmla="*/ 104 w 104"/>
              <a:gd name="T1" fmla="*/ 0 h 193"/>
              <a:gd name="T2" fmla="*/ 0 w 104"/>
              <a:gd name="T3" fmla="*/ 144 h 193"/>
              <a:gd name="T4" fmla="*/ 8 w 104"/>
              <a:gd name="T5" fmla="*/ 193 h 193"/>
              <a:gd name="T6" fmla="*/ 94 w 104"/>
              <a:gd name="T7" fmla="*/ 180 h 193"/>
              <a:gd name="T8" fmla="*/ 104 w 104"/>
              <a:gd name="T9" fmla="*/ 181 h 193"/>
              <a:gd name="T10" fmla="*/ 104 w 104"/>
              <a:gd name="T11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93">
                <a:moveTo>
                  <a:pt x="104" y="0"/>
                </a:moveTo>
                <a:cubicBezTo>
                  <a:pt x="44" y="21"/>
                  <a:pt x="0" y="77"/>
                  <a:pt x="0" y="144"/>
                </a:cubicBezTo>
                <a:cubicBezTo>
                  <a:pt x="0" y="162"/>
                  <a:pt x="3" y="178"/>
                  <a:pt x="8" y="193"/>
                </a:cubicBezTo>
                <a:cubicBezTo>
                  <a:pt x="36" y="185"/>
                  <a:pt x="65" y="180"/>
                  <a:pt x="94" y="180"/>
                </a:cubicBezTo>
                <a:cubicBezTo>
                  <a:pt x="98" y="180"/>
                  <a:pt x="101" y="181"/>
                  <a:pt x="104" y="181"/>
                </a:cubicBezTo>
                <a:lnTo>
                  <a:pt x="10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0" name="Rett linje 49"/>
          <p:cNvCxnSpPr/>
          <p:nvPr userDrawn="1"/>
        </p:nvCxnSpPr>
        <p:spPr>
          <a:xfrm>
            <a:off x="257175" y="704850"/>
            <a:ext cx="8629650" cy="0"/>
          </a:xfrm>
          <a:prstGeom prst="line">
            <a:avLst/>
          </a:prstGeom>
          <a:ln w="3175"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765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01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313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73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57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DAB6C-C28C-44FE-BBBB-361C192026AD}" type="datetimeFigureOut">
              <a:rPr lang="nb-NO"/>
              <a:pPr>
                <a:defRPr/>
              </a:pPr>
              <a:t>08.10.2015</a:t>
            </a:fld>
            <a:endParaRPr lang="nb-N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BDFA4-286D-43ED-AF20-9EEDBF19591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961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esults and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118800"/>
            <a:ext cx="8162325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2800" y="979200"/>
            <a:ext cx="7740000" cy="549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90000"/>
              </a:lnSpc>
              <a:spcBef>
                <a:spcPts val="800"/>
              </a:spcBef>
              <a:buFont typeface="Wingdings" pitchFamily="2" charset="2"/>
              <a:buChar char="§"/>
              <a:defRPr sz="1800"/>
            </a:lvl1pPr>
            <a:lvl2pPr marL="539750" indent="-274638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ð"/>
              <a:defRPr sz="1600"/>
            </a:lvl2pPr>
            <a:lvl3pPr marL="804863" indent="-174625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400"/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grpSp>
        <p:nvGrpSpPr>
          <p:cNvPr id="4" name="Group 18"/>
          <p:cNvGrpSpPr>
            <a:grpSpLocks noChangeAspect="1"/>
          </p:cNvGrpSpPr>
          <p:nvPr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Freeform 34"/>
          <p:cNvSpPr>
            <a:spLocks/>
          </p:cNvSpPr>
          <p:nvPr/>
        </p:nvSpPr>
        <p:spPr bwMode="auto">
          <a:xfrm>
            <a:off x="8193088" y="1311275"/>
            <a:ext cx="950912" cy="1949450"/>
          </a:xfrm>
          <a:custGeom>
            <a:avLst/>
            <a:gdLst>
              <a:gd name="T0" fmla="*/ 304 w 304"/>
              <a:gd name="T1" fmla="*/ 1 h 588"/>
              <a:gd name="T2" fmla="*/ 294 w 304"/>
              <a:gd name="T3" fmla="*/ 0 h 588"/>
              <a:gd name="T4" fmla="*/ 0 w 304"/>
              <a:gd name="T5" fmla="*/ 294 h 588"/>
              <a:gd name="T6" fmla="*/ 294 w 304"/>
              <a:gd name="T7" fmla="*/ 588 h 588"/>
              <a:gd name="T8" fmla="*/ 304 w 304"/>
              <a:gd name="T9" fmla="*/ 588 h 588"/>
              <a:gd name="T10" fmla="*/ 304 w 304"/>
              <a:gd name="T11" fmla="*/ 1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4" h="588">
                <a:moveTo>
                  <a:pt x="304" y="1"/>
                </a:moveTo>
                <a:cubicBezTo>
                  <a:pt x="301" y="1"/>
                  <a:pt x="298" y="0"/>
                  <a:pt x="294" y="0"/>
                </a:cubicBezTo>
                <a:cubicBezTo>
                  <a:pt x="132" y="0"/>
                  <a:pt x="0" y="132"/>
                  <a:pt x="0" y="294"/>
                </a:cubicBezTo>
                <a:cubicBezTo>
                  <a:pt x="0" y="457"/>
                  <a:pt x="132" y="588"/>
                  <a:pt x="294" y="588"/>
                </a:cubicBezTo>
                <a:cubicBezTo>
                  <a:pt x="298" y="588"/>
                  <a:pt x="301" y="588"/>
                  <a:pt x="304" y="588"/>
                </a:cubicBezTo>
                <a:lnTo>
                  <a:pt x="304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5"/>
          <p:cNvSpPr>
            <a:spLocks/>
          </p:cNvSpPr>
          <p:nvPr/>
        </p:nvSpPr>
        <p:spPr bwMode="auto">
          <a:xfrm>
            <a:off x="8845550" y="803275"/>
            <a:ext cx="298450" cy="584200"/>
          </a:xfrm>
          <a:custGeom>
            <a:avLst/>
            <a:gdLst>
              <a:gd name="T0" fmla="*/ 104 w 104"/>
              <a:gd name="T1" fmla="*/ 0 h 193"/>
              <a:gd name="T2" fmla="*/ 0 w 104"/>
              <a:gd name="T3" fmla="*/ 144 h 193"/>
              <a:gd name="T4" fmla="*/ 8 w 104"/>
              <a:gd name="T5" fmla="*/ 193 h 193"/>
              <a:gd name="T6" fmla="*/ 94 w 104"/>
              <a:gd name="T7" fmla="*/ 180 h 193"/>
              <a:gd name="T8" fmla="*/ 104 w 104"/>
              <a:gd name="T9" fmla="*/ 181 h 193"/>
              <a:gd name="T10" fmla="*/ 104 w 104"/>
              <a:gd name="T11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93">
                <a:moveTo>
                  <a:pt x="104" y="0"/>
                </a:moveTo>
                <a:cubicBezTo>
                  <a:pt x="44" y="21"/>
                  <a:pt x="0" y="77"/>
                  <a:pt x="0" y="144"/>
                </a:cubicBezTo>
                <a:cubicBezTo>
                  <a:pt x="0" y="162"/>
                  <a:pt x="3" y="178"/>
                  <a:pt x="8" y="193"/>
                </a:cubicBezTo>
                <a:cubicBezTo>
                  <a:pt x="36" y="185"/>
                  <a:pt x="65" y="180"/>
                  <a:pt x="94" y="180"/>
                </a:cubicBezTo>
                <a:cubicBezTo>
                  <a:pt x="98" y="180"/>
                  <a:pt x="101" y="181"/>
                  <a:pt x="104" y="181"/>
                </a:cubicBezTo>
                <a:lnTo>
                  <a:pt x="10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36"/>
          <p:cNvSpPr>
            <a:spLocks/>
          </p:cNvSpPr>
          <p:nvPr/>
        </p:nvSpPr>
        <p:spPr bwMode="auto">
          <a:xfrm>
            <a:off x="5637213" y="0"/>
            <a:ext cx="3216275" cy="1200150"/>
          </a:xfrm>
          <a:custGeom>
            <a:avLst/>
            <a:gdLst>
              <a:gd name="T0" fmla="*/ 2026 w 2026"/>
              <a:gd name="T1" fmla="*/ 756 h 756"/>
              <a:gd name="T2" fmla="*/ 1054 w 2026"/>
              <a:gd name="T3" fmla="*/ 272 h 756"/>
              <a:gd name="T4" fmla="*/ 0 w 2026"/>
              <a:gd name="T5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6" h="756">
                <a:moveTo>
                  <a:pt x="2026" y="756"/>
                </a:moveTo>
                <a:cubicBezTo>
                  <a:pt x="1709" y="577"/>
                  <a:pt x="1392" y="398"/>
                  <a:pt x="1054" y="272"/>
                </a:cubicBezTo>
                <a:cubicBezTo>
                  <a:pt x="716" y="146"/>
                  <a:pt x="358" y="73"/>
                  <a:pt x="0" y="0"/>
                </a:cubicBezTo>
              </a:path>
            </a:pathLst>
          </a:custGeom>
          <a:noFill/>
          <a:ln w="12700" cmpd="sng">
            <a:solidFill>
              <a:srgbClr val="BCBEC0">
                <a:alpha val="5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37"/>
          <p:cNvSpPr>
            <a:spLocks/>
          </p:cNvSpPr>
          <p:nvPr/>
        </p:nvSpPr>
        <p:spPr bwMode="auto">
          <a:xfrm>
            <a:off x="1152525" y="6553200"/>
            <a:ext cx="1198563" cy="304800"/>
          </a:xfrm>
          <a:custGeom>
            <a:avLst/>
            <a:gdLst>
              <a:gd name="T0" fmla="*/ 368 w 368"/>
              <a:gd name="T1" fmla="*/ 104 h 104"/>
              <a:gd name="T2" fmla="*/ 184 w 368"/>
              <a:gd name="T3" fmla="*/ 0 h 104"/>
              <a:gd name="T4" fmla="*/ 0 w 368"/>
              <a:gd name="T5" fmla="*/ 104 h 104"/>
              <a:gd name="T6" fmla="*/ 368 w 368"/>
              <a:gd name="T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" h="104">
                <a:moveTo>
                  <a:pt x="368" y="104"/>
                </a:moveTo>
                <a:cubicBezTo>
                  <a:pt x="330" y="42"/>
                  <a:pt x="262" y="0"/>
                  <a:pt x="184" y="0"/>
                </a:cubicBezTo>
                <a:cubicBezTo>
                  <a:pt x="106" y="0"/>
                  <a:pt x="38" y="42"/>
                  <a:pt x="0" y="104"/>
                </a:cubicBezTo>
                <a:lnTo>
                  <a:pt x="368" y="10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38"/>
          <p:cNvSpPr>
            <a:spLocks/>
          </p:cNvSpPr>
          <p:nvPr/>
        </p:nvSpPr>
        <p:spPr bwMode="auto">
          <a:xfrm>
            <a:off x="0" y="4794250"/>
            <a:ext cx="1177925" cy="2019300"/>
          </a:xfrm>
          <a:custGeom>
            <a:avLst/>
            <a:gdLst>
              <a:gd name="T0" fmla="*/ 742 w 742"/>
              <a:gd name="T1" fmla="*/ 1272 h 1272"/>
              <a:gd name="T2" fmla="*/ 684 w 742"/>
              <a:gd name="T3" fmla="*/ 1220 h 1272"/>
              <a:gd name="T4" fmla="*/ 576 w 742"/>
              <a:gd name="T5" fmla="*/ 1110 h 1272"/>
              <a:gd name="T6" fmla="*/ 454 w 742"/>
              <a:gd name="T7" fmla="*/ 970 h 1272"/>
              <a:gd name="T8" fmla="*/ 356 w 742"/>
              <a:gd name="T9" fmla="*/ 826 h 1272"/>
              <a:gd name="T10" fmla="*/ 266 w 742"/>
              <a:gd name="T11" fmla="*/ 674 h 1272"/>
              <a:gd name="T12" fmla="*/ 186 w 742"/>
              <a:gd name="T13" fmla="*/ 512 h 1272"/>
              <a:gd name="T14" fmla="*/ 112 w 742"/>
              <a:gd name="T15" fmla="*/ 330 h 1272"/>
              <a:gd name="T16" fmla="*/ 0 w 742"/>
              <a:gd name="T1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2" h="1272">
                <a:moveTo>
                  <a:pt x="742" y="1272"/>
                </a:moveTo>
                <a:cubicBezTo>
                  <a:pt x="727" y="1259"/>
                  <a:pt x="712" y="1247"/>
                  <a:pt x="684" y="1220"/>
                </a:cubicBezTo>
                <a:cubicBezTo>
                  <a:pt x="656" y="1193"/>
                  <a:pt x="614" y="1152"/>
                  <a:pt x="576" y="1110"/>
                </a:cubicBezTo>
                <a:cubicBezTo>
                  <a:pt x="538" y="1068"/>
                  <a:pt x="491" y="1017"/>
                  <a:pt x="454" y="970"/>
                </a:cubicBezTo>
                <a:cubicBezTo>
                  <a:pt x="417" y="923"/>
                  <a:pt x="387" y="875"/>
                  <a:pt x="356" y="826"/>
                </a:cubicBezTo>
                <a:cubicBezTo>
                  <a:pt x="325" y="777"/>
                  <a:pt x="294" y="726"/>
                  <a:pt x="266" y="674"/>
                </a:cubicBezTo>
                <a:cubicBezTo>
                  <a:pt x="238" y="622"/>
                  <a:pt x="212" y="569"/>
                  <a:pt x="186" y="512"/>
                </a:cubicBezTo>
                <a:cubicBezTo>
                  <a:pt x="160" y="455"/>
                  <a:pt x="143" y="415"/>
                  <a:pt x="112" y="330"/>
                </a:cubicBezTo>
                <a:cubicBezTo>
                  <a:pt x="81" y="245"/>
                  <a:pt x="19" y="55"/>
                  <a:pt x="0" y="0"/>
                </a:cubicBezTo>
              </a:path>
            </a:pathLst>
          </a:custGeom>
          <a:noFill/>
          <a:ln w="12700" cmpd="sng">
            <a:solidFill>
              <a:srgbClr val="BCBEC0">
                <a:alpha val="5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46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" name="Freeform 34"/>
          <p:cNvSpPr>
            <a:spLocks/>
          </p:cNvSpPr>
          <p:nvPr userDrawn="1"/>
        </p:nvSpPr>
        <p:spPr bwMode="auto">
          <a:xfrm>
            <a:off x="8193088" y="1311275"/>
            <a:ext cx="950912" cy="1949450"/>
          </a:xfrm>
          <a:custGeom>
            <a:avLst/>
            <a:gdLst>
              <a:gd name="T0" fmla="*/ 304 w 304"/>
              <a:gd name="T1" fmla="*/ 1 h 588"/>
              <a:gd name="T2" fmla="*/ 294 w 304"/>
              <a:gd name="T3" fmla="*/ 0 h 588"/>
              <a:gd name="T4" fmla="*/ 0 w 304"/>
              <a:gd name="T5" fmla="*/ 294 h 588"/>
              <a:gd name="T6" fmla="*/ 294 w 304"/>
              <a:gd name="T7" fmla="*/ 588 h 588"/>
              <a:gd name="T8" fmla="*/ 304 w 304"/>
              <a:gd name="T9" fmla="*/ 588 h 588"/>
              <a:gd name="T10" fmla="*/ 304 w 304"/>
              <a:gd name="T11" fmla="*/ 1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4" h="588">
                <a:moveTo>
                  <a:pt x="304" y="1"/>
                </a:moveTo>
                <a:cubicBezTo>
                  <a:pt x="301" y="1"/>
                  <a:pt x="298" y="0"/>
                  <a:pt x="294" y="0"/>
                </a:cubicBezTo>
                <a:cubicBezTo>
                  <a:pt x="132" y="0"/>
                  <a:pt x="0" y="132"/>
                  <a:pt x="0" y="294"/>
                </a:cubicBezTo>
                <a:cubicBezTo>
                  <a:pt x="0" y="457"/>
                  <a:pt x="132" y="588"/>
                  <a:pt x="294" y="588"/>
                </a:cubicBezTo>
                <a:cubicBezTo>
                  <a:pt x="298" y="588"/>
                  <a:pt x="301" y="588"/>
                  <a:pt x="304" y="588"/>
                </a:cubicBezTo>
                <a:lnTo>
                  <a:pt x="304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35"/>
          <p:cNvSpPr>
            <a:spLocks/>
          </p:cNvSpPr>
          <p:nvPr userDrawn="1"/>
        </p:nvSpPr>
        <p:spPr bwMode="auto">
          <a:xfrm>
            <a:off x="8845550" y="803275"/>
            <a:ext cx="298450" cy="584200"/>
          </a:xfrm>
          <a:custGeom>
            <a:avLst/>
            <a:gdLst>
              <a:gd name="T0" fmla="*/ 104 w 104"/>
              <a:gd name="T1" fmla="*/ 0 h 193"/>
              <a:gd name="T2" fmla="*/ 0 w 104"/>
              <a:gd name="T3" fmla="*/ 144 h 193"/>
              <a:gd name="T4" fmla="*/ 8 w 104"/>
              <a:gd name="T5" fmla="*/ 193 h 193"/>
              <a:gd name="T6" fmla="*/ 94 w 104"/>
              <a:gd name="T7" fmla="*/ 180 h 193"/>
              <a:gd name="T8" fmla="*/ 104 w 104"/>
              <a:gd name="T9" fmla="*/ 181 h 193"/>
              <a:gd name="T10" fmla="*/ 104 w 104"/>
              <a:gd name="T11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93">
                <a:moveTo>
                  <a:pt x="104" y="0"/>
                </a:moveTo>
                <a:cubicBezTo>
                  <a:pt x="44" y="21"/>
                  <a:pt x="0" y="77"/>
                  <a:pt x="0" y="144"/>
                </a:cubicBezTo>
                <a:cubicBezTo>
                  <a:pt x="0" y="162"/>
                  <a:pt x="3" y="178"/>
                  <a:pt x="8" y="193"/>
                </a:cubicBezTo>
                <a:cubicBezTo>
                  <a:pt x="36" y="185"/>
                  <a:pt x="65" y="180"/>
                  <a:pt x="94" y="180"/>
                </a:cubicBezTo>
                <a:cubicBezTo>
                  <a:pt x="98" y="180"/>
                  <a:pt x="101" y="181"/>
                  <a:pt x="104" y="181"/>
                </a:cubicBezTo>
                <a:lnTo>
                  <a:pt x="10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36"/>
          <p:cNvSpPr>
            <a:spLocks/>
          </p:cNvSpPr>
          <p:nvPr userDrawn="1"/>
        </p:nvSpPr>
        <p:spPr bwMode="auto">
          <a:xfrm>
            <a:off x="5637213" y="0"/>
            <a:ext cx="3216275" cy="1200150"/>
          </a:xfrm>
          <a:custGeom>
            <a:avLst/>
            <a:gdLst>
              <a:gd name="T0" fmla="*/ 2026 w 2026"/>
              <a:gd name="T1" fmla="*/ 756 h 756"/>
              <a:gd name="T2" fmla="*/ 1054 w 2026"/>
              <a:gd name="T3" fmla="*/ 272 h 756"/>
              <a:gd name="T4" fmla="*/ 0 w 2026"/>
              <a:gd name="T5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6" h="756">
                <a:moveTo>
                  <a:pt x="2026" y="756"/>
                </a:moveTo>
                <a:cubicBezTo>
                  <a:pt x="1709" y="577"/>
                  <a:pt x="1392" y="398"/>
                  <a:pt x="1054" y="272"/>
                </a:cubicBezTo>
                <a:cubicBezTo>
                  <a:pt x="716" y="146"/>
                  <a:pt x="358" y="73"/>
                  <a:pt x="0" y="0"/>
                </a:cubicBezTo>
              </a:path>
            </a:pathLst>
          </a:custGeom>
          <a:noFill/>
          <a:ln w="12700" cmpd="sng">
            <a:solidFill>
              <a:srgbClr val="BCBEC0">
                <a:alpha val="5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37"/>
          <p:cNvSpPr>
            <a:spLocks/>
          </p:cNvSpPr>
          <p:nvPr userDrawn="1"/>
        </p:nvSpPr>
        <p:spPr bwMode="auto">
          <a:xfrm>
            <a:off x="1152525" y="6553200"/>
            <a:ext cx="1198563" cy="304800"/>
          </a:xfrm>
          <a:custGeom>
            <a:avLst/>
            <a:gdLst>
              <a:gd name="T0" fmla="*/ 368 w 368"/>
              <a:gd name="T1" fmla="*/ 104 h 104"/>
              <a:gd name="T2" fmla="*/ 184 w 368"/>
              <a:gd name="T3" fmla="*/ 0 h 104"/>
              <a:gd name="T4" fmla="*/ 0 w 368"/>
              <a:gd name="T5" fmla="*/ 104 h 104"/>
              <a:gd name="T6" fmla="*/ 368 w 368"/>
              <a:gd name="T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" h="104">
                <a:moveTo>
                  <a:pt x="368" y="104"/>
                </a:moveTo>
                <a:cubicBezTo>
                  <a:pt x="330" y="42"/>
                  <a:pt x="262" y="0"/>
                  <a:pt x="184" y="0"/>
                </a:cubicBezTo>
                <a:cubicBezTo>
                  <a:pt x="106" y="0"/>
                  <a:pt x="38" y="42"/>
                  <a:pt x="0" y="104"/>
                </a:cubicBezTo>
                <a:lnTo>
                  <a:pt x="368" y="10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38"/>
          <p:cNvSpPr>
            <a:spLocks/>
          </p:cNvSpPr>
          <p:nvPr userDrawn="1"/>
        </p:nvSpPr>
        <p:spPr bwMode="auto">
          <a:xfrm>
            <a:off x="0" y="4794250"/>
            <a:ext cx="1177925" cy="2019300"/>
          </a:xfrm>
          <a:custGeom>
            <a:avLst/>
            <a:gdLst>
              <a:gd name="T0" fmla="*/ 742 w 742"/>
              <a:gd name="T1" fmla="*/ 1272 h 1272"/>
              <a:gd name="T2" fmla="*/ 684 w 742"/>
              <a:gd name="T3" fmla="*/ 1220 h 1272"/>
              <a:gd name="T4" fmla="*/ 576 w 742"/>
              <a:gd name="T5" fmla="*/ 1110 h 1272"/>
              <a:gd name="T6" fmla="*/ 454 w 742"/>
              <a:gd name="T7" fmla="*/ 970 h 1272"/>
              <a:gd name="T8" fmla="*/ 356 w 742"/>
              <a:gd name="T9" fmla="*/ 826 h 1272"/>
              <a:gd name="T10" fmla="*/ 266 w 742"/>
              <a:gd name="T11" fmla="*/ 674 h 1272"/>
              <a:gd name="T12" fmla="*/ 186 w 742"/>
              <a:gd name="T13" fmla="*/ 512 h 1272"/>
              <a:gd name="T14" fmla="*/ 112 w 742"/>
              <a:gd name="T15" fmla="*/ 330 h 1272"/>
              <a:gd name="T16" fmla="*/ 0 w 742"/>
              <a:gd name="T1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2" h="1272">
                <a:moveTo>
                  <a:pt x="742" y="1272"/>
                </a:moveTo>
                <a:cubicBezTo>
                  <a:pt x="727" y="1259"/>
                  <a:pt x="712" y="1247"/>
                  <a:pt x="684" y="1220"/>
                </a:cubicBezTo>
                <a:cubicBezTo>
                  <a:pt x="656" y="1193"/>
                  <a:pt x="614" y="1152"/>
                  <a:pt x="576" y="1110"/>
                </a:cubicBezTo>
                <a:cubicBezTo>
                  <a:pt x="538" y="1068"/>
                  <a:pt x="491" y="1017"/>
                  <a:pt x="454" y="970"/>
                </a:cubicBezTo>
                <a:cubicBezTo>
                  <a:pt x="417" y="923"/>
                  <a:pt x="387" y="875"/>
                  <a:pt x="356" y="826"/>
                </a:cubicBezTo>
                <a:cubicBezTo>
                  <a:pt x="325" y="777"/>
                  <a:pt x="294" y="726"/>
                  <a:pt x="266" y="674"/>
                </a:cubicBezTo>
                <a:cubicBezTo>
                  <a:pt x="238" y="622"/>
                  <a:pt x="212" y="569"/>
                  <a:pt x="186" y="512"/>
                </a:cubicBezTo>
                <a:cubicBezTo>
                  <a:pt x="160" y="455"/>
                  <a:pt x="143" y="415"/>
                  <a:pt x="112" y="330"/>
                </a:cubicBezTo>
                <a:cubicBezTo>
                  <a:pt x="81" y="245"/>
                  <a:pt x="19" y="55"/>
                  <a:pt x="0" y="0"/>
                </a:cubicBezTo>
              </a:path>
            </a:pathLst>
          </a:custGeom>
          <a:noFill/>
          <a:ln w="12700" cmpd="sng">
            <a:solidFill>
              <a:srgbClr val="BCBEC0">
                <a:alpha val="5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7" name="Picture 66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48257" y="6565677"/>
            <a:ext cx="1124648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83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7581015" y="2293619"/>
            <a:ext cx="1584251" cy="4572000"/>
            <a:chOff x="11816514" y="3772631"/>
            <a:chExt cx="1621760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512060" y="4887731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816514" y="3772631"/>
              <a:ext cx="1621760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rot="21070690">
              <a:off x="12253486" y="5236548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157116" y="6624084"/>
            <a:ext cx="2681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Ipsos MMI Fagpresseundersøkelsen 2015</a:t>
            </a:r>
          </a:p>
        </p:txBody>
      </p:sp>
    </p:spTree>
    <p:extLst>
      <p:ext uri="{BB962C8B-B14F-4D97-AF65-F5344CB8AC3E}">
        <p14:creationId xmlns:p14="http://schemas.microsoft.com/office/powerpoint/2010/main" val="41299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7581015" y="2293619"/>
            <a:ext cx="1584251" cy="4572000"/>
            <a:chOff x="11816514" y="3772631"/>
            <a:chExt cx="1621760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512060" y="4887731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816514" y="3772631"/>
              <a:ext cx="1621760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rot="21070690">
              <a:off x="12253486" y="5236548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157116" y="6624084"/>
            <a:ext cx="2681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Ipsos MMI Fagpresseundersøkelsen 2015</a:t>
            </a:r>
          </a:p>
        </p:txBody>
      </p:sp>
    </p:spTree>
    <p:extLst>
      <p:ext uri="{BB962C8B-B14F-4D97-AF65-F5344CB8AC3E}">
        <p14:creationId xmlns:p14="http://schemas.microsoft.com/office/powerpoint/2010/main" val="41299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7581015" y="2293619"/>
            <a:ext cx="1584251" cy="4572000"/>
            <a:chOff x="11816514" y="3772631"/>
            <a:chExt cx="1621760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512060" y="4887731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816514" y="3772631"/>
              <a:ext cx="1621760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rot="21070690">
              <a:off x="12253486" y="5236548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157116" y="6624084"/>
            <a:ext cx="2681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Ipsos MMI Fagpresseundersøkelsen 2015</a:t>
            </a:r>
          </a:p>
        </p:txBody>
      </p:sp>
    </p:spTree>
    <p:extLst>
      <p:ext uri="{BB962C8B-B14F-4D97-AF65-F5344CB8AC3E}">
        <p14:creationId xmlns:p14="http://schemas.microsoft.com/office/powerpoint/2010/main" val="41299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7581015" y="2293619"/>
            <a:ext cx="1584251" cy="4572000"/>
            <a:chOff x="11816514" y="3772631"/>
            <a:chExt cx="1621760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512060" y="4887731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816514" y="3772631"/>
              <a:ext cx="1621760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rot="21070690">
              <a:off x="12253486" y="5236548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157116" y="6624084"/>
            <a:ext cx="2681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Ipsos MMI Fagpresseundersøkelsen 2015</a:t>
            </a:r>
          </a:p>
        </p:txBody>
      </p:sp>
    </p:spTree>
    <p:extLst>
      <p:ext uri="{BB962C8B-B14F-4D97-AF65-F5344CB8AC3E}">
        <p14:creationId xmlns:p14="http://schemas.microsoft.com/office/powerpoint/2010/main" val="41299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>
            <a:spLocks/>
          </p:cNvSpPr>
          <p:nvPr userDrawn="1"/>
        </p:nvSpPr>
        <p:spPr bwMode="auto">
          <a:xfrm>
            <a:off x="1" y="950913"/>
            <a:ext cx="4760913" cy="5003800"/>
          </a:xfrm>
          <a:custGeom>
            <a:avLst/>
            <a:gdLst>
              <a:gd name="T0" fmla="*/ 692 w 1492"/>
              <a:gd name="T1" fmla="*/ 0 h 1600"/>
              <a:gd name="T2" fmla="*/ 0 w 1492"/>
              <a:gd name="T3" fmla="*/ 399 h 1600"/>
              <a:gd name="T4" fmla="*/ 0 w 1492"/>
              <a:gd name="T5" fmla="*/ 1202 h 1600"/>
              <a:gd name="T6" fmla="*/ 692 w 1492"/>
              <a:gd name="T7" fmla="*/ 1600 h 1600"/>
              <a:gd name="T8" fmla="*/ 1492 w 1492"/>
              <a:gd name="T9" fmla="*/ 800 h 1600"/>
              <a:gd name="T10" fmla="*/ 692 w 1492"/>
              <a:gd name="T11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2" h="1600">
                <a:moveTo>
                  <a:pt x="692" y="0"/>
                </a:moveTo>
                <a:cubicBezTo>
                  <a:pt x="397" y="0"/>
                  <a:pt x="139" y="161"/>
                  <a:pt x="0" y="399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139" y="1440"/>
                  <a:pt x="397" y="1600"/>
                  <a:pt x="692" y="1600"/>
                </a:cubicBezTo>
                <a:cubicBezTo>
                  <a:pt x="1134" y="1600"/>
                  <a:pt x="1492" y="1242"/>
                  <a:pt x="1492" y="800"/>
                </a:cubicBezTo>
                <a:cubicBezTo>
                  <a:pt x="1492" y="359"/>
                  <a:pt x="1134" y="0"/>
                  <a:pt x="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3"/>
          <p:cNvSpPr>
            <a:spLocks/>
          </p:cNvSpPr>
          <p:nvPr userDrawn="1"/>
        </p:nvSpPr>
        <p:spPr bwMode="auto">
          <a:xfrm>
            <a:off x="7435851" y="1541464"/>
            <a:ext cx="1711325" cy="2360612"/>
          </a:xfrm>
          <a:custGeom>
            <a:avLst/>
            <a:gdLst>
              <a:gd name="T0" fmla="*/ 520 w 520"/>
              <a:gd name="T1" fmla="*/ 32 h 740"/>
              <a:gd name="T2" fmla="*/ 370 w 520"/>
              <a:gd name="T3" fmla="*/ 0 h 740"/>
              <a:gd name="T4" fmla="*/ 0 w 520"/>
              <a:gd name="T5" fmla="*/ 370 h 740"/>
              <a:gd name="T6" fmla="*/ 370 w 520"/>
              <a:gd name="T7" fmla="*/ 740 h 740"/>
              <a:gd name="T8" fmla="*/ 520 w 520"/>
              <a:gd name="T9" fmla="*/ 709 h 740"/>
              <a:gd name="T10" fmla="*/ 520 w 520"/>
              <a:gd name="T11" fmla="*/ 3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0" h="740">
                <a:moveTo>
                  <a:pt x="520" y="32"/>
                </a:moveTo>
                <a:cubicBezTo>
                  <a:pt x="474" y="12"/>
                  <a:pt x="423" y="0"/>
                  <a:pt x="370" y="0"/>
                </a:cubicBezTo>
                <a:cubicBezTo>
                  <a:pt x="166" y="0"/>
                  <a:pt x="0" y="166"/>
                  <a:pt x="0" y="370"/>
                </a:cubicBezTo>
                <a:cubicBezTo>
                  <a:pt x="0" y="575"/>
                  <a:pt x="166" y="740"/>
                  <a:pt x="370" y="740"/>
                </a:cubicBezTo>
                <a:cubicBezTo>
                  <a:pt x="423" y="740"/>
                  <a:pt x="474" y="729"/>
                  <a:pt x="520" y="709"/>
                </a:cubicBezTo>
                <a:lnTo>
                  <a:pt x="520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-3174" y="6272213"/>
            <a:ext cx="641351" cy="592137"/>
          </a:xfrm>
          <a:custGeom>
            <a:avLst/>
            <a:gdLst>
              <a:gd name="T0" fmla="*/ 189 w 191"/>
              <a:gd name="T1" fmla="*/ 183 h 183"/>
              <a:gd name="T2" fmla="*/ 191 w 191"/>
              <a:gd name="T3" fmla="*/ 160 h 183"/>
              <a:gd name="T4" fmla="*/ 31 w 191"/>
              <a:gd name="T5" fmla="*/ 0 h 183"/>
              <a:gd name="T6" fmla="*/ 0 w 191"/>
              <a:gd name="T7" fmla="*/ 3 h 183"/>
              <a:gd name="T8" fmla="*/ 0 w 191"/>
              <a:gd name="T9" fmla="*/ 183 h 183"/>
              <a:gd name="T10" fmla="*/ 189 w 191"/>
              <a:gd name="T11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" h="183">
                <a:moveTo>
                  <a:pt x="189" y="183"/>
                </a:moveTo>
                <a:cubicBezTo>
                  <a:pt x="190" y="175"/>
                  <a:pt x="191" y="168"/>
                  <a:pt x="191" y="160"/>
                </a:cubicBezTo>
                <a:cubicBezTo>
                  <a:pt x="191" y="72"/>
                  <a:pt x="119" y="0"/>
                  <a:pt x="31" y="0"/>
                </a:cubicBezTo>
                <a:cubicBezTo>
                  <a:pt x="21" y="0"/>
                  <a:pt x="10" y="1"/>
                  <a:pt x="0" y="3"/>
                </a:cubicBezTo>
                <a:cubicBezTo>
                  <a:pt x="0" y="183"/>
                  <a:pt x="0" y="183"/>
                  <a:pt x="0" y="183"/>
                </a:cubicBezTo>
                <a:lnTo>
                  <a:pt x="18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9201" y="4680000"/>
            <a:ext cx="443083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grpSp>
        <p:nvGrpSpPr>
          <p:cNvPr id="12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13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Freeform 5"/>
          <p:cNvSpPr>
            <a:spLocks/>
          </p:cNvSpPr>
          <p:nvPr userDrawn="1"/>
        </p:nvSpPr>
        <p:spPr bwMode="ltGray">
          <a:xfrm>
            <a:off x="584202" y="5846764"/>
            <a:ext cx="917575" cy="746125"/>
          </a:xfrm>
          <a:custGeom>
            <a:avLst/>
            <a:gdLst>
              <a:gd name="T0" fmla="*/ 0 w 578"/>
              <a:gd name="T1" fmla="*/ 470 h 470"/>
              <a:gd name="T2" fmla="*/ 286 w 578"/>
              <a:gd name="T3" fmla="*/ 270 h 470"/>
              <a:gd name="T4" fmla="*/ 578 w 578"/>
              <a:gd name="T5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8" h="470">
                <a:moveTo>
                  <a:pt x="0" y="470"/>
                </a:moveTo>
                <a:cubicBezTo>
                  <a:pt x="95" y="409"/>
                  <a:pt x="190" y="348"/>
                  <a:pt x="286" y="270"/>
                </a:cubicBezTo>
                <a:cubicBezTo>
                  <a:pt x="382" y="192"/>
                  <a:pt x="529" y="45"/>
                  <a:pt x="578" y="0"/>
                </a:cubicBezTo>
              </a:path>
            </a:pathLst>
          </a:custGeom>
          <a:noFill/>
          <a:ln w="12700" cmpd="sng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1289" y="2935198"/>
            <a:ext cx="4419137" cy="99719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90000"/>
              </a:lnSpc>
              <a:defRPr sz="36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grpSp>
        <p:nvGrpSpPr>
          <p:cNvPr id="49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50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Line 4"/>
          <p:cNvSpPr>
            <a:spLocks noChangeShapeType="1"/>
          </p:cNvSpPr>
          <p:nvPr userDrawn="1"/>
        </p:nvSpPr>
        <p:spPr bwMode="auto">
          <a:xfrm flipH="1">
            <a:off x="4718051" y="2803526"/>
            <a:ext cx="2717800" cy="249238"/>
          </a:xfrm>
          <a:prstGeom prst="line">
            <a:avLst/>
          </a:prstGeom>
          <a:solidFill>
            <a:schemeClr val="bg1"/>
          </a:solidFill>
          <a:ln w="12700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ktangel 41"/>
          <p:cNvSpPr/>
          <p:nvPr userDrawn="1"/>
        </p:nvSpPr>
        <p:spPr>
          <a:xfrm>
            <a:off x="0" y="6610350"/>
            <a:ext cx="9144000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3" name="Foliennummernplatzhalter 5"/>
          <p:cNvSpPr txBox="1">
            <a:spLocks/>
          </p:cNvSpPr>
          <p:nvPr userDrawn="1"/>
        </p:nvSpPr>
        <p:spPr>
          <a:xfrm>
            <a:off x="8811497" y="662355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B18A3-D21F-4BB0-9E84-DFB029941648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TekstSylinder 43"/>
          <p:cNvSpPr txBox="1"/>
          <p:nvPr userDrawn="1"/>
        </p:nvSpPr>
        <p:spPr>
          <a:xfrm>
            <a:off x="28574" y="6619875"/>
            <a:ext cx="2543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>
                <a:solidFill>
                  <a:srgbClr val="FFFFFF"/>
                </a:solidFill>
              </a:rPr>
              <a:t>© Ipsos MMI Fagpresseundersøkelsen 2015</a:t>
            </a:r>
            <a:endParaRPr lang="nb-NO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27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7581015" y="2293619"/>
            <a:ext cx="1584251" cy="4572000"/>
            <a:chOff x="11816514" y="3772631"/>
            <a:chExt cx="1621760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512060" y="4887731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816514" y="3772631"/>
              <a:ext cx="1621760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rot="21070690">
              <a:off x="12253486" y="5236548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157116" y="6624084"/>
            <a:ext cx="2681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Ipsos MMI Fagpresseundersøkelsen 2015</a:t>
            </a:r>
          </a:p>
        </p:txBody>
      </p:sp>
    </p:spTree>
    <p:extLst>
      <p:ext uri="{BB962C8B-B14F-4D97-AF65-F5344CB8AC3E}">
        <p14:creationId xmlns:p14="http://schemas.microsoft.com/office/powerpoint/2010/main" val="41299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7581015" y="2293619"/>
            <a:ext cx="1584251" cy="4572000"/>
            <a:chOff x="11816514" y="3772631"/>
            <a:chExt cx="1621760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512060" y="4887731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816514" y="3772631"/>
              <a:ext cx="1621760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rot="21070690">
              <a:off x="12253486" y="5236548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157116" y="6624084"/>
            <a:ext cx="2681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Ipsos MMI Fagpresseundersøkelsen 2015</a:t>
            </a:r>
          </a:p>
        </p:txBody>
      </p:sp>
    </p:spTree>
    <p:extLst>
      <p:ext uri="{BB962C8B-B14F-4D97-AF65-F5344CB8AC3E}">
        <p14:creationId xmlns:p14="http://schemas.microsoft.com/office/powerpoint/2010/main" val="41299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7581015" y="2293619"/>
            <a:ext cx="1584251" cy="4572000"/>
            <a:chOff x="11816514" y="3772631"/>
            <a:chExt cx="1621760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512060" y="4887731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816514" y="3772631"/>
              <a:ext cx="1621760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rot="21070690">
              <a:off x="12253486" y="5236548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157116" y="6624084"/>
            <a:ext cx="2681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Ipsos MMI Fagpresseundersøkelsen 2015</a:t>
            </a:r>
          </a:p>
        </p:txBody>
      </p:sp>
    </p:spTree>
    <p:extLst>
      <p:ext uri="{BB962C8B-B14F-4D97-AF65-F5344CB8AC3E}">
        <p14:creationId xmlns:p14="http://schemas.microsoft.com/office/powerpoint/2010/main" val="41299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7581015" y="2293619"/>
            <a:ext cx="1584251" cy="4572000"/>
            <a:chOff x="11816514" y="3772631"/>
            <a:chExt cx="1621760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512060" y="4887731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816514" y="3772631"/>
              <a:ext cx="1621760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rot="21070690">
              <a:off x="12253486" y="5236548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157116" y="6624084"/>
            <a:ext cx="2681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Ipsos MMI Fagpresseundersøkelsen 2015</a:t>
            </a:r>
          </a:p>
        </p:txBody>
      </p:sp>
    </p:spTree>
    <p:extLst>
      <p:ext uri="{BB962C8B-B14F-4D97-AF65-F5344CB8AC3E}">
        <p14:creationId xmlns:p14="http://schemas.microsoft.com/office/powerpoint/2010/main" val="41299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7581015" y="2293619"/>
            <a:ext cx="1584251" cy="4572000"/>
            <a:chOff x="11816514" y="3772631"/>
            <a:chExt cx="1621760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512060" y="4887731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816514" y="3772631"/>
              <a:ext cx="1621760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rot="21070690">
              <a:off x="12253486" y="5236548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157116" y="6624084"/>
            <a:ext cx="2681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Ipsos MMI Fagpresseundersøkelsen 2015</a:t>
            </a:r>
          </a:p>
        </p:txBody>
      </p:sp>
    </p:spTree>
    <p:extLst>
      <p:ext uri="{BB962C8B-B14F-4D97-AF65-F5344CB8AC3E}">
        <p14:creationId xmlns:p14="http://schemas.microsoft.com/office/powerpoint/2010/main" val="41299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7581015" y="2293619"/>
            <a:ext cx="1584251" cy="4572000"/>
            <a:chOff x="11816514" y="3772631"/>
            <a:chExt cx="1621760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512060" y="4887731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816514" y="3772631"/>
              <a:ext cx="1621760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rot="21070690">
              <a:off x="12253486" y="5236548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157116" y="6624084"/>
            <a:ext cx="2681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Ipsos MMI Fagpresseundersøkelsen 2015</a:t>
            </a:r>
          </a:p>
        </p:txBody>
      </p:sp>
    </p:spTree>
    <p:extLst>
      <p:ext uri="{BB962C8B-B14F-4D97-AF65-F5344CB8AC3E}">
        <p14:creationId xmlns:p14="http://schemas.microsoft.com/office/powerpoint/2010/main" val="41299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71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55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itel 1"/>
          <p:cNvSpPr>
            <a:spLocks noGrp="1"/>
          </p:cNvSpPr>
          <p:nvPr>
            <p:ph type="ctrTitle"/>
          </p:nvPr>
        </p:nvSpPr>
        <p:spPr>
          <a:xfrm>
            <a:off x="824400" y="2096891"/>
            <a:ext cx="8176725" cy="4985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90000"/>
              </a:lnSpc>
              <a:defRPr sz="36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29" name="Untertitel 2"/>
          <p:cNvSpPr>
            <a:spLocks noGrp="1"/>
          </p:cNvSpPr>
          <p:nvPr>
            <p:ph type="subTitle" idx="1"/>
          </p:nvPr>
        </p:nvSpPr>
        <p:spPr>
          <a:xfrm>
            <a:off x="824400" y="2642401"/>
            <a:ext cx="817672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37" name="Text Box 22"/>
          <p:cNvSpPr txBox="1">
            <a:spLocks noChangeArrowheads="1"/>
          </p:cNvSpPr>
          <p:nvPr userDrawn="1"/>
        </p:nvSpPr>
        <p:spPr bwMode="gray">
          <a:xfrm>
            <a:off x="2413000" y="6553201"/>
            <a:ext cx="43164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© 2012 Ipsos.  All rights reserved. Contains Ipsos' Confidential and Proprietary information and </a:t>
            </a:r>
            <a:b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may not be disclosed or reproduced without the prior written consent of Ipsos.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Inhaltsplatzhalter 2"/>
          <p:cNvSpPr>
            <a:spLocks noGrp="1"/>
          </p:cNvSpPr>
          <p:nvPr>
            <p:ph sz="quarter" idx="10"/>
          </p:nvPr>
        </p:nvSpPr>
        <p:spPr>
          <a:xfrm>
            <a:off x="0" y="3960000"/>
            <a:ext cx="9144000" cy="2520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de-DE" dirty="0"/>
          </a:p>
        </p:txBody>
      </p:sp>
      <p:pic>
        <p:nvPicPr>
          <p:cNvPr id="40" name="Grafik 3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62" y="396000"/>
            <a:ext cx="468536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84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71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55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 Box 22"/>
          <p:cNvSpPr txBox="1">
            <a:spLocks noChangeArrowheads="1"/>
          </p:cNvSpPr>
          <p:nvPr userDrawn="1"/>
        </p:nvSpPr>
        <p:spPr bwMode="gray">
          <a:xfrm>
            <a:off x="824400" y="6553201"/>
            <a:ext cx="43164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© 2012 Ipsos.  All rights reserved. Contains Ipsos' Confidential and Proprietary information </a:t>
            </a:r>
            <a:b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and may not be disclosed or reproduced without the prior written consent of Ipsos.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itel 1"/>
          <p:cNvSpPr>
            <a:spLocks noGrp="1"/>
          </p:cNvSpPr>
          <p:nvPr>
            <p:ph type="ctrTitle"/>
          </p:nvPr>
        </p:nvSpPr>
        <p:spPr bwMode="white">
          <a:xfrm>
            <a:off x="824400" y="2113201"/>
            <a:ext cx="3960000" cy="99719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40" name="Untertitel 2"/>
          <p:cNvSpPr>
            <a:spLocks noGrp="1"/>
          </p:cNvSpPr>
          <p:nvPr>
            <p:ph type="subTitle" idx="1"/>
          </p:nvPr>
        </p:nvSpPr>
        <p:spPr bwMode="white">
          <a:xfrm>
            <a:off x="824400" y="3171599"/>
            <a:ext cx="3780000" cy="10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pic>
        <p:nvPicPr>
          <p:cNvPr id="41" name="Grafik 4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62" y="396000"/>
            <a:ext cx="468536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&amp; Resu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3291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Freeform 34"/>
          <p:cNvSpPr>
            <a:spLocks/>
          </p:cNvSpPr>
          <p:nvPr/>
        </p:nvSpPr>
        <p:spPr bwMode="auto">
          <a:xfrm>
            <a:off x="8193088" y="1311275"/>
            <a:ext cx="950912" cy="1949450"/>
          </a:xfrm>
          <a:custGeom>
            <a:avLst/>
            <a:gdLst>
              <a:gd name="T0" fmla="*/ 304 w 304"/>
              <a:gd name="T1" fmla="*/ 1 h 588"/>
              <a:gd name="T2" fmla="*/ 294 w 304"/>
              <a:gd name="T3" fmla="*/ 0 h 588"/>
              <a:gd name="T4" fmla="*/ 0 w 304"/>
              <a:gd name="T5" fmla="*/ 294 h 588"/>
              <a:gd name="T6" fmla="*/ 294 w 304"/>
              <a:gd name="T7" fmla="*/ 588 h 588"/>
              <a:gd name="T8" fmla="*/ 304 w 304"/>
              <a:gd name="T9" fmla="*/ 588 h 588"/>
              <a:gd name="T10" fmla="*/ 304 w 304"/>
              <a:gd name="T11" fmla="*/ 1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4" h="588">
                <a:moveTo>
                  <a:pt x="304" y="1"/>
                </a:moveTo>
                <a:cubicBezTo>
                  <a:pt x="301" y="1"/>
                  <a:pt x="298" y="0"/>
                  <a:pt x="294" y="0"/>
                </a:cubicBezTo>
                <a:cubicBezTo>
                  <a:pt x="132" y="0"/>
                  <a:pt x="0" y="132"/>
                  <a:pt x="0" y="294"/>
                </a:cubicBezTo>
                <a:cubicBezTo>
                  <a:pt x="0" y="457"/>
                  <a:pt x="132" y="588"/>
                  <a:pt x="294" y="588"/>
                </a:cubicBezTo>
                <a:cubicBezTo>
                  <a:pt x="298" y="588"/>
                  <a:pt x="301" y="588"/>
                  <a:pt x="304" y="588"/>
                </a:cubicBezTo>
                <a:lnTo>
                  <a:pt x="30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5"/>
          <p:cNvSpPr>
            <a:spLocks/>
          </p:cNvSpPr>
          <p:nvPr/>
        </p:nvSpPr>
        <p:spPr bwMode="auto">
          <a:xfrm>
            <a:off x="8845549" y="803276"/>
            <a:ext cx="298451" cy="584200"/>
          </a:xfrm>
          <a:custGeom>
            <a:avLst/>
            <a:gdLst>
              <a:gd name="T0" fmla="*/ 104 w 104"/>
              <a:gd name="T1" fmla="*/ 0 h 193"/>
              <a:gd name="T2" fmla="*/ 0 w 104"/>
              <a:gd name="T3" fmla="*/ 144 h 193"/>
              <a:gd name="T4" fmla="*/ 8 w 104"/>
              <a:gd name="T5" fmla="*/ 193 h 193"/>
              <a:gd name="T6" fmla="*/ 94 w 104"/>
              <a:gd name="T7" fmla="*/ 180 h 193"/>
              <a:gd name="T8" fmla="*/ 104 w 104"/>
              <a:gd name="T9" fmla="*/ 181 h 193"/>
              <a:gd name="T10" fmla="*/ 104 w 104"/>
              <a:gd name="T11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93">
                <a:moveTo>
                  <a:pt x="104" y="0"/>
                </a:moveTo>
                <a:cubicBezTo>
                  <a:pt x="44" y="21"/>
                  <a:pt x="0" y="77"/>
                  <a:pt x="0" y="144"/>
                </a:cubicBezTo>
                <a:cubicBezTo>
                  <a:pt x="0" y="162"/>
                  <a:pt x="3" y="178"/>
                  <a:pt x="8" y="193"/>
                </a:cubicBezTo>
                <a:cubicBezTo>
                  <a:pt x="36" y="185"/>
                  <a:pt x="65" y="180"/>
                  <a:pt x="94" y="180"/>
                </a:cubicBezTo>
                <a:cubicBezTo>
                  <a:pt x="98" y="180"/>
                  <a:pt x="101" y="181"/>
                  <a:pt x="104" y="181"/>
                </a:cubicBezTo>
                <a:lnTo>
                  <a:pt x="10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36"/>
          <p:cNvSpPr>
            <a:spLocks/>
          </p:cNvSpPr>
          <p:nvPr userDrawn="1"/>
        </p:nvSpPr>
        <p:spPr bwMode="auto">
          <a:xfrm>
            <a:off x="5637213" y="0"/>
            <a:ext cx="3216275" cy="1200150"/>
          </a:xfrm>
          <a:custGeom>
            <a:avLst/>
            <a:gdLst>
              <a:gd name="T0" fmla="*/ 2026 w 2026"/>
              <a:gd name="T1" fmla="*/ 756 h 756"/>
              <a:gd name="T2" fmla="*/ 1054 w 2026"/>
              <a:gd name="T3" fmla="*/ 272 h 756"/>
              <a:gd name="T4" fmla="*/ 0 w 2026"/>
              <a:gd name="T5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6" h="756">
                <a:moveTo>
                  <a:pt x="2026" y="756"/>
                </a:moveTo>
                <a:cubicBezTo>
                  <a:pt x="1709" y="577"/>
                  <a:pt x="1392" y="398"/>
                  <a:pt x="1054" y="272"/>
                </a:cubicBezTo>
                <a:cubicBezTo>
                  <a:pt x="716" y="146"/>
                  <a:pt x="358" y="73"/>
                  <a:pt x="0" y="0"/>
                </a:cubicBezTo>
              </a:path>
            </a:pathLst>
          </a:custGeom>
          <a:noFill/>
          <a:ln w="12700" cmpd="sng">
            <a:solidFill>
              <a:schemeClr val="accent2">
                <a:alpha val="5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37"/>
          <p:cNvSpPr>
            <a:spLocks/>
          </p:cNvSpPr>
          <p:nvPr userDrawn="1"/>
        </p:nvSpPr>
        <p:spPr bwMode="auto">
          <a:xfrm>
            <a:off x="1152525" y="6553200"/>
            <a:ext cx="1198563" cy="304800"/>
          </a:xfrm>
          <a:custGeom>
            <a:avLst/>
            <a:gdLst>
              <a:gd name="T0" fmla="*/ 368 w 368"/>
              <a:gd name="T1" fmla="*/ 104 h 104"/>
              <a:gd name="T2" fmla="*/ 184 w 368"/>
              <a:gd name="T3" fmla="*/ 0 h 104"/>
              <a:gd name="T4" fmla="*/ 0 w 368"/>
              <a:gd name="T5" fmla="*/ 104 h 104"/>
              <a:gd name="T6" fmla="*/ 368 w 368"/>
              <a:gd name="T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" h="104">
                <a:moveTo>
                  <a:pt x="368" y="104"/>
                </a:moveTo>
                <a:cubicBezTo>
                  <a:pt x="330" y="42"/>
                  <a:pt x="262" y="0"/>
                  <a:pt x="184" y="0"/>
                </a:cubicBezTo>
                <a:cubicBezTo>
                  <a:pt x="106" y="0"/>
                  <a:pt x="38" y="42"/>
                  <a:pt x="0" y="104"/>
                </a:cubicBezTo>
                <a:lnTo>
                  <a:pt x="368" y="10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38"/>
          <p:cNvSpPr>
            <a:spLocks/>
          </p:cNvSpPr>
          <p:nvPr userDrawn="1"/>
        </p:nvSpPr>
        <p:spPr bwMode="auto">
          <a:xfrm>
            <a:off x="0" y="4794250"/>
            <a:ext cx="1177925" cy="2019300"/>
          </a:xfrm>
          <a:custGeom>
            <a:avLst/>
            <a:gdLst>
              <a:gd name="T0" fmla="*/ 742 w 742"/>
              <a:gd name="T1" fmla="*/ 1272 h 1272"/>
              <a:gd name="T2" fmla="*/ 684 w 742"/>
              <a:gd name="T3" fmla="*/ 1220 h 1272"/>
              <a:gd name="T4" fmla="*/ 576 w 742"/>
              <a:gd name="T5" fmla="*/ 1110 h 1272"/>
              <a:gd name="T6" fmla="*/ 454 w 742"/>
              <a:gd name="T7" fmla="*/ 970 h 1272"/>
              <a:gd name="T8" fmla="*/ 356 w 742"/>
              <a:gd name="T9" fmla="*/ 826 h 1272"/>
              <a:gd name="T10" fmla="*/ 266 w 742"/>
              <a:gd name="T11" fmla="*/ 674 h 1272"/>
              <a:gd name="T12" fmla="*/ 186 w 742"/>
              <a:gd name="T13" fmla="*/ 512 h 1272"/>
              <a:gd name="T14" fmla="*/ 112 w 742"/>
              <a:gd name="T15" fmla="*/ 330 h 1272"/>
              <a:gd name="T16" fmla="*/ 0 w 742"/>
              <a:gd name="T1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2" h="1272">
                <a:moveTo>
                  <a:pt x="742" y="1272"/>
                </a:moveTo>
                <a:cubicBezTo>
                  <a:pt x="727" y="1259"/>
                  <a:pt x="712" y="1247"/>
                  <a:pt x="684" y="1220"/>
                </a:cubicBezTo>
                <a:cubicBezTo>
                  <a:pt x="656" y="1193"/>
                  <a:pt x="614" y="1152"/>
                  <a:pt x="576" y="1110"/>
                </a:cubicBezTo>
                <a:cubicBezTo>
                  <a:pt x="538" y="1068"/>
                  <a:pt x="491" y="1017"/>
                  <a:pt x="454" y="970"/>
                </a:cubicBezTo>
                <a:cubicBezTo>
                  <a:pt x="417" y="923"/>
                  <a:pt x="387" y="875"/>
                  <a:pt x="356" y="826"/>
                </a:cubicBezTo>
                <a:cubicBezTo>
                  <a:pt x="325" y="777"/>
                  <a:pt x="294" y="726"/>
                  <a:pt x="266" y="674"/>
                </a:cubicBezTo>
                <a:cubicBezTo>
                  <a:pt x="238" y="622"/>
                  <a:pt x="212" y="569"/>
                  <a:pt x="186" y="512"/>
                </a:cubicBezTo>
                <a:cubicBezTo>
                  <a:pt x="160" y="455"/>
                  <a:pt x="143" y="415"/>
                  <a:pt x="112" y="330"/>
                </a:cubicBezTo>
                <a:cubicBezTo>
                  <a:pt x="81" y="245"/>
                  <a:pt x="19" y="55"/>
                  <a:pt x="0" y="0"/>
                </a:cubicBezTo>
              </a:path>
            </a:pathLst>
          </a:custGeom>
          <a:noFill/>
          <a:ln w="12700" cmpd="sng">
            <a:solidFill>
              <a:schemeClr val="accent2">
                <a:alpha val="5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79200"/>
            <a:ext cx="7740000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pic>
        <p:nvPicPr>
          <p:cNvPr id="59" name="Picture 2" descr="C:\Users\nlovvi01\Desktop\IPSOS_MM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968" y="6556926"/>
            <a:ext cx="1319483" cy="2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141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>
            <a:spLocks/>
          </p:cNvSpPr>
          <p:nvPr/>
        </p:nvSpPr>
        <p:spPr bwMode="auto">
          <a:xfrm>
            <a:off x="1" y="950913"/>
            <a:ext cx="4760913" cy="5003800"/>
          </a:xfrm>
          <a:custGeom>
            <a:avLst/>
            <a:gdLst>
              <a:gd name="T0" fmla="*/ 692 w 1492"/>
              <a:gd name="T1" fmla="*/ 0 h 1600"/>
              <a:gd name="T2" fmla="*/ 0 w 1492"/>
              <a:gd name="T3" fmla="*/ 399 h 1600"/>
              <a:gd name="T4" fmla="*/ 0 w 1492"/>
              <a:gd name="T5" fmla="*/ 1202 h 1600"/>
              <a:gd name="T6" fmla="*/ 692 w 1492"/>
              <a:gd name="T7" fmla="*/ 1600 h 1600"/>
              <a:gd name="T8" fmla="*/ 1492 w 1492"/>
              <a:gd name="T9" fmla="*/ 800 h 1600"/>
              <a:gd name="T10" fmla="*/ 692 w 1492"/>
              <a:gd name="T11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2" h="1600">
                <a:moveTo>
                  <a:pt x="692" y="0"/>
                </a:moveTo>
                <a:cubicBezTo>
                  <a:pt x="397" y="0"/>
                  <a:pt x="139" y="161"/>
                  <a:pt x="0" y="399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139" y="1440"/>
                  <a:pt x="397" y="1600"/>
                  <a:pt x="692" y="1600"/>
                </a:cubicBezTo>
                <a:cubicBezTo>
                  <a:pt x="1134" y="1600"/>
                  <a:pt x="1492" y="1242"/>
                  <a:pt x="1492" y="800"/>
                </a:cubicBezTo>
                <a:cubicBezTo>
                  <a:pt x="1492" y="359"/>
                  <a:pt x="1134" y="0"/>
                  <a:pt x="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3"/>
          <p:cNvSpPr>
            <a:spLocks/>
          </p:cNvSpPr>
          <p:nvPr/>
        </p:nvSpPr>
        <p:spPr bwMode="auto">
          <a:xfrm>
            <a:off x="7435851" y="1541464"/>
            <a:ext cx="1711325" cy="2360612"/>
          </a:xfrm>
          <a:custGeom>
            <a:avLst/>
            <a:gdLst>
              <a:gd name="T0" fmla="*/ 520 w 520"/>
              <a:gd name="T1" fmla="*/ 32 h 740"/>
              <a:gd name="T2" fmla="*/ 370 w 520"/>
              <a:gd name="T3" fmla="*/ 0 h 740"/>
              <a:gd name="T4" fmla="*/ 0 w 520"/>
              <a:gd name="T5" fmla="*/ 370 h 740"/>
              <a:gd name="T6" fmla="*/ 370 w 520"/>
              <a:gd name="T7" fmla="*/ 740 h 740"/>
              <a:gd name="T8" fmla="*/ 520 w 520"/>
              <a:gd name="T9" fmla="*/ 709 h 740"/>
              <a:gd name="T10" fmla="*/ 520 w 520"/>
              <a:gd name="T11" fmla="*/ 3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0" h="740">
                <a:moveTo>
                  <a:pt x="520" y="32"/>
                </a:moveTo>
                <a:cubicBezTo>
                  <a:pt x="474" y="12"/>
                  <a:pt x="423" y="0"/>
                  <a:pt x="370" y="0"/>
                </a:cubicBezTo>
                <a:cubicBezTo>
                  <a:pt x="166" y="0"/>
                  <a:pt x="0" y="166"/>
                  <a:pt x="0" y="370"/>
                </a:cubicBezTo>
                <a:cubicBezTo>
                  <a:pt x="0" y="575"/>
                  <a:pt x="166" y="740"/>
                  <a:pt x="370" y="740"/>
                </a:cubicBezTo>
                <a:cubicBezTo>
                  <a:pt x="423" y="740"/>
                  <a:pt x="474" y="729"/>
                  <a:pt x="520" y="709"/>
                </a:cubicBezTo>
                <a:lnTo>
                  <a:pt x="520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584202" y="5846764"/>
            <a:ext cx="917575" cy="746125"/>
          </a:xfrm>
          <a:custGeom>
            <a:avLst/>
            <a:gdLst>
              <a:gd name="T0" fmla="*/ 0 w 578"/>
              <a:gd name="T1" fmla="*/ 470 h 470"/>
              <a:gd name="T2" fmla="*/ 286 w 578"/>
              <a:gd name="T3" fmla="*/ 270 h 470"/>
              <a:gd name="T4" fmla="*/ 578 w 578"/>
              <a:gd name="T5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8" h="470">
                <a:moveTo>
                  <a:pt x="0" y="470"/>
                </a:moveTo>
                <a:cubicBezTo>
                  <a:pt x="95" y="409"/>
                  <a:pt x="190" y="348"/>
                  <a:pt x="286" y="270"/>
                </a:cubicBezTo>
                <a:cubicBezTo>
                  <a:pt x="382" y="192"/>
                  <a:pt x="529" y="45"/>
                  <a:pt x="578" y="0"/>
                </a:cubicBezTo>
              </a:path>
            </a:pathLst>
          </a:custGeom>
          <a:noFill/>
          <a:ln w="12700" cmpd="sng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-3174" y="6272213"/>
            <a:ext cx="641351" cy="592137"/>
          </a:xfrm>
          <a:custGeom>
            <a:avLst/>
            <a:gdLst>
              <a:gd name="T0" fmla="*/ 189 w 191"/>
              <a:gd name="T1" fmla="*/ 183 h 183"/>
              <a:gd name="T2" fmla="*/ 191 w 191"/>
              <a:gd name="T3" fmla="*/ 160 h 183"/>
              <a:gd name="T4" fmla="*/ 31 w 191"/>
              <a:gd name="T5" fmla="*/ 0 h 183"/>
              <a:gd name="T6" fmla="*/ 0 w 191"/>
              <a:gd name="T7" fmla="*/ 3 h 183"/>
              <a:gd name="T8" fmla="*/ 0 w 191"/>
              <a:gd name="T9" fmla="*/ 183 h 183"/>
              <a:gd name="T10" fmla="*/ 189 w 191"/>
              <a:gd name="T11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" h="183">
                <a:moveTo>
                  <a:pt x="189" y="183"/>
                </a:moveTo>
                <a:cubicBezTo>
                  <a:pt x="190" y="175"/>
                  <a:pt x="191" y="168"/>
                  <a:pt x="191" y="160"/>
                </a:cubicBezTo>
                <a:cubicBezTo>
                  <a:pt x="191" y="72"/>
                  <a:pt x="119" y="0"/>
                  <a:pt x="31" y="0"/>
                </a:cubicBezTo>
                <a:cubicBezTo>
                  <a:pt x="21" y="0"/>
                  <a:pt x="10" y="1"/>
                  <a:pt x="0" y="3"/>
                </a:cubicBezTo>
                <a:cubicBezTo>
                  <a:pt x="0" y="183"/>
                  <a:pt x="0" y="183"/>
                  <a:pt x="0" y="183"/>
                </a:cubicBezTo>
                <a:lnTo>
                  <a:pt x="18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9201" y="4680000"/>
            <a:ext cx="443083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970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2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13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1289" y="2935198"/>
            <a:ext cx="4419137" cy="99719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90000"/>
              </a:lnSpc>
              <a:defRPr sz="36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grpSp>
        <p:nvGrpSpPr>
          <p:cNvPr id="49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50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Line 4"/>
          <p:cNvSpPr>
            <a:spLocks noChangeShapeType="1"/>
          </p:cNvSpPr>
          <p:nvPr/>
        </p:nvSpPr>
        <p:spPr bwMode="auto">
          <a:xfrm flipH="1">
            <a:off x="4718051" y="2803526"/>
            <a:ext cx="2717800" cy="249238"/>
          </a:xfrm>
          <a:prstGeom prst="line">
            <a:avLst/>
          </a:prstGeom>
          <a:solidFill>
            <a:schemeClr val="bg1"/>
          </a:solidFill>
          <a:ln w="12700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00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&amp; Resu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Freeform 14"/>
          <p:cNvSpPr>
            <a:spLocks/>
          </p:cNvSpPr>
          <p:nvPr userDrawn="1"/>
        </p:nvSpPr>
        <p:spPr bwMode="auto">
          <a:xfrm>
            <a:off x="0" y="3725820"/>
            <a:ext cx="811213" cy="3132181"/>
          </a:xfrm>
          <a:custGeom>
            <a:avLst/>
            <a:gdLst>
              <a:gd name="T0" fmla="*/ 0 w 322"/>
              <a:gd name="T1" fmla="*/ 0 h 1016"/>
              <a:gd name="T2" fmla="*/ 0 w 322"/>
              <a:gd name="T3" fmla="*/ 1016 h 1016"/>
              <a:gd name="T4" fmla="*/ 140 w 322"/>
              <a:gd name="T5" fmla="*/ 1016 h 1016"/>
              <a:gd name="T6" fmla="*/ 322 w 322"/>
              <a:gd name="T7" fmla="*/ 564 h 1016"/>
              <a:gd name="T8" fmla="*/ 0 w 322"/>
              <a:gd name="T9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2" h="1016">
                <a:moveTo>
                  <a:pt x="0" y="0"/>
                </a:moveTo>
                <a:cubicBezTo>
                  <a:pt x="0" y="1016"/>
                  <a:pt x="0" y="1016"/>
                  <a:pt x="0" y="1016"/>
                </a:cubicBezTo>
                <a:cubicBezTo>
                  <a:pt x="140" y="1016"/>
                  <a:pt x="140" y="1016"/>
                  <a:pt x="140" y="1016"/>
                </a:cubicBezTo>
                <a:cubicBezTo>
                  <a:pt x="253" y="899"/>
                  <a:pt x="322" y="739"/>
                  <a:pt x="322" y="564"/>
                </a:cubicBezTo>
                <a:cubicBezTo>
                  <a:pt x="322" y="324"/>
                  <a:pt x="193" y="1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" name="Freihandform 50"/>
          <p:cNvSpPr/>
          <p:nvPr userDrawn="1"/>
        </p:nvSpPr>
        <p:spPr bwMode="ltGray">
          <a:xfrm>
            <a:off x="388190" y="8626"/>
            <a:ext cx="2104845" cy="4097548"/>
          </a:xfrm>
          <a:custGeom>
            <a:avLst/>
            <a:gdLst>
              <a:gd name="connsiteX0" fmla="*/ 0 w 2717320"/>
              <a:gd name="connsiteY0" fmla="*/ 4097548 h 4097548"/>
              <a:gd name="connsiteX1" fmla="*/ 543464 w 2717320"/>
              <a:gd name="connsiteY1" fmla="*/ 1673525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724619 w 2717320"/>
              <a:gd name="connsiteY1" fmla="*/ 1639019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869393 w 2717320"/>
              <a:gd name="connsiteY1" fmla="*/ 1708030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320" h="4097548">
                <a:moveTo>
                  <a:pt x="0" y="4097548"/>
                </a:moveTo>
                <a:cubicBezTo>
                  <a:pt x="45288" y="3226999"/>
                  <a:pt x="416506" y="2390955"/>
                  <a:pt x="869393" y="1708030"/>
                </a:cubicBezTo>
                <a:cubicBezTo>
                  <a:pt x="1322280" y="1025105"/>
                  <a:pt x="2409332" y="284672"/>
                  <a:pt x="2717320" y="0"/>
                </a:cubicBezTo>
                <a:lnTo>
                  <a:pt x="2717320" y="0"/>
                </a:lnTo>
              </a:path>
            </a:pathLst>
          </a:custGeom>
          <a:noFill/>
          <a:ln w="12700">
            <a:solidFill>
              <a:schemeClr val="accent1">
                <a:alpha val="3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nhaltsplatzhalter 2"/>
          <p:cNvSpPr>
            <a:spLocks noGrp="1"/>
          </p:cNvSpPr>
          <p:nvPr>
            <p:ph idx="1" hasCustomPrompt="1"/>
          </p:nvPr>
        </p:nvSpPr>
        <p:spPr>
          <a:xfrm>
            <a:off x="1051200" y="982800"/>
            <a:ext cx="7959600" cy="5184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sp>
        <p:nvSpPr>
          <p:cNvPr id="42" name="Rektangel 41"/>
          <p:cNvSpPr/>
          <p:nvPr userDrawn="1"/>
        </p:nvSpPr>
        <p:spPr>
          <a:xfrm>
            <a:off x="0" y="6600825"/>
            <a:ext cx="9144000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3" name="Foliennummernplatzhalter 5"/>
          <p:cNvSpPr txBox="1">
            <a:spLocks/>
          </p:cNvSpPr>
          <p:nvPr userDrawn="1"/>
        </p:nvSpPr>
        <p:spPr>
          <a:xfrm>
            <a:off x="8811497" y="662355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B18A3-D21F-4BB0-9E84-DFB029941648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TekstSylinder 44"/>
          <p:cNvSpPr txBox="1"/>
          <p:nvPr userDrawn="1"/>
        </p:nvSpPr>
        <p:spPr>
          <a:xfrm>
            <a:off x="28574" y="6600825"/>
            <a:ext cx="2466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>
                <a:solidFill>
                  <a:srgbClr val="FFFFFF"/>
                </a:solidFill>
              </a:rPr>
              <a:t>© Ipsos MMI Fagpresseundersøkelsen 2015</a:t>
            </a:r>
            <a:endParaRPr lang="nb-NO" sz="1000" dirty="0">
              <a:solidFill>
                <a:srgbClr val="FFFFFF"/>
              </a:solidFill>
            </a:endParaRPr>
          </a:p>
        </p:txBody>
      </p:sp>
      <p:sp>
        <p:nvSpPr>
          <p:cNvPr id="46" name="Titel 1"/>
          <p:cNvSpPr>
            <a:spLocks noGrp="1"/>
          </p:cNvSpPr>
          <p:nvPr>
            <p:ph type="title" hasCustomPrompt="1"/>
          </p:nvPr>
        </p:nvSpPr>
        <p:spPr>
          <a:xfrm>
            <a:off x="0" y="95536"/>
            <a:ext cx="9144000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cxnSp>
        <p:nvCxnSpPr>
          <p:cNvPr id="41" name="Rett linje 40"/>
          <p:cNvCxnSpPr/>
          <p:nvPr userDrawn="1"/>
        </p:nvCxnSpPr>
        <p:spPr>
          <a:xfrm>
            <a:off x="257175" y="704850"/>
            <a:ext cx="8629650" cy="0"/>
          </a:xfrm>
          <a:prstGeom prst="line">
            <a:avLst/>
          </a:prstGeom>
          <a:ln w="3175"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47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&amp; Resu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38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Freeform 10"/>
          <p:cNvSpPr>
            <a:spLocks/>
          </p:cNvSpPr>
          <p:nvPr userDrawn="1"/>
        </p:nvSpPr>
        <p:spPr bwMode="auto">
          <a:xfrm>
            <a:off x="4572001" y="6296026"/>
            <a:ext cx="1169988" cy="561975"/>
          </a:xfrm>
          <a:custGeom>
            <a:avLst/>
            <a:gdLst>
              <a:gd name="T0" fmla="*/ 0 w 366"/>
              <a:gd name="T1" fmla="*/ 175 h 175"/>
              <a:gd name="T2" fmla="*/ 366 w 366"/>
              <a:gd name="T3" fmla="*/ 175 h 175"/>
              <a:gd name="T4" fmla="*/ 183 w 366"/>
              <a:gd name="T5" fmla="*/ 0 h 175"/>
              <a:gd name="T6" fmla="*/ 0 w 366"/>
              <a:gd name="T7" fmla="*/ 175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6" h="175">
                <a:moveTo>
                  <a:pt x="0" y="175"/>
                </a:moveTo>
                <a:cubicBezTo>
                  <a:pt x="366" y="175"/>
                  <a:pt x="366" y="175"/>
                  <a:pt x="366" y="175"/>
                </a:cubicBezTo>
                <a:cubicBezTo>
                  <a:pt x="362" y="78"/>
                  <a:pt x="282" y="0"/>
                  <a:pt x="183" y="0"/>
                </a:cubicBezTo>
                <a:cubicBezTo>
                  <a:pt x="84" y="0"/>
                  <a:pt x="4" y="78"/>
                  <a:pt x="0" y="1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" name="Freeform 14"/>
          <p:cNvSpPr>
            <a:spLocks/>
          </p:cNvSpPr>
          <p:nvPr userDrawn="1"/>
        </p:nvSpPr>
        <p:spPr bwMode="auto">
          <a:xfrm>
            <a:off x="0" y="3725820"/>
            <a:ext cx="811213" cy="3132181"/>
          </a:xfrm>
          <a:custGeom>
            <a:avLst/>
            <a:gdLst>
              <a:gd name="T0" fmla="*/ 0 w 322"/>
              <a:gd name="T1" fmla="*/ 0 h 1016"/>
              <a:gd name="T2" fmla="*/ 0 w 322"/>
              <a:gd name="T3" fmla="*/ 1016 h 1016"/>
              <a:gd name="T4" fmla="*/ 140 w 322"/>
              <a:gd name="T5" fmla="*/ 1016 h 1016"/>
              <a:gd name="T6" fmla="*/ 322 w 322"/>
              <a:gd name="T7" fmla="*/ 564 h 1016"/>
              <a:gd name="T8" fmla="*/ 0 w 322"/>
              <a:gd name="T9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2" h="1016">
                <a:moveTo>
                  <a:pt x="0" y="0"/>
                </a:moveTo>
                <a:cubicBezTo>
                  <a:pt x="0" y="1016"/>
                  <a:pt x="0" y="1016"/>
                  <a:pt x="0" y="1016"/>
                </a:cubicBezTo>
                <a:cubicBezTo>
                  <a:pt x="140" y="1016"/>
                  <a:pt x="140" y="1016"/>
                  <a:pt x="140" y="1016"/>
                </a:cubicBezTo>
                <a:cubicBezTo>
                  <a:pt x="253" y="899"/>
                  <a:pt x="322" y="739"/>
                  <a:pt x="322" y="564"/>
                </a:cubicBezTo>
                <a:cubicBezTo>
                  <a:pt x="322" y="324"/>
                  <a:pt x="193" y="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" name="Freihandform 50"/>
          <p:cNvSpPr/>
          <p:nvPr userDrawn="1"/>
        </p:nvSpPr>
        <p:spPr bwMode="ltGray">
          <a:xfrm>
            <a:off x="388190" y="8626"/>
            <a:ext cx="2104845" cy="4097548"/>
          </a:xfrm>
          <a:custGeom>
            <a:avLst/>
            <a:gdLst>
              <a:gd name="connsiteX0" fmla="*/ 0 w 2717320"/>
              <a:gd name="connsiteY0" fmla="*/ 4097548 h 4097548"/>
              <a:gd name="connsiteX1" fmla="*/ 543464 w 2717320"/>
              <a:gd name="connsiteY1" fmla="*/ 1673525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724619 w 2717320"/>
              <a:gd name="connsiteY1" fmla="*/ 1639019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869393 w 2717320"/>
              <a:gd name="connsiteY1" fmla="*/ 1708030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320" h="4097548">
                <a:moveTo>
                  <a:pt x="0" y="4097548"/>
                </a:moveTo>
                <a:cubicBezTo>
                  <a:pt x="45288" y="3226999"/>
                  <a:pt x="416506" y="2390955"/>
                  <a:pt x="869393" y="1708030"/>
                </a:cubicBezTo>
                <a:cubicBezTo>
                  <a:pt x="1322280" y="1025105"/>
                  <a:pt x="2409332" y="284672"/>
                  <a:pt x="2717320" y="0"/>
                </a:cubicBezTo>
                <a:lnTo>
                  <a:pt x="2717320" y="0"/>
                </a:lnTo>
              </a:path>
            </a:pathLst>
          </a:custGeom>
          <a:noFill/>
          <a:ln w="12700">
            <a:solidFill>
              <a:schemeClr val="accent2"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nhaltsplatzhalter 2"/>
          <p:cNvSpPr>
            <a:spLocks noGrp="1"/>
          </p:cNvSpPr>
          <p:nvPr>
            <p:ph idx="1" hasCustomPrompt="1"/>
          </p:nvPr>
        </p:nvSpPr>
        <p:spPr>
          <a:xfrm>
            <a:off x="1051200" y="982800"/>
            <a:ext cx="7959600" cy="5184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pic>
        <p:nvPicPr>
          <p:cNvPr id="59" name="Picture 2" descr="C:\Users\nlovvi01\Desktop\IPSOS_MM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968" y="6556926"/>
            <a:ext cx="1319483" cy="2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4895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2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pic>
        <p:nvPicPr>
          <p:cNvPr id="54" name="Picture 2" descr="C:\Users\nlovvi01\Desktop\IPSOS_MM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968" y="6556926"/>
            <a:ext cx="1319483" cy="2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8940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plain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67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8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2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8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10887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560388"/>
            <a:ext cx="8885239" cy="4503737"/>
          </a:xfrm>
          <a:custGeom>
            <a:avLst/>
            <a:gdLst>
              <a:gd name="T0" fmla="*/ 0 w 5597"/>
              <a:gd name="T1" fmla="*/ 2060 h 2837"/>
              <a:gd name="T2" fmla="*/ 3918 w 5597"/>
              <a:gd name="T3" fmla="*/ 0 h 2837"/>
              <a:gd name="T4" fmla="*/ 5597 w 5597"/>
              <a:gd name="T5" fmla="*/ 2837 h 2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97" h="2837">
                <a:moveTo>
                  <a:pt x="0" y="2060"/>
                </a:moveTo>
                <a:lnTo>
                  <a:pt x="3918" y="0"/>
                </a:lnTo>
                <a:lnTo>
                  <a:pt x="5597" y="2837"/>
                </a:lnTo>
              </a:path>
            </a:pathLst>
          </a:custGeom>
          <a:noFill/>
          <a:ln w="12700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609977" y="5272089"/>
            <a:ext cx="4583113" cy="1589087"/>
          </a:xfrm>
          <a:custGeom>
            <a:avLst/>
            <a:gdLst>
              <a:gd name="T0" fmla="*/ 1432 w 1432"/>
              <a:gd name="T1" fmla="*/ 496 h 496"/>
              <a:gd name="T2" fmla="*/ 716 w 1432"/>
              <a:gd name="T3" fmla="*/ 0 h 496"/>
              <a:gd name="T4" fmla="*/ 0 w 1432"/>
              <a:gd name="T5" fmla="*/ 496 h 496"/>
              <a:gd name="T6" fmla="*/ 1432 w 1432"/>
              <a:gd name="T7" fmla="*/ 496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32" h="496">
                <a:moveTo>
                  <a:pt x="1432" y="496"/>
                </a:moveTo>
                <a:cubicBezTo>
                  <a:pt x="1323" y="207"/>
                  <a:pt x="1044" y="0"/>
                  <a:pt x="716" y="0"/>
                </a:cubicBezTo>
                <a:cubicBezTo>
                  <a:pt x="388" y="0"/>
                  <a:pt x="109" y="207"/>
                  <a:pt x="0" y="496"/>
                </a:cubicBezTo>
                <a:lnTo>
                  <a:pt x="1432" y="4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8547102" y="4954589"/>
            <a:ext cx="601663" cy="1368425"/>
          </a:xfrm>
          <a:custGeom>
            <a:avLst/>
            <a:gdLst>
              <a:gd name="T0" fmla="*/ 184 w 184"/>
              <a:gd name="T1" fmla="*/ 0 h 420"/>
              <a:gd name="T2" fmla="*/ 0 w 184"/>
              <a:gd name="T3" fmla="*/ 210 h 420"/>
              <a:gd name="T4" fmla="*/ 184 w 184"/>
              <a:gd name="T5" fmla="*/ 420 h 420"/>
              <a:gd name="T6" fmla="*/ 184 w 184"/>
              <a:gd name="T7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" h="420">
                <a:moveTo>
                  <a:pt x="184" y="0"/>
                </a:moveTo>
                <a:cubicBezTo>
                  <a:pt x="80" y="14"/>
                  <a:pt x="0" y="103"/>
                  <a:pt x="0" y="210"/>
                </a:cubicBezTo>
                <a:cubicBezTo>
                  <a:pt x="0" y="318"/>
                  <a:pt x="80" y="407"/>
                  <a:pt x="184" y="420"/>
                </a:cubicBezTo>
                <a:lnTo>
                  <a:pt x="1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4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4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Fußzeilenplatzhalter 4"/>
          <p:cNvSpPr>
            <a:spLocks noGrp="1"/>
          </p:cNvSpPr>
          <p:nvPr userDrawn="1">
            <p:ph type="ftr" sz="quarter" idx="11"/>
          </p:nvPr>
        </p:nvSpPr>
        <p:spPr>
          <a:xfrm>
            <a:off x="365124" y="6566400"/>
            <a:ext cx="3240000" cy="18466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64" name="Foliennummernplatzhalter 5"/>
          <p:cNvSpPr>
            <a:spLocks noGrp="1"/>
          </p:cNvSpPr>
          <p:nvPr userDrawn="1"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7733925" cy="414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9555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5580000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4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4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65124" y="6566400"/>
            <a:ext cx="3600000" cy="18466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6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reeform 2"/>
          <p:cNvSpPr>
            <a:spLocks/>
          </p:cNvSpPr>
          <p:nvPr userDrawn="1"/>
        </p:nvSpPr>
        <p:spPr bwMode="grayWhite">
          <a:xfrm>
            <a:off x="6581777" y="0"/>
            <a:ext cx="2562225" cy="1905000"/>
          </a:xfrm>
          <a:custGeom>
            <a:avLst/>
            <a:gdLst>
              <a:gd name="T0" fmla="*/ 4304 w 4304"/>
              <a:gd name="T1" fmla="*/ 0 h 3200"/>
              <a:gd name="T2" fmla="*/ 13 w 4304"/>
              <a:gd name="T3" fmla="*/ 0 h 3200"/>
              <a:gd name="T4" fmla="*/ 0 w 4304"/>
              <a:gd name="T5" fmla="*/ 252 h 3200"/>
              <a:gd name="T6" fmla="*/ 2945 w 4304"/>
              <a:gd name="T7" fmla="*/ 3200 h 3200"/>
              <a:gd name="T8" fmla="*/ 4304 w 4304"/>
              <a:gd name="T9" fmla="*/ 2867 h 3200"/>
              <a:gd name="T10" fmla="*/ 4304 w 4304"/>
              <a:gd name="T11" fmla="*/ 0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04" h="3200">
                <a:moveTo>
                  <a:pt x="4304" y="0"/>
                </a:moveTo>
                <a:cubicBezTo>
                  <a:pt x="13" y="0"/>
                  <a:pt x="13" y="0"/>
                  <a:pt x="13" y="0"/>
                </a:cubicBezTo>
                <a:cubicBezTo>
                  <a:pt x="7" y="82"/>
                  <a:pt x="0" y="164"/>
                  <a:pt x="0" y="252"/>
                </a:cubicBezTo>
                <a:cubicBezTo>
                  <a:pt x="0" y="1878"/>
                  <a:pt x="1322" y="3200"/>
                  <a:pt x="2945" y="3200"/>
                </a:cubicBezTo>
                <a:cubicBezTo>
                  <a:pt x="3436" y="3200"/>
                  <a:pt x="3895" y="3081"/>
                  <a:pt x="4304" y="2867"/>
                </a:cubicBezTo>
                <a:lnTo>
                  <a:pt x="43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3"/>
          <p:cNvSpPr>
            <a:spLocks noChangeArrowheads="1"/>
          </p:cNvSpPr>
          <p:nvPr userDrawn="1"/>
        </p:nvSpPr>
        <p:spPr bwMode="grayWhite">
          <a:xfrm>
            <a:off x="730251" y="1889126"/>
            <a:ext cx="1522413" cy="15224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 userDrawn="1"/>
        </p:nvSpPr>
        <p:spPr bwMode="grayWhite">
          <a:xfrm flipH="1" flipV="1">
            <a:off x="3792539" y="1"/>
            <a:ext cx="2847975" cy="468313"/>
          </a:xfrm>
          <a:prstGeom prst="line">
            <a:avLst/>
          </a:prstGeom>
          <a:noFill/>
          <a:ln w="12700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grayWhite">
          <a:xfrm flipH="1" flipV="1">
            <a:off x="1911351" y="1"/>
            <a:ext cx="4729163" cy="601663"/>
          </a:xfrm>
          <a:prstGeom prst="line">
            <a:avLst/>
          </a:prstGeom>
          <a:noFill/>
          <a:ln w="12700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grayWhite">
          <a:xfrm>
            <a:off x="2209800" y="1136651"/>
            <a:ext cx="4697413" cy="1312863"/>
          </a:xfrm>
          <a:custGeom>
            <a:avLst/>
            <a:gdLst>
              <a:gd name="T0" fmla="*/ 0 w 2959"/>
              <a:gd name="T1" fmla="*/ 827 h 827"/>
              <a:gd name="T2" fmla="*/ 1432 w 2959"/>
              <a:gd name="T3" fmla="*/ 279 h 827"/>
              <a:gd name="T4" fmla="*/ 2959 w 2959"/>
              <a:gd name="T5" fmla="*/ 0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59" h="827">
                <a:moveTo>
                  <a:pt x="0" y="827"/>
                </a:moveTo>
                <a:cubicBezTo>
                  <a:pt x="239" y="736"/>
                  <a:pt x="939" y="417"/>
                  <a:pt x="1432" y="279"/>
                </a:cubicBezTo>
                <a:cubicBezTo>
                  <a:pt x="1925" y="141"/>
                  <a:pt x="2641" y="58"/>
                  <a:pt x="2959" y="0"/>
                </a:cubicBezTo>
              </a:path>
            </a:pathLst>
          </a:custGeom>
          <a:noFill/>
          <a:ln w="12700" cmpd="sng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Inhaltsplatzhalter 2"/>
          <p:cNvSpPr>
            <a:spLocks noGrp="1"/>
          </p:cNvSpPr>
          <p:nvPr>
            <p:ph idx="1" hasCustomPrompt="1"/>
          </p:nvPr>
        </p:nvSpPr>
        <p:spPr>
          <a:xfrm>
            <a:off x="3250649" y="2538000"/>
            <a:ext cx="5760000" cy="37764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7298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71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55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itel 1"/>
          <p:cNvSpPr>
            <a:spLocks noGrp="1"/>
          </p:cNvSpPr>
          <p:nvPr>
            <p:ph type="ctrTitle"/>
          </p:nvPr>
        </p:nvSpPr>
        <p:spPr>
          <a:xfrm>
            <a:off x="824400" y="2096891"/>
            <a:ext cx="8176725" cy="4985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90000"/>
              </a:lnSpc>
              <a:defRPr sz="36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29" name="Untertitel 2"/>
          <p:cNvSpPr>
            <a:spLocks noGrp="1"/>
          </p:cNvSpPr>
          <p:nvPr>
            <p:ph type="subTitle" idx="1"/>
          </p:nvPr>
        </p:nvSpPr>
        <p:spPr>
          <a:xfrm>
            <a:off x="824400" y="2642401"/>
            <a:ext cx="817672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37" name="Text Box 22"/>
          <p:cNvSpPr txBox="1">
            <a:spLocks noChangeArrowheads="1"/>
          </p:cNvSpPr>
          <p:nvPr userDrawn="1"/>
        </p:nvSpPr>
        <p:spPr bwMode="gray">
          <a:xfrm>
            <a:off x="2413000" y="6553201"/>
            <a:ext cx="43164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© 2012 Ipsos.  All rights reserved. Contains Ipsos' Confidential and Proprietary information and </a:t>
            </a:r>
            <a:b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may not be disclosed or reproduced without the prior written consent of Ipsos.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Inhaltsplatzhalter 2"/>
          <p:cNvSpPr>
            <a:spLocks noGrp="1"/>
          </p:cNvSpPr>
          <p:nvPr>
            <p:ph sz="quarter" idx="10"/>
          </p:nvPr>
        </p:nvSpPr>
        <p:spPr>
          <a:xfrm>
            <a:off x="0" y="3960000"/>
            <a:ext cx="9144000" cy="2520000"/>
          </a:xfrm>
          <a:prstGeom prst="rect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de-DE" dirty="0"/>
          </a:p>
        </p:txBody>
      </p:sp>
      <p:pic>
        <p:nvPicPr>
          <p:cNvPr id="40" name="Grafik 3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62" y="396000"/>
            <a:ext cx="468536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1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71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55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 Box 22"/>
          <p:cNvSpPr txBox="1">
            <a:spLocks noChangeArrowheads="1"/>
          </p:cNvSpPr>
          <p:nvPr userDrawn="1"/>
        </p:nvSpPr>
        <p:spPr bwMode="gray">
          <a:xfrm>
            <a:off x="824400" y="6553201"/>
            <a:ext cx="43164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© 2012 Ipsos.  All rights reserved. Contains Ipsos' Confidential and Proprietary information </a:t>
            </a:r>
            <a:b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and may not be disclosed or reproduced without the prior written consent of Ipsos.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itel 1"/>
          <p:cNvSpPr>
            <a:spLocks noGrp="1"/>
          </p:cNvSpPr>
          <p:nvPr>
            <p:ph type="ctrTitle"/>
          </p:nvPr>
        </p:nvSpPr>
        <p:spPr bwMode="white">
          <a:xfrm>
            <a:off x="824400" y="2113201"/>
            <a:ext cx="3960000" cy="99719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40" name="Untertitel 2"/>
          <p:cNvSpPr>
            <a:spLocks noGrp="1"/>
          </p:cNvSpPr>
          <p:nvPr>
            <p:ph type="subTitle" idx="1"/>
          </p:nvPr>
        </p:nvSpPr>
        <p:spPr bwMode="white">
          <a:xfrm>
            <a:off x="824400" y="3171599"/>
            <a:ext cx="3780000" cy="10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pic>
        <p:nvPicPr>
          <p:cNvPr id="41" name="Grafik 4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62" y="396000"/>
            <a:ext cx="468536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&amp; Resu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3291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Freeform 34"/>
          <p:cNvSpPr>
            <a:spLocks/>
          </p:cNvSpPr>
          <p:nvPr/>
        </p:nvSpPr>
        <p:spPr bwMode="auto">
          <a:xfrm>
            <a:off x="8193088" y="1311275"/>
            <a:ext cx="950912" cy="1949450"/>
          </a:xfrm>
          <a:custGeom>
            <a:avLst/>
            <a:gdLst>
              <a:gd name="T0" fmla="*/ 304 w 304"/>
              <a:gd name="T1" fmla="*/ 1 h 588"/>
              <a:gd name="T2" fmla="*/ 294 w 304"/>
              <a:gd name="T3" fmla="*/ 0 h 588"/>
              <a:gd name="T4" fmla="*/ 0 w 304"/>
              <a:gd name="T5" fmla="*/ 294 h 588"/>
              <a:gd name="T6" fmla="*/ 294 w 304"/>
              <a:gd name="T7" fmla="*/ 588 h 588"/>
              <a:gd name="T8" fmla="*/ 304 w 304"/>
              <a:gd name="T9" fmla="*/ 588 h 588"/>
              <a:gd name="T10" fmla="*/ 304 w 304"/>
              <a:gd name="T11" fmla="*/ 1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4" h="588">
                <a:moveTo>
                  <a:pt x="304" y="1"/>
                </a:moveTo>
                <a:cubicBezTo>
                  <a:pt x="301" y="1"/>
                  <a:pt x="298" y="0"/>
                  <a:pt x="294" y="0"/>
                </a:cubicBezTo>
                <a:cubicBezTo>
                  <a:pt x="132" y="0"/>
                  <a:pt x="0" y="132"/>
                  <a:pt x="0" y="294"/>
                </a:cubicBezTo>
                <a:cubicBezTo>
                  <a:pt x="0" y="457"/>
                  <a:pt x="132" y="588"/>
                  <a:pt x="294" y="588"/>
                </a:cubicBezTo>
                <a:cubicBezTo>
                  <a:pt x="298" y="588"/>
                  <a:pt x="301" y="588"/>
                  <a:pt x="304" y="588"/>
                </a:cubicBezTo>
                <a:lnTo>
                  <a:pt x="30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5"/>
          <p:cNvSpPr>
            <a:spLocks/>
          </p:cNvSpPr>
          <p:nvPr/>
        </p:nvSpPr>
        <p:spPr bwMode="auto">
          <a:xfrm>
            <a:off x="8845549" y="803276"/>
            <a:ext cx="298451" cy="584200"/>
          </a:xfrm>
          <a:custGeom>
            <a:avLst/>
            <a:gdLst>
              <a:gd name="T0" fmla="*/ 104 w 104"/>
              <a:gd name="T1" fmla="*/ 0 h 193"/>
              <a:gd name="T2" fmla="*/ 0 w 104"/>
              <a:gd name="T3" fmla="*/ 144 h 193"/>
              <a:gd name="T4" fmla="*/ 8 w 104"/>
              <a:gd name="T5" fmla="*/ 193 h 193"/>
              <a:gd name="T6" fmla="*/ 94 w 104"/>
              <a:gd name="T7" fmla="*/ 180 h 193"/>
              <a:gd name="T8" fmla="*/ 104 w 104"/>
              <a:gd name="T9" fmla="*/ 181 h 193"/>
              <a:gd name="T10" fmla="*/ 104 w 104"/>
              <a:gd name="T11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93">
                <a:moveTo>
                  <a:pt x="104" y="0"/>
                </a:moveTo>
                <a:cubicBezTo>
                  <a:pt x="44" y="21"/>
                  <a:pt x="0" y="77"/>
                  <a:pt x="0" y="144"/>
                </a:cubicBezTo>
                <a:cubicBezTo>
                  <a:pt x="0" y="162"/>
                  <a:pt x="3" y="178"/>
                  <a:pt x="8" y="193"/>
                </a:cubicBezTo>
                <a:cubicBezTo>
                  <a:pt x="36" y="185"/>
                  <a:pt x="65" y="180"/>
                  <a:pt x="94" y="180"/>
                </a:cubicBezTo>
                <a:cubicBezTo>
                  <a:pt x="98" y="180"/>
                  <a:pt x="101" y="181"/>
                  <a:pt x="104" y="181"/>
                </a:cubicBezTo>
                <a:lnTo>
                  <a:pt x="10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36"/>
          <p:cNvSpPr>
            <a:spLocks/>
          </p:cNvSpPr>
          <p:nvPr/>
        </p:nvSpPr>
        <p:spPr bwMode="auto">
          <a:xfrm>
            <a:off x="5637213" y="0"/>
            <a:ext cx="3216275" cy="1200150"/>
          </a:xfrm>
          <a:custGeom>
            <a:avLst/>
            <a:gdLst>
              <a:gd name="T0" fmla="*/ 2026 w 2026"/>
              <a:gd name="T1" fmla="*/ 756 h 756"/>
              <a:gd name="T2" fmla="*/ 1054 w 2026"/>
              <a:gd name="T3" fmla="*/ 272 h 756"/>
              <a:gd name="T4" fmla="*/ 0 w 2026"/>
              <a:gd name="T5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6" h="756">
                <a:moveTo>
                  <a:pt x="2026" y="756"/>
                </a:moveTo>
                <a:cubicBezTo>
                  <a:pt x="1709" y="577"/>
                  <a:pt x="1392" y="398"/>
                  <a:pt x="1054" y="272"/>
                </a:cubicBezTo>
                <a:cubicBezTo>
                  <a:pt x="716" y="146"/>
                  <a:pt x="358" y="73"/>
                  <a:pt x="0" y="0"/>
                </a:cubicBezTo>
              </a:path>
            </a:pathLst>
          </a:custGeom>
          <a:noFill/>
          <a:ln w="12700" cmpd="sng">
            <a:solidFill>
              <a:schemeClr val="accent3">
                <a:alpha val="3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37"/>
          <p:cNvSpPr>
            <a:spLocks/>
          </p:cNvSpPr>
          <p:nvPr/>
        </p:nvSpPr>
        <p:spPr bwMode="auto">
          <a:xfrm>
            <a:off x="1152525" y="6553200"/>
            <a:ext cx="1198563" cy="304800"/>
          </a:xfrm>
          <a:custGeom>
            <a:avLst/>
            <a:gdLst>
              <a:gd name="T0" fmla="*/ 368 w 368"/>
              <a:gd name="T1" fmla="*/ 104 h 104"/>
              <a:gd name="T2" fmla="*/ 184 w 368"/>
              <a:gd name="T3" fmla="*/ 0 h 104"/>
              <a:gd name="T4" fmla="*/ 0 w 368"/>
              <a:gd name="T5" fmla="*/ 104 h 104"/>
              <a:gd name="T6" fmla="*/ 368 w 368"/>
              <a:gd name="T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" h="104">
                <a:moveTo>
                  <a:pt x="368" y="104"/>
                </a:moveTo>
                <a:cubicBezTo>
                  <a:pt x="330" y="42"/>
                  <a:pt x="262" y="0"/>
                  <a:pt x="184" y="0"/>
                </a:cubicBezTo>
                <a:cubicBezTo>
                  <a:pt x="106" y="0"/>
                  <a:pt x="38" y="42"/>
                  <a:pt x="0" y="104"/>
                </a:cubicBezTo>
                <a:lnTo>
                  <a:pt x="368" y="1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38"/>
          <p:cNvSpPr>
            <a:spLocks/>
          </p:cNvSpPr>
          <p:nvPr/>
        </p:nvSpPr>
        <p:spPr bwMode="auto">
          <a:xfrm>
            <a:off x="0" y="4794250"/>
            <a:ext cx="1177925" cy="2019300"/>
          </a:xfrm>
          <a:custGeom>
            <a:avLst/>
            <a:gdLst>
              <a:gd name="T0" fmla="*/ 742 w 742"/>
              <a:gd name="T1" fmla="*/ 1272 h 1272"/>
              <a:gd name="T2" fmla="*/ 684 w 742"/>
              <a:gd name="T3" fmla="*/ 1220 h 1272"/>
              <a:gd name="T4" fmla="*/ 576 w 742"/>
              <a:gd name="T5" fmla="*/ 1110 h 1272"/>
              <a:gd name="T6" fmla="*/ 454 w 742"/>
              <a:gd name="T7" fmla="*/ 970 h 1272"/>
              <a:gd name="T8" fmla="*/ 356 w 742"/>
              <a:gd name="T9" fmla="*/ 826 h 1272"/>
              <a:gd name="T10" fmla="*/ 266 w 742"/>
              <a:gd name="T11" fmla="*/ 674 h 1272"/>
              <a:gd name="T12" fmla="*/ 186 w 742"/>
              <a:gd name="T13" fmla="*/ 512 h 1272"/>
              <a:gd name="T14" fmla="*/ 112 w 742"/>
              <a:gd name="T15" fmla="*/ 330 h 1272"/>
              <a:gd name="T16" fmla="*/ 0 w 742"/>
              <a:gd name="T1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2" h="1272">
                <a:moveTo>
                  <a:pt x="742" y="1272"/>
                </a:moveTo>
                <a:cubicBezTo>
                  <a:pt x="727" y="1259"/>
                  <a:pt x="712" y="1247"/>
                  <a:pt x="684" y="1220"/>
                </a:cubicBezTo>
                <a:cubicBezTo>
                  <a:pt x="656" y="1193"/>
                  <a:pt x="614" y="1152"/>
                  <a:pt x="576" y="1110"/>
                </a:cubicBezTo>
                <a:cubicBezTo>
                  <a:pt x="538" y="1068"/>
                  <a:pt x="491" y="1017"/>
                  <a:pt x="454" y="970"/>
                </a:cubicBezTo>
                <a:cubicBezTo>
                  <a:pt x="417" y="923"/>
                  <a:pt x="387" y="875"/>
                  <a:pt x="356" y="826"/>
                </a:cubicBezTo>
                <a:cubicBezTo>
                  <a:pt x="325" y="777"/>
                  <a:pt x="294" y="726"/>
                  <a:pt x="266" y="674"/>
                </a:cubicBezTo>
                <a:cubicBezTo>
                  <a:pt x="238" y="622"/>
                  <a:pt x="212" y="569"/>
                  <a:pt x="186" y="512"/>
                </a:cubicBezTo>
                <a:cubicBezTo>
                  <a:pt x="160" y="455"/>
                  <a:pt x="143" y="415"/>
                  <a:pt x="112" y="330"/>
                </a:cubicBezTo>
                <a:cubicBezTo>
                  <a:pt x="81" y="245"/>
                  <a:pt x="19" y="55"/>
                  <a:pt x="0" y="0"/>
                </a:cubicBezTo>
              </a:path>
            </a:pathLst>
          </a:custGeom>
          <a:noFill/>
          <a:ln w="12700" cmpd="sng">
            <a:solidFill>
              <a:schemeClr val="accent3">
                <a:alpha val="3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79200"/>
            <a:ext cx="7740000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pic>
        <p:nvPicPr>
          <p:cNvPr id="59" name="Picture 2" descr="C:\Users\nlovvi01\Desktop\IPSOS_MM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968" y="6556926"/>
            <a:ext cx="1319483" cy="2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315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>
            <a:spLocks/>
          </p:cNvSpPr>
          <p:nvPr userDrawn="1"/>
        </p:nvSpPr>
        <p:spPr bwMode="auto">
          <a:xfrm>
            <a:off x="1" y="950913"/>
            <a:ext cx="4760913" cy="5003800"/>
          </a:xfrm>
          <a:custGeom>
            <a:avLst/>
            <a:gdLst>
              <a:gd name="T0" fmla="*/ 692 w 1492"/>
              <a:gd name="T1" fmla="*/ 0 h 1600"/>
              <a:gd name="T2" fmla="*/ 0 w 1492"/>
              <a:gd name="T3" fmla="*/ 399 h 1600"/>
              <a:gd name="T4" fmla="*/ 0 w 1492"/>
              <a:gd name="T5" fmla="*/ 1202 h 1600"/>
              <a:gd name="T6" fmla="*/ 692 w 1492"/>
              <a:gd name="T7" fmla="*/ 1600 h 1600"/>
              <a:gd name="T8" fmla="*/ 1492 w 1492"/>
              <a:gd name="T9" fmla="*/ 800 h 1600"/>
              <a:gd name="T10" fmla="*/ 692 w 1492"/>
              <a:gd name="T11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2" h="1600">
                <a:moveTo>
                  <a:pt x="692" y="0"/>
                </a:moveTo>
                <a:cubicBezTo>
                  <a:pt x="397" y="0"/>
                  <a:pt x="139" y="161"/>
                  <a:pt x="0" y="399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139" y="1440"/>
                  <a:pt x="397" y="1600"/>
                  <a:pt x="692" y="1600"/>
                </a:cubicBezTo>
                <a:cubicBezTo>
                  <a:pt x="1134" y="1600"/>
                  <a:pt x="1492" y="1242"/>
                  <a:pt x="1492" y="800"/>
                </a:cubicBezTo>
                <a:cubicBezTo>
                  <a:pt x="1492" y="359"/>
                  <a:pt x="1134" y="0"/>
                  <a:pt x="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3"/>
          <p:cNvSpPr>
            <a:spLocks/>
          </p:cNvSpPr>
          <p:nvPr userDrawn="1"/>
        </p:nvSpPr>
        <p:spPr bwMode="auto">
          <a:xfrm>
            <a:off x="7435851" y="1541464"/>
            <a:ext cx="1711325" cy="2360612"/>
          </a:xfrm>
          <a:custGeom>
            <a:avLst/>
            <a:gdLst>
              <a:gd name="T0" fmla="*/ 520 w 520"/>
              <a:gd name="T1" fmla="*/ 32 h 740"/>
              <a:gd name="T2" fmla="*/ 370 w 520"/>
              <a:gd name="T3" fmla="*/ 0 h 740"/>
              <a:gd name="T4" fmla="*/ 0 w 520"/>
              <a:gd name="T5" fmla="*/ 370 h 740"/>
              <a:gd name="T6" fmla="*/ 370 w 520"/>
              <a:gd name="T7" fmla="*/ 740 h 740"/>
              <a:gd name="T8" fmla="*/ 520 w 520"/>
              <a:gd name="T9" fmla="*/ 709 h 740"/>
              <a:gd name="T10" fmla="*/ 520 w 520"/>
              <a:gd name="T11" fmla="*/ 3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0" h="740">
                <a:moveTo>
                  <a:pt x="520" y="32"/>
                </a:moveTo>
                <a:cubicBezTo>
                  <a:pt x="474" y="12"/>
                  <a:pt x="423" y="0"/>
                  <a:pt x="370" y="0"/>
                </a:cubicBezTo>
                <a:cubicBezTo>
                  <a:pt x="166" y="0"/>
                  <a:pt x="0" y="166"/>
                  <a:pt x="0" y="370"/>
                </a:cubicBezTo>
                <a:cubicBezTo>
                  <a:pt x="0" y="575"/>
                  <a:pt x="166" y="740"/>
                  <a:pt x="370" y="740"/>
                </a:cubicBezTo>
                <a:cubicBezTo>
                  <a:pt x="423" y="740"/>
                  <a:pt x="474" y="729"/>
                  <a:pt x="520" y="709"/>
                </a:cubicBezTo>
                <a:lnTo>
                  <a:pt x="520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-3174" y="6272213"/>
            <a:ext cx="641351" cy="592137"/>
          </a:xfrm>
          <a:custGeom>
            <a:avLst/>
            <a:gdLst>
              <a:gd name="T0" fmla="*/ 189 w 191"/>
              <a:gd name="T1" fmla="*/ 183 h 183"/>
              <a:gd name="T2" fmla="*/ 191 w 191"/>
              <a:gd name="T3" fmla="*/ 160 h 183"/>
              <a:gd name="T4" fmla="*/ 31 w 191"/>
              <a:gd name="T5" fmla="*/ 0 h 183"/>
              <a:gd name="T6" fmla="*/ 0 w 191"/>
              <a:gd name="T7" fmla="*/ 3 h 183"/>
              <a:gd name="T8" fmla="*/ 0 w 191"/>
              <a:gd name="T9" fmla="*/ 183 h 183"/>
              <a:gd name="T10" fmla="*/ 189 w 191"/>
              <a:gd name="T11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" h="183">
                <a:moveTo>
                  <a:pt x="189" y="183"/>
                </a:moveTo>
                <a:cubicBezTo>
                  <a:pt x="190" y="175"/>
                  <a:pt x="191" y="168"/>
                  <a:pt x="191" y="160"/>
                </a:cubicBezTo>
                <a:cubicBezTo>
                  <a:pt x="191" y="72"/>
                  <a:pt x="119" y="0"/>
                  <a:pt x="31" y="0"/>
                </a:cubicBezTo>
                <a:cubicBezTo>
                  <a:pt x="21" y="0"/>
                  <a:pt x="10" y="1"/>
                  <a:pt x="0" y="3"/>
                </a:cubicBezTo>
                <a:cubicBezTo>
                  <a:pt x="0" y="183"/>
                  <a:pt x="0" y="183"/>
                  <a:pt x="0" y="183"/>
                </a:cubicBezTo>
                <a:lnTo>
                  <a:pt x="18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9201" y="4680000"/>
            <a:ext cx="443083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970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2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13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Freeform 5"/>
          <p:cNvSpPr>
            <a:spLocks/>
          </p:cNvSpPr>
          <p:nvPr userDrawn="1"/>
        </p:nvSpPr>
        <p:spPr bwMode="ltGray">
          <a:xfrm>
            <a:off x="584202" y="5846764"/>
            <a:ext cx="917575" cy="746125"/>
          </a:xfrm>
          <a:custGeom>
            <a:avLst/>
            <a:gdLst>
              <a:gd name="T0" fmla="*/ 0 w 578"/>
              <a:gd name="T1" fmla="*/ 470 h 470"/>
              <a:gd name="T2" fmla="*/ 286 w 578"/>
              <a:gd name="T3" fmla="*/ 270 h 470"/>
              <a:gd name="T4" fmla="*/ 578 w 578"/>
              <a:gd name="T5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8" h="470">
                <a:moveTo>
                  <a:pt x="0" y="470"/>
                </a:moveTo>
                <a:cubicBezTo>
                  <a:pt x="95" y="409"/>
                  <a:pt x="190" y="348"/>
                  <a:pt x="286" y="270"/>
                </a:cubicBezTo>
                <a:cubicBezTo>
                  <a:pt x="382" y="192"/>
                  <a:pt x="529" y="45"/>
                  <a:pt x="578" y="0"/>
                </a:cubicBezTo>
              </a:path>
            </a:pathLst>
          </a:custGeom>
          <a:noFill/>
          <a:ln w="12700" cmpd="sng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1289" y="2935198"/>
            <a:ext cx="4419137" cy="99719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90000"/>
              </a:lnSpc>
              <a:defRPr sz="36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grpSp>
        <p:nvGrpSpPr>
          <p:cNvPr id="49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50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Line 4"/>
          <p:cNvSpPr>
            <a:spLocks noChangeShapeType="1"/>
          </p:cNvSpPr>
          <p:nvPr userDrawn="1"/>
        </p:nvSpPr>
        <p:spPr bwMode="auto">
          <a:xfrm flipH="1">
            <a:off x="4718051" y="2803526"/>
            <a:ext cx="2717800" cy="249238"/>
          </a:xfrm>
          <a:prstGeom prst="line">
            <a:avLst/>
          </a:prstGeom>
          <a:solidFill>
            <a:schemeClr val="bg1"/>
          </a:solidFill>
          <a:ln w="12700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&amp; Resu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38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Freeform 10"/>
          <p:cNvSpPr>
            <a:spLocks/>
          </p:cNvSpPr>
          <p:nvPr userDrawn="1"/>
        </p:nvSpPr>
        <p:spPr bwMode="auto">
          <a:xfrm>
            <a:off x="4572001" y="6296026"/>
            <a:ext cx="1169988" cy="561975"/>
          </a:xfrm>
          <a:custGeom>
            <a:avLst/>
            <a:gdLst>
              <a:gd name="T0" fmla="*/ 0 w 366"/>
              <a:gd name="T1" fmla="*/ 175 h 175"/>
              <a:gd name="T2" fmla="*/ 366 w 366"/>
              <a:gd name="T3" fmla="*/ 175 h 175"/>
              <a:gd name="T4" fmla="*/ 183 w 366"/>
              <a:gd name="T5" fmla="*/ 0 h 175"/>
              <a:gd name="T6" fmla="*/ 0 w 366"/>
              <a:gd name="T7" fmla="*/ 175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6" h="175">
                <a:moveTo>
                  <a:pt x="0" y="175"/>
                </a:moveTo>
                <a:cubicBezTo>
                  <a:pt x="366" y="175"/>
                  <a:pt x="366" y="175"/>
                  <a:pt x="366" y="175"/>
                </a:cubicBezTo>
                <a:cubicBezTo>
                  <a:pt x="362" y="78"/>
                  <a:pt x="282" y="0"/>
                  <a:pt x="183" y="0"/>
                </a:cubicBezTo>
                <a:cubicBezTo>
                  <a:pt x="84" y="0"/>
                  <a:pt x="4" y="78"/>
                  <a:pt x="0" y="1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" name="Freeform 14"/>
          <p:cNvSpPr>
            <a:spLocks/>
          </p:cNvSpPr>
          <p:nvPr userDrawn="1"/>
        </p:nvSpPr>
        <p:spPr bwMode="auto">
          <a:xfrm>
            <a:off x="0" y="3725820"/>
            <a:ext cx="811213" cy="3132181"/>
          </a:xfrm>
          <a:custGeom>
            <a:avLst/>
            <a:gdLst>
              <a:gd name="T0" fmla="*/ 0 w 322"/>
              <a:gd name="T1" fmla="*/ 0 h 1016"/>
              <a:gd name="T2" fmla="*/ 0 w 322"/>
              <a:gd name="T3" fmla="*/ 1016 h 1016"/>
              <a:gd name="T4" fmla="*/ 140 w 322"/>
              <a:gd name="T5" fmla="*/ 1016 h 1016"/>
              <a:gd name="T6" fmla="*/ 322 w 322"/>
              <a:gd name="T7" fmla="*/ 564 h 1016"/>
              <a:gd name="T8" fmla="*/ 0 w 322"/>
              <a:gd name="T9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2" h="1016">
                <a:moveTo>
                  <a:pt x="0" y="0"/>
                </a:moveTo>
                <a:cubicBezTo>
                  <a:pt x="0" y="1016"/>
                  <a:pt x="0" y="1016"/>
                  <a:pt x="0" y="1016"/>
                </a:cubicBezTo>
                <a:cubicBezTo>
                  <a:pt x="140" y="1016"/>
                  <a:pt x="140" y="1016"/>
                  <a:pt x="140" y="1016"/>
                </a:cubicBezTo>
                <a:cubicBezTo>
                  <a:pt x="253" y="899"/>
                  <a:pt x="322" y="739"/>
                  <a:pt x="322" y="564"/>
                </a:cubicBezTo>
                <a:cubicBezTo>
                  <a:pt x="322" y="324"/>
                  <a:pt x="193" y="1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" name="Freihandform 50"/>
          <p:cNvSpPr/>
          <p:nvPr userDrawn="1"/>
        </p:nvSpPr>
        <p:spPr bwMode="ltGray">
          <a:xfrm>
            <a:off x="388190" y="8626"/>
            <a:ext cx="2104845" cy="4097548"/>
          </a:xfrm>
          <a:custGeom>
            <a:avLst/>
            <a:gdLst>
              <a:gd name="connsiteX0" fmla="*/ 0 w 2717320"/>
              <a:gd name="connsiteY0" fmla="*/ 4097548 h 4097548"/>
              <a:gd name="connsiteX1" fmla="*/ 543464 w 2717320"/>
              <a:gd name="connsiteY1" fmla="*/ 1673525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724619 w 2717320"/>
              <a:gd name="connsiteY1" fmla="*/ 1639019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869393 w 2717320"/>
              <a:gd name="connsiteY1" fmla="*/ 1708030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320" h="4097548">
                <a:moveTo>
                  <a:pt x="0" y="4097548"/>
                </a:moveTo>
                <a:cubicBezTo>
                  <a:pt x="45288" y="3226999"/>
                  <a:pt x="416506" y="2390955"/>
                  <a:pt x="869393" y="1708030"/>
                </a:cubicBezTo>
                <a:cubicBezTo>
                  <a:pt x="1322280" y="1025105"/>
                  <a:pt x="2409332" y="284672"/>
                  <a:pt x="2717320" y="0"/>
                </a:cubicBezTo>
                <a:lnTo>
                  <a:pt x="2717320" y="0"/>
                </a:lnTo>
              </a:path>
            </a:pathLst>
          </a:custGeom>
          <a:noFill/>
          <a:ln w="12700">
            <a:solidFill>
              <a:schemeClr val="accent3">
                <a:alpha val="3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nhaltsplatzhalter 2"/>
          <p:cNvSpPr>
            <a:spLocks noGrp="1"/>
          </p:cNvSpPr>
          <p:nvPr>
            <p:ph idx="1" hasCustomPrompt="1"/>
          </p:nvPr>
        </p:nvSpPr>
        <p:spPr>
          <a:xfrm>
            <a:off x="1051200" y="982800"/>
            <a:ext cx="7959600" cy="5184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pic>
        <p:nvPicPr>
          <p:cNvPr id="59" name="Picture 2" descr="C:\Users\nlovvi01\Desktop\IPSOS_MM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968" y="6556926"/>
            <a:ext cx="1319483" cy="2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8094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ic &amp; Result_2">
    <p:bg>
      <p:bgPr>
        <a:blipFill dpi="0" rotWithShape="1">
          <a:blip r:embed="rId2" cstate="print">
            <a:alphaModFix amt="10000"/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Freeform 14"/>
          <p:cNvSpPr>
            <a:spLocks/>
          </p:cNvSpPr>
          <p:nvPr userDrawn="1"/>
        </p:nvSpPr>
        <p:spPr bwMode="auto">
          <a:xfrm>
            <a:off x="0" y="3725820"/>
            <a:ext cx="811213" cy="3132181"/>
          </a:xfrm>
          <a:custGeom>
            <a:avLst/>
            <a:gdLst>
              <a:gd name="T0" fmla="*/ 0 w 322"/>
              <a:gd name="T1" fmla="*/ 0 h 1016"/>
              <a:gd name="T2" fmla="*/ 0 w 322"/>
              <a:gd name="T3" fmla="*/ 1016 h 1016"/>
              <a:gd name="T4" fmla="*/ 140 w 322"/>
              <a:gd name="T5" fmla="*/ 1016 h 1016"/>
              <a:gd name="T6" fmla="*/ 322 w 322"/>
              <a:gd name="T7" fmla="*/ 564 h 1016"/>
              <a:gd name="T8" fmla="*/ 0 w 322"/>
              <a:gd name="T9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2" h="1016">
                <a:moveTo>
                  <a:pt x="0" y="0"/>
                </a:moveTo>
                <a:cubicBezTo>
                  <a:pt x="0" y="1016"/>
                  <a:pt x="0" y="1016"/>
                  <a:pt x="0" y="1016"/>
                </a:cubicBezTo>
                <a:cubicBezTo>
                  <a:pt x="140" y="1016"/>
                  <a:pt x="140" y="1016"/>
                  <a:pt x="140" y="1016"/>
                </a:cubicBezTo>
                <a:cubicBezTo>
                  <a:pt x="253" y="899"/>
                  <a:pt x="322" y="739"/>
                  <a:pt x="322" y="564"/>
                </a:cubicBezTo>
                <a:cubicBezTo>
                  <a:pt x="322" y="324"/>
                  <a:pt x="193" y="1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" name="Freihandform 50"/>
          <p:cNvSpPr/>
          <p:nvPr userDrawn="1"/>
        </p:nvSpPr>
        <p:spPr bwMode="ltGray">
          <a:xfrm>
            <a:off x="388190" y="8626"/>
            <a:ext cx="2104845" cy="4097548"/>
          </a:xfrm>
          <a:custGeom>
            <a:avLst/>
            <a:gdLst>
              <a:gd name="connsiteX0" fmla="*/ 0 w 2717320"/>
              <a:gd name="connsiteY0" fmla="*/ 4097548 h 4097548"/>
              <a:gd name="connsiteX1" fmla="*/ 543464 w 2717320"/>
              <a:gd name="connsiteY1" fmla="*/ 1673525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724619 w 2717320"/>
              <a:gd name="connsiteY1" fmla="*/ 1639019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869393 w 2717320"/>
              <a:gd name="connsiteY1" fmla="*/ 1708030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320" h="4097548">
                <a:moveTo>
                  <a:pt x="0" y="4097548"/>
                </a:moveTo>
                <a:cubicBezTo>
                  <a:pt x="45288" y="3226999"/>
                  <a:pt x="416506" y="2390955"/>
                  <a:pt x="869393" y="1708030"/>
                </a:cubicBezTo>
                <a:cubicBezTo>
                  <a:pt x="1322280" y="1025105"/>
                  <a:pt x="2409332" y="284672"/>
                  <a:pt x="2717320" y="0"/>
                </a:cubicBezTo>
                <a:lnTo>
                  <a:pt x="2717320" y="0"/>
                </a:lnTo>
              </a:path>
            </a:pathLst>
          </a:custGeom>
          <a:noFill/>
          <a:ln w="12700">
            <a:solidFill>
              <a:schemeClr val="accent1">
                <a:alpha val="3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nhaltsplatzhalter 2"/>
          <p:cNvSpPr>
            <a:spLocks noGrp="1"/>
          </p:cNvSpPr>
          <p:nvPr>
            <p:ph idx="1" hasCustomPrompt="1"/>
          </p:nvPr>
        </p:nvSpPr>
        <p:spPr>
          <a:xfrm>
            <a:off x="1051200" y="982800"/>
            <a:ext cx="7959600" cy="5184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sp>
        <p:nvSpPr>
          <p:cNvPr id="42" name="Rektangel 41"/>
          <p:cNvSpPr/>
          <p:nvPr userDrawn="1"/>
        </p:nvSpPr>
        <p:spPr>
          <a:xfrm>
            <a:off x="0" y="6600825"/>
            <a:ext cx="9144000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3" name="Foliennummernplatzhalter 5"/>
          <p:cNvSpPr txBox="1">
            <a:spLocks/>
          </p:cNvSpPr>
          <p:nvPr userDrawn="1"/>
        </p:nvSpPr>
        <p:spPr>
          <a:xfrm>
            <a:off x="8811497" y="662355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B18A3-D21F-4BB0-9E84-DFB029941648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TekstSylinder 44"/>
          <p:cNvSpPr txBox="1"/>
          <p:nvPr userDrawn="1"/>
        </p:nvSpPr>
        <p:spPr>
          <a:xfrm>
            <a:off x="28575" y="6600825"/>
            <a:ext cx="2571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>
                <a:solidFill>
                  <a:srgbClr val="FFFFFF"/>
                </a:solidFill>
              </a:rPr>
              <a:t>© Ipsos MMI Fagpresseundersøkelsen 2015</a:t>
            </a:r>
            <a:endParaRPr lang="nb-NO" sz="1000" dirty="0">
              <a:solidFill>
                <a:srgbClr val="FFFFFF"/>
              </a:solidFill>
            </a:endParaRPr>
          </a:p>
        </p:txBody>
      </p:sp>
      <p:sp>
        <p:nvSpPr>
          <p:cNvPr id="46" name="Titel 1"/>
          <p:cNvSpPr>
            <a:spLocks noGrp="1"/>
          </p:cNvSpPr>
          <p:nvPr>
            <p:ph type="title" hasCustomPrompt="1"/>
          </p:nvPr>
        </p:nvSpPr>
        <p:spPr>
          <a:xfrm>
            <a:off x="0" y="95536"/>
            <a:ext cx="9144000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cxnSp>
        <p:nvCxnSpPr>
          <p:cNvPr id="41" name="Rett linje 40"/>
          <p:cNvCxnSpPr/>
          <p:nvPr userDrawn="1"/>
        </p:nvCxnSpPr>
        <p:spPr>
          <a:xfrm>
            <a:off x="257175" y="704850"/>
            <a:ext cx="8629650" cy="0"/>
          </a:xfrm>
          <a:prstGeom prst="line">
            <a:avLst/>
          </a:prstGeom>
          <a:ln w="3175"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47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2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pic>
        <p:nvPicPr>
          <p:cNvPr id="54" name="Picture 2" descr="C:\Users\nlovvi01\Desktop\IPSOS_MM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968" y="6556926"/>
            <a:ext cx="1319483" cy="2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842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plain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67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8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2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8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grpSp>
        <p:nvGrpSpPr>
          <p:cNvPr id="39" name="Gruppieren 38"/>
          <p:cNvGrpSpPr>
            <a:grpSpLocks noChangeAspect="1"/>
          </p:cNvGrpSpPr>
          <p:nvPr userDrawn="1"/>
        </p:nvGrpSpPr>
        <p:grpSpPr>
          <a:xfrm>
            <a:off x="6991841" y="6566400"/>
            <a:ext cx="1452073" cy="216000"/>
            <a:chOff x="185738" y="2759076"/>
            <a:chExt cx="8847138" cy="1316037"/>
          </a:xfrm>
          <a:solidFill>
            <a:schemeClr val="bg1"/>
          </a:solidFill>
        </p:grpSpPr>
        <p:sp>
          <p:nvSpPr>
            <p:cNvPr id="40" name="Freeform 7"/>
            <p:cNvSpPr>
              <a:spLocks noEditPoints="1"/>
            </p:cNvSpPr>
            <p:nvPr/>
          </p:nvSpPr>
          <p:spPr bwMode="black">
            <a:xfrm>
              <a:off x="569913" y="3084513"/>
              <a:ext cx="723900" cy="990600"/>
            </a:xfrm>
            <a:custGeom>
              <a:avLst/>
              <a:gdLst>
                <a:gd name="T0" fmla="*/ 4 w 198"/>
                <a:gd name="T1" fmla="*/ 271 h 271"/>
                <a:gd name="T2" fmla="*/ 11 w 198"/>
                <a:gd name="T3" fmla="*/ 177 h 271"/>
                <a:gd name="T4" fmla="*/ 11 w 198"/>
                <a:gd name="T5" fmla="*/ 101 h 271"/>
                <a:gd name="T6" fmla="*/ 0 w 198"/>
                <a:gd name="T7" fmla="*/ 8 h 271"/>
                <a:gd name="T8" fmla="*/ 46 w 198"/>
                <a:gd name="T9" fmla="*/ 4 h 271"/>
                <a:gd name="T10" fmla="*/ 53 w 198"/>
                <a:gd name="T11" fmla="*/ 31 h 271"/>
                <a:gd name="T12" fmla="*/ 113 w 198"/>
                <a:gd name="T13" fmla="*/ 0 h 271"/>
                <a:gd name="T14" fmla="*/ 198 w 198"/>
                <a:gd name="T15" fmla="*/ 101 h 271"/>
                <a:gd name="T16" fmla="*/ 115 w 198"/>
                <a:gd name="T17" fmla="*/ 195 h 271"/>
                <a:gd name="T18" fmla="*/ 60 w 198"/>
                <a:gd name="T19" fmla="*/ 177 h 271"/>
                <a:gd name="T20" fmla="*/ 60 w 198"/>
                <a:gd name="T21" fmla="*/ 199 h 271"/>
                <a:gd name="T22" fmla="*/ 63 w 198"/>
                <a:gd name="T23" fmla="*/ 267 h 271"/>
                <a:gd name="T24" fmla="*/ 4 w 198"/>
                <a:gd name="T25" fmla="*/ 271 h 271"/>
                <a:gd name="T26" fmla="*/ 104 w 198"/>
                <a:gd name="T27" fmla="*/ 155 h 271"/>
                <a:gd name="T28" fmla="*/ 150 w 198"/>
                <a:gd name="T29" fmla="*/ 101 h 271"/>
                <a:gd name="T30" fmla="*/ 101 w 198"/>
                <a:gd name="T31" fmla="*/ 40 h 271"/>
                <a:gd name="T32" fmla="*/ 56 w 198"/>
                <a:gd name="T33" fmla="*/ 101 h 271"/>
                <a:gd name="T34" fmla="*/ 104 w 198"/>
                <a:gd name="T35" fmla="*/ 15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271">
                  <a:moveTo>
                    <a:pt x="4" y="271"/>
                  </a:moveTo>
                  <a:cubicBezTo>
                    <a:pt x="6" y="253"/>
                    <a:pt x="11" y="204"/>
                    <a:pt x="11" y="177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69"/>
                    <a:pt x="6" y="40"/>
                    <a:pt x="0" y="8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9" y="13"/>
                    <a:pt x="50" y="21"/>
                    <a:pt x="53" y="31"/>
                  </a:cubicBezTo>
                  <a:cubicBezTo>
                    <a:pt x="64" y="18"/>
                    <a:pt x="78" y="0"/>
                    <a:pt x="113" y="0"/>
                  </a:cubicBezTo>
                  <a:cubicBezTo>
                    <a:pt x="164" y="0"/>
                    <a:pt x="198" y="42"/>
                    <a:pt x="198" y="101"/>
                  </a:cubicBezTo>
                  <a:cubicBezTo>
                    <a:pt x="198" y="155"/>
                    <a:pt x="165" y="195"/>
                    <a:pt x="115" y="195"/>
                  </a:cubicBezTo>
                  <a:cubicBezTo>
                    <a:pt x="86" y="195"/>
                    <a:pt x="73" y="185"/>
                    <a:pt x="60" y="177"/>
                  </a:cubicBezTo>
                  <a:cubicBezTo>
                    <a:pt x="60" y="199"/>
                    <a:pt x="60" y="199"/>
                    <a:pt x="60" y="199"/>
                  </a:cubicBezTo>
                  <a:cubicBezTo>
                    <a:pt x="60" y="209"/>
                    <a:pt x="60" y="239"/>
                    <a:pt x="63" y="267"/>
                  </a:cubicBezTo>
                  <a:lnTo>
                    <a:pt x="4" y="271"/>
                  </a:lnTo>
                  <a:close/>
                  <a:moveTo>
                    <a:pt x="104" y="155"/>
                  </a:moveTo>
                  <a:cubicBezTo>
                    <a:pt x="134" y="155"/>
                    <a:pt x="150" y="134"/>
                    <a:pt x="150" y="101"/>
                  </a:cubicBezTo>
                  <a:cubicBezTo>
                    <a:pt x="150" y="65"/>
                    <a:pt x="130" y="40"/>
                    <a:pt x="101" y="40"/>
                  </a:cubicBezTo>
                  <a:cubicBezTo>
                    <a:pt x="71" y="40"/>
                    <a:pt x="56" y="65"/>
                    <a:pt x="56" y="101"/>
                  </a:cubicBezTo>
                  <a:cubicBezTo>
                    <a:pt x="56" y="137"/>
                    <a:pt x="73" y="155"/>
                    <a:pt x="104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41" name="Gruppieren 40"/>
            <p:cNvGrpSpPr/>
            <p:nvPr/>
          </p:nvGrpSpPr>
          <p:grpSpPr bwMode="black">
            <a:xfrm>
              <a:off x="185738" y="2759076"/>
              <a:ext cx="8847138" cy="1038225"/>
              <a:chOff x="185738" y="2759076"/>
              <a:chExt cx="8847138" cy="1038225"/>
            </a:xfrm>
            <a:grpFill/>
          </p:grpSpPr>
          <p:sp>
            <p:nvSpPr>
              <p:cNvPr id="42" name="Freeform 6"/>
              <p:cNvSpPr>
                <a:spLocks/>
              </p:cNvSpPr>
              <p:nvPr/>
            </p:nvSpPr>
            <p:spPr bwMode="black">
              <a:xfrm>
                <a:off x="185738" y="2838451"/>
                <a:ext cx="247650" cy="936625"/>
              </a:xfrm>
              <a:custGeom>
                <a:avLst/>
                <a:gdLst>
                  <a:gd name="T0" fmla="*/ 5 w 68"/>
                  <a:gd name="T1" fmla="*/ 256 h 256"/>
                  <a:gd name="T2" fmla="*/ 7 w 68"/>
                  <a:gd name="T3" fmla="*/ 190 h 256"/>
                  <a:gd name="T4" fmla="*/ 7 w 68"/>
                  <a:gd name="T5" fmla="*/ 90 h 256"/>
                  <a:gd name="T6" fmla="*/ 0 w 68"/>
                  <a:gd name="T7" fmla="*/ 0 h 256"/>
                  <a:gd name="T8" fmla="*/ 63 w 68"/>
                  <a:gd name="T9" fmla="*/ 0 h 256"/>
                  <a:gd name="T10" fmla="*/ 61 w 68"/>
                  <a:gd name="T11" fmla="*/ 73 h 256"/>
                  <a:gd name="T12" fmla="*/ 61 w 68"/>
                  <a:gd name="T13" fmla="*/ 166 h 256"/>
                  <a:gd name="T14" fmla="*/ 68 w 68"/>
                  <a:gd name="T15" fmla="*/ 256 h 256"/>
                  <a:gd name="T16" fmla="*/ 5 w 68"/>
                  <a:gd name="T1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56">
                    <a:moveTo>
                      <a:pt x="5" y="256"/>
                    </a:moveTo>
                    <a:cubicBezTo>
                      <a:pt x="6" y="235"/>
                      <a:pt x="7" y="219"/>
                      <a:pt x="7" y="190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54"/>
                      <a:pt x="5" y="27"/>
                      <a:pt x="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18"/>
                      <a:pt x="61" y="44"/>
                      <a:pt x="61" y="73"/>
                    </a:cubicBezTo>
                    <a:cubicBezTo>
                      <a:pt x="61" y="166"/>
                      <a:pt x="61" y="166"/>
                      <a:pt x="61" y="166"/>
                    </a:cubicBezTo>
                    <a:cubicBezTo>
                      <a:pt x="61" y="192"/>
                      <a:pt x="65" y="231"/>
                      <a:pt x="68" y="256"/>
                    </a:cubicBezTo>
                    <a:lnTo>
                      <a:pt x="5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8"/>
              <p:cNvSpPr>
                <a:spLocks/>
              </p:cNvSpPr>
              <p:nvPr/>
            </p:nvSpPr>
            <p:spPr bwMode="black">
              <a:xfrm>
                <a:off x="1377950" y="3084513"/>
                <a:ext cx="482600" cy="712788"/>
              </a:xfrm>
              <a:custGeom>
                <a:avLst/>
                <a:gdLst>
                  <a:gd name="T0" fmla="*/ 113 w 132"/>
                  <a:gd name="T1" fmla="*/ 40 h 195"/>
                  <a:gd name="T2" fmla="*/ 81 w 132"/>
                  <a:gd name="T3" fmla="*/ 36 h 195"/>
                  <a:gd name="T4" fmla="*/ 49 w 132"/>
                  <a:gd name="T5" fmla="*/ 50 h 195"/>
                  <a:gd name="T6" fmla="*/ 87 w 132"/>
                  <a:gd name="T7" fmla="*/ 82 h 195"/>
                  <a:gd name="T8" fmla="*/ 132 w 132"/>
                  <a:gd name="T9" fmla="*/ 139 h 195"/>
                  <a:gd name="T10" fmla="*/ 56 w 132"/>
                  <a:gd name="T11" fmla="*/ 195 h 195"/>
                  <a:gd name="T12" fmla="*/ 4 w 132"/>
                  <a:gd name="T13" fmla="*/ 187 h 195"/>
                  <a:gd name="T14" fmla="*/ 4 w 132"/>
                  <a:gd name="T15" fmla="*/ 147 h 195"/>
                  <a:gd name="T16" fmla="*/ 58 w 132"/>
                  <a:gd name="T17" fmla="*/ 159 h 195"/>
                  <a:gd name="T18" fmla="*/ 84 w 132"/>
                  <a:gd name="T19" fmla="*/ 141 h 195"/>
                  <a:gd name="T20" fmla="*/ 46 w 132"/>
                  <a:gd name="T21" fmla="*/ 110 h 195"/>
                  <a:gd name="T22" fmla="*/ 0 w 132"/>
                  <a:gd name="T23" fmla="*/ 50 h 195"/>
                  <a:gd name="T24" fmla="*/ 73 w 132"/>
                  <a:gd name="T25" fmla="*/ 0 h 195"/>
                  <a:gd name="T26" fmla="*/ 113 w 132"/>
                  <a:gd name="T27" fmla="*/ 3 h 195"/>
                  <a:gd name="T28" fmla="*/ 113 w 132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" h="195">
                    <a:moveTo>
                      <a:pt x="113" y="40"/>
                    </a:moveTo>
                    <a:cubicBezTo>
                      <a:pt x="102" y="39"/>
                      <a:pt x="92" y="36"/>
                      <a:pt x="81" y="36"/>
                    </a:cubicBezTo>
                    <a:cubicBezTo>
                      <a:pt x="62" y="36"/>
                      <a:pt x="49" y="41"/>
                      <a:pt x="49" y="50"/>
                    </a:cubicBezTo>
                    <a:cubicBezTo>
                      <a:pt x="49" y="62"/>
                      <a:pt x="67" y="71"/>
                      <a:pt x="87" y="82"/>
                    </a:cubicBezTo>
                    <a:cubicBezTo>
                      <a:pt x="106" y="93"/>
                      <a:pt x="132" y="107"/>
                      <a:pt x="132" y="139"/>
                    </a:cubicBezTo>
                    <a:cubicBezTo>
                      <a:pt x="132" y="175"/>
                      <a:pt x="102" y="195"/>
                      <a:pt x="56" y="195"/>
                    </a:cubicBezTo>
                    <a:cubicBezTo>
                      <a:pt x="35" y="195"/>
                      <a:pt x="21" y="191"/>
                      <a:pt x="4" y="187"/>
                    </a:cubicBezTo>
                    <a:cubicBezTo>
                      <a:pt x="4" y="147"/>
                      <a:pt x="4" y="147"/>
                      <a:pt x="4" y="147"/>
                    </a:cubicBezTo>
                    <a:cubicBezTo>
                      <a:pt x="17" y="151"/>
                      <a:pt x="38" y="159"/>
                      <a:pt x="58" y="159"/>
                    </a:cubicBezTo>
                    <a:cubicBezTo>
                      <a:pt x="71" y="159"/>
                      <a:pt x="84" y="153"/>
                      <a:pt x="84" y="141"/>
                    </a:cubicBezTo>
                    <a:cubicBezTo>
                      <a:pt x="84" y="130"/>
                      <a:pt x="68" y="123"/>
                      <a:pt x="46" y="110"/>
                    </a:cubicBezTo>
                    <a:cubicBezTo>
                      <a:pt x="26" y="99"/>
                      <a:pt x="0" y="78"/>
                      <a:pt x="0" y="50"/>
                    </a:cubicBezTo>
                    <a:cubicBezTo>
                      <a:pt x="0" y="18"/>
                      <a:pt x="31" y="0"/>
                      <a:pt x="73" y="0"/>
                    </a:cubicBezTo>
                    <a:cubicBezTo>
                      <a:pt x="87" y="0"/>
                      <a:pt x="100" y="2"/>
                      <a:pt x="113" y="3"/>
                    </a:cubicBezTo>
                    <a:lnTo>
                      <a:pt x="11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9"/>
              <p:cNvSpPr>
                <a:spLocks noEditPoints="1"/>
              </p:cNvSpPr>
              <p:nvPr/>
            </p:nvSpPr>
            <p:spPr bwMode="black">
              <a:xfrm>
                <a:off x="1930400" y="3084513"/>
                <a:ext cx="698500" cy="712788"/>
              </a:xfrm>
              <a:custGeom>
                <a:avLst/>
                <a:gdLst>
                  <a:gd name="T0" fmla="*/ 0 w 191"/>
                  <a:gd name="T1" fmla="*/ 96 h 195"/>
                  <a:gd name="T2" fmla="*/ 96 w 191"/>
                  <a:gd name="T3" fmla="*/ 0 h 195"/>
                  <a:gd name="T4" fmla="*/ 191 w 191"/>
                  <a:gd name="T5" fmla="*/ 96 h 195"/>
                  <a:gd name="T6" fmla="*/ 96 w 191"/>
                  <a:gd name="T7" fmla="*/ 195 h 195"/>
                  <a:gd name="T8" fmla="*/ 0 w 191"/>
                  <a:gd name="T9" fmla="*/ 96 h 195"/>
                  <a:gd name="T10" fmla="*/ 96 w 191"/>
                  <a:gd name="T11" fmla="*/ 155 h 195"/>
                  <a:gd name="T12" fmla="*/ 142 w 191"/>
                  <a:gd name="T13" fmla="*/ 96 h 195"/>
                  <a:gd name="T14" fmla="*/ 96 w 191"/>
                  <a:gd name="T15" fmla="*/ 40 h 195"/>
                  <a:gd name="T16" fmla="*/ 48 w 191"/>
                  <a:gd name="T17" fmla="*/ 96 h 195"/>
                  <a:gd name="T18" fmla="*/ 96 w 191"/>
                  <a:gd name="T19" fmla="*/ 15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195">
                    <a:moveTo>
                      <a:pt x="0" y="96"/>
                    </a:moveTo>
                    <a:cubicBezTo>
                      <a:pt x="0" y="38"/>
                      <a:pt x="38" y="0"/>
                      <a:pt x="96" y="0"/>
                    </a:cubicBezTo>
                    <a:cubicBezTo>
                      <a:pt x="152" y="0"/>
                      <a:pt x="191" y="39"/>
                      <a:pt x="191" y="96"/>
                    </a:cubicBezTo>
                    <a:cubicBezTo>
                      <a:pt x="191" y="151"/>
                      <a:pt x="153" y="195"/>
                      <a:pt x="96" y="195"/>
                    </a:cubicBezTo>
                    <a:cubicBezTo>
                      <a:pt x="39" y="195"/>
                      <a:pt x="0" y="154"/>
                      <a:pt x="0" y="96"/>
                    </a:cubicBezTo>
                    <a:close/>
                    <a:moveTo>
                      <a:pt x="96" y="155"/>
                    </a:moveTo>
                    <a:cubicBezTo>
                      <a:pt x="127" y="155"/>
                      <a:pt x="142" y="130"/>
                      <a:pt x="142" y="96"/>
                    </a:cubicBezTo>
                    <a:cubicBezTo>
                      <a:pt x="142" y="61"/>
                      <a:pt x="127" y="40"/>
                      <a:pt x="96" y="40"/>
                    </a:cubicBezTo>
                    <a:cubicBezTo>
                      <a:pt x="64" y="40"/>
                      <a:pt x="48" y="62"/>
                      <a:pt x="48" y="96"/>
                    </a:cubicBezTo>
                    <a:cubicBezTo>
                      <a:pt x="48" y="130"/>
                      <a:pt x="65" y="155"/>
                      <a:pt x="96" y="1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10"/>
              <p:cNvSpPr>
                <a:spLocks/>
              </p:cNvSpPr>
              <p:nvPr/>
            </p:nvSpPr>
            <p:spPr bwMode="black">
              <a:xfrm>
                <a:off x="2720975" y="3084513"/>
                <a:ext cx="479425" cy="712788"/>
              </a:xfrm>
              <a:custGeom>
                <a:avLst/>
                <a:gdLst>
                  <a:gd name="T0" fmla="*/ 112 w 131"/>
                  <a:gd name="T1" fmla="*/ 40 h 195"/>
                  <a:gd name="T2" fmla="*/ 80 w 131"/>
                  <a:gd name="T3" fmla="*/ 36 h 195"/>
                  <a:gd name="T4" fmla="*/ 48 w 131"/>
                  <a:gd name="T5" fmla="*/ 50 h 195"/>
                  <a:gd name="T6" fmla="*/ 86 w 131"/>
                  <a:gd name="T7" fmla="*/ 82 h 195"/>
                  <a:gd name="T8" fmla="*/ 131 w 131"/>
                  <a:gd name="T9" fmla="*/ 139 h 195"/>
                  <a:gd name="T10" fmla="*/ 55 w 131"/>
                  <a:gd name="T11" fmla="*/ 195 h 195"/>
                  <a:gd name="T12" fmla="*/ 3 w 131"/>
                  <a:gd name="T13" fmla="*/ 187 h 195"/>
                  <a:gd name="T14" fmla="*/ 3 w 131"/>
                  <a:gd name="T15" fmla="*/ 147 h 195"/>
                  <a:gd name="T16" fmla="*/ 57 w 131"/>
                  <a:gd name="T17" fmla="*/ 159 h 195"/>
                  <a:gd name="T18" fmla="*/ 83 w 131"/>
                  <a:gd name="T19" fmla="*/ 141 h 195"/>
                  <a:gd name="T20" fmla="*/ 45 w 131"/>
                  <a:gd name="T21" fmla="*/ 110 h 195"/>
                  <a:gd name="T22" fmla="*/ 0 w 131"/>
                  <a:gd name="T23" fmla="*/ 50 h 195"/>
                  <a:gd name="T24" fmla="*/ 72 w 131"/>
                  <a:gd name="T25" fmla="*/ 0 h 195"/>
                  <a:gd name="T26" fmla="*/ 112 w 131"/>
                  <a:gd name="T27" fmla="*/ 3 h 195"/>
                  <a:gd name="T28" fmla="*/ 112 w 131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1" h="195">
                    <a:moveTo>
                      <a:pt x="112" y="40"/>
                    </a:moveTo>
                    <a:cubicBezTo>
                      <a:pt x="102" y="39"/>
                      <a:pt x="91" y="36"/>
                      <a:pt x="80" y="36"/>
                    </a:cubicBezTo>
                    <a:cubicBezTo>
                      <a:pt x="61" y="36"/>
                      <a:pt x="48" y="41"/>
                      <a:pt x="48" y="50"/>
                    </a:cubicBezTo>
                    <a:cubicBezTo>
                      <a:pt x="48" y="62"/>
                      <a:pt x="66" y="71"/>
                      <a:pt x="86" y="82"/>
                    </a:cubicBezTo>
                    <a:cubicBezTo>
                      <a:pt x="105" y="93"/>
                      <a:pt x="131" y="107"/>
                      <a:pt x="131" y="139"/>
                    </a:cubicBezTo>
                    <a:cubicBezTo>
                      <a:pt x="131" y="175"/>
                      <a:pt x="101" y="195"/>
                      <a:pt x="55" y="195"/>
                    </a:cubicBezTo>
                    <a:cubicBezTo>
                      <a:pt x="34" y="195"/>
                      <a:pt x="20" y="191"/>
                      <a:pt x="3" y="18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16" y="151"/>
                      <a:pt x="38" y="159"/>
                      <a:pt x="57" y="159"/>
                    </a:cubicBezTo>
                    <a:cubicBezTo>
                      <a:pt x="70" y="159"/>
                      <a:pt x="83" y="153"/>
                      <a:pt x="83" y="141"/>
                    </a:cubicBezTo>
                    <a:cubicBezTo>
                      <a:pt x="83" y="130"/>
                      <a:pt x="67" y="123"/>
                      <a:pt x="45" y="110"/>
                    </a:cubicBezTo>
                    <a:cubicBezTo>
                      <a:pt x="25" y="99"/>
                      <a:pt x="0" y="78"/>
                      <a:pt x="0" y="50"/>
                    </a:cubicBezTo>
                    <a:cubicBezTo>
                      <a:pt x="0" y="18"/>
                      <a:pt x="30" y="0"/>
                      <a:pt x="72" y="0"/>
                    </a:cubicBezTo>
                    <a:cubicBezTo>
                      <a:pt x="86" y="0"/>
                      <a:pt x="99" y="2"/>
                      <a:pt x="112" y="3"/>
                    </a:cubicBezTo>
                    <a:lnTo>
                      <a:pt x="112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black">
              <a:xfrm>
                <a:off x="3781425" y="2838451"/>
                <a:ext cx="1116013" cy="958850"/>
              </a:xfrm>
              <a:custGeom>
                <a:avLst/>
                <a:gdLst>
                  <a:gd name="T0" fmla="*/ 0 w 305"/>
                  <a:gd name="T1" fmla="*/ 256 h 262"/>
                  <a:gd name="T2" fmla="*/ 5 w 305"/>
                  <a:gd name="T3" fmla="*/ 180 h 262"/>
                  <a:gd name="T4" fmla="*/ 7 w 305"/>
                  <a:gd name="T5" fmla="*/ 88 h 262"/>
                  <a:gd name="T6" fmla="*/ 8 w 305"/>
                  <a:gd name="T7" fmla="*/ 58 h 262"/>
                  <a:gd name="T8" fmla="*/ 5 w 305"/>
                  <a:gd name="T9" fmla="*/ 0 h 262"/>
                  <a:gd name="T10" fmla="*/ 85 w 305"/>
                  <a:gd name="T11" fmla="*/ 0 h 262"/>
                  <a:gd name="T12" fmla="*/ 150 w 305"/>
                  <a:gd name="T13" fmla="*/ 210 h 262"/>
                  <a:gd name="T14" fmla="*/ 150 w 305"/>
                  <a:gd name="T15" fmla="*/ 210 h 262"/>
                  <a:gd name="T16" fmla="*/ 218 w 305"/>
                  <a:gd name="T17" fmla="*/ 0 h 262"/>
                  <a:gd name="T18" fmla="*/ 297 w 305"/>
                  <a:gd name="T19" fmla="*/ 0 h 262"/>
                  <a:gd name="T20" fmla="*/ 297 w 305"/>
                  <a:gd name="T21" fmla="*/ 82 h 262"/>
                  <a:gd name="T22" fmla="*/ 299 w 305"/>
                  <a:gd name="T23" fmla="*/ 180 h 262"/>
                  <a:gd name="T24" fmla="*/ 305 w 305"/>
                  <a:gd name="T25" fmla="*/ 256 h 262"/>
                  <a:gd name="T26" fmla="*/ 247 w 305"/>
                  <a:gd name="T27" fmla="*/ 256 h 262"/>
                  <a:gd name="T28" fmla="*/ 249 w 305"/>
                  <a:gd name="T29" fmla="*/ 180 h 262"/>
                  <a:gd name="T30" fmla="*/ 246 w 305"/>
                  <a:gd name="T31" fmla="*/ 54 h 262"/>
                  <a:gd name="T32" fmla="*/ 245 w 305"/>
                  <a:gd name="T33" fmla="*/ 54 h 262"/>
                  <a:gd name="T34" fmla="*/ 179 w 305"/>
                  <a:gd name="T35" fmla="*/ 256 h 262"/>
                  <a:gd name="T36" fmla="*/ 118 w 305"/>
                  <a:gd name="T37" fmla="*/ 262 h 262"/>
                  <a:gd name="T38" fmla="*/ 51 w 305"/>
                  <a:gd name="T39" fmla="*/ 54 h 262"/>
                  <a:gd name="T40" fmla="*/ 51 w 305"/>
                  <a:gd name="T41" fmla="*/ 54 h 262"/>
                  <a:gd name="T42" fmla="*/ 48 w 305"/>
                  <a:gd name="T43" fmla="*/ 180 h 262"/>
                  <a:gd name="T44" fmla="*/ 50 w 305"/>
                  <a:gd name="T45" fmla="*/ 256 h 262"/>
                  <a:gd name="T46" fmla="*/ 0 w 305"/>
                  <a:gd name="T47" fmla="*/ 256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5" h="262">
                    <a:moveTo>
                      <a:pt x="0" y="256"/>
                    </a:moveTo>
                    <a:cubicBezTo>
                      <a:pt x="1" y="238"/>
                      <a:pt x="3" y="212"/>
                      <a:pt x="5" y="180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77"/>
                      <a:pt x="8" y="68"/>
                      <a:pt x="8" y="58"/>
                    </a:cubicBezTo>
                    <a:cubicBezTo>
                      <a:pt x="8" y="45"/>
                      <a:pt x="6" y="20"/>
                      <a:pt x="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96" y="36"/>
                      <a:pt x="144" y="178"/>
                      <a:pt x="150" y="210"/>
                    </a:cubicBezTo>
                    <a:cubicBezTo>
                      <a:pt x="150" y="210"/>
                      <a:pt x="150" y="210"/>
                      <a:pt x="150" y="210"/>
                    </a:cubicBezTo>
                    <a:cubicBezTo>
                      <a:pt x="162" y="169"/>
                      <a:pt x="199" y="52"/>
                      <a:pt x="218" y="0"/>
                    </a:cubicBezTo>
                    <a:cubicBezTo>
                      <a:pt x="297" y="0"/>
                      <a:pt x="297" y="0"/>
                      <a:pt x="297" y="0"/>
                    </a:cubicBezTo>
                    <a:cubicBezTo>
                      <a:pt x="297" y="82"/>
                      <a:pt x="297" y="82"/>
                      <a:pt x="297" y="82"/>
                    </a:cubicBezTo>
                    <a:cubicBezTo>
                      <a:pt x="299" y="180"/>
                      <a:pt x="299" y="180"/>
                      <a:pt x="299" y="180"/>
                    </a:cubicBezTo>
                    <a:cubicBezTo>
                      <a:pt x="300" y="204"/>
                      <a:pt x="302" y="231"/>
                      <a:pt x="305" y="256"/>
                    </a:cubicBezTo>
                    <a:cubicBezTo>
                      <a:pt x="247" y="256"/>
                      <a:pt x="247" y="256"/>
                      <a:pt x="247" y="256"/>
                    </a:cubicBezTo>
                    <a:cubicBezTo>
                      <a:pt x="250" y="231"/>
                      <a:pt x="249" y="195"/>
                      <a:pt x="249" y="180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45" y="54"/>
                      <a:pt x="245" y="54"/>
                      <a:pt x="245" y="54"/>
                    </a:cubicBezTo>
                    <a:cubicBezTo>
                      <a:pt x="225" y="108"/>
                      <a:pt x="191" y="209"/>
                      <a:pt x="179" y="256"/>
                    </a:cubicBezTo>
                    <a:cubicBezTo>
                      <a:pt x="118" y="262"/>
                      <a:pt x="118" y="262"/>
                      <a:pt x="118" y="262"/>
                    </a:cubicBezTo>
                    <a:cubicBezTo>
                      <a:pt x="108" y="215"/>
                      <a:pt x="72" y="117"/>
                      <a:pt x="51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48" y="180"/>
                      <a:pt x="48" y="180"/>
                      <a:pt x="48" y="180"/>
                    </a:cubicBezTo>
                    <a:cubicBezTo>
                      <a:pt x="47" y="205"/>
                      <a:pt x="48" y="234"/>
                      <a:pt x="50" y="256"/>
                    </a:cubicBezTo>
                    <a:lnTo>
                      <a:pt x="0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8" name="Freeform 12"/>
              <p:cNvSpPr>
                <a:spLocks noEditPoints="1"/>
              </p:cNvSpPr>
              <p:nvPr/>
            </p:nvSpPr>
            <p:spPr bwMode="black">
              <a:xfrm>
                <a:off x="5026025" y="3084513"/>
                <a:ext cx="642938" cy="712788"/>
              </a:xfrm>
              <a:custGeom>
                <a:avLst/>
                <a:gdLst>
                  <a:gd name="T0" fmla="*/ 158 w 176"/>
                  <a:gd name="T1" fmla="*/ 189 h 195"/>
                  <a:gd name="T2" fmla="*/ 112 w 176"/>
                  <a:gd name="T3" fmla="*/ 195 h 195"/>
                  <a:gd name="T4" fmla="*/ 0 w 176"/>
                  <a:gd name="T5" fmla="*/ 86 h 195"/>
                  <a:gd name="T6" fmla="*/ 89 w 176"/>
                  <a:gd name="T7" fmla="*/ 0 h 195"/>
                  <a:gd name="T8" fmla="*/ 176 w 176"/>
                  <a:gd name="T9" fmla="*/ 94 h 195"/>
                  <a:gd name="T10" fmla="*/ 175 w 176"/>
                  <a:gd name="T11" fmla="*/ 105 h 195"/>
                  <a:gd name="T12" fmla="*/ 48 w 176"/>
                  <a:gd name="T13" fmla="*/ 105 h 195"/>
                  <a:gd name="T14" fmla="*/ 118 w 176"/>
                  <a:gd name="T15" fmla="*/ 155 h 195"/>
                  <a:gd name="T16" fmla="*/ 158 w 176"/>
                  <a:gd name="T17" fmla="*/ 150 h 195"/>
                  <a:gd name="T18" fmla="*/ 158 w 176"/>
                  <a:gd name="T19" fmla="*/ 189 h 195"/>
                  <a:gd name="T20" fmla="*/ 127 w 176"/>
                  <a:gd name="T21" fmla="*/ 75 h 195"/>
                  <a:gd name="T22" fmla="*/ 90 w 176"/>
                  <a:gd name="T23" fmla="*/ 40 h 195"/>
                  <a:gd name="T24" fmla="*/ 48 w 176"/>
                  <a:gd name="T25" fmla="*/ 75 h 195"/>
                  <a:gd name="T26" fmla="*/ 127 w 176"/>
                  <a:gd name="T27" fmla="*/ 7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95">
                    <a:moveTo>
                      <a:pt x="158" y="189"/>
                    </a:moveTo>
                    <a:cubicBezTo>
                      <a:pt x="142" y="193"/>
                      <a:pt x="127" y="195"/>
                      <a:pt x="112" y="195"/>
                    </a:cubicBezTo>
                    <a:cubicBezTo>
                      <a:pt x="41" y="195"/>
                      <a:pt x="0" y="148"/>
                      <a:pt x="0" y="86"/>
                    </a:cubicBezTo>
                    <a:cubicBezTo>
                      <a:pt x="0" y="35"/>
                      <a:pt x="37" y="0"/>
                      <a:pt x="89" y="0"/>
                    </a:cubicBezTo>
                    <a:cubicBezTo>
                      <a:pt x="156" y="0"/>
                      <a:pt x="176" y="52"/>
                      <a:pt x="176" y="94"/>
                    </a:cubicBezTo>
                    <a:cubicBezTo>
                      <a:pt x="176" y="98"/>
                      <a:pt x="175" y="102"/>
                      <a:pt x="175" y="105"/>
                    </a:cubicBezTo>
                    <a:cubicBezTo>
                      <a:pt x="48" y="105"/>
                      <a:pt x="48" y="105"/>
                      <a:pt x="48" y="105"/>
                    </a:cubicBezTo>
                    <a:cubicBezTo>
                      <a:pt x="49" y="122"/>
                      <a:pt x="62" y="155"/>
                      <a:pt x="118" y="155"/>
                    </a:cubicBezTo>
                    <a:cubicBezTo>
                      <a:pt x="131" y="155"/>
                      <a:pt x="145" y="152"/>
                      <a:pt x="158" y="150"/>
                    </a:cubicBezTo>
                    <a:lnTo>
                      <a:pt x="158" y="189"/>
                    </a:lnTo>
                    <a:close/>
                    <a:moveTo>
                      <a:pt x="127" y="75"/>
                    </a:moveTo>
                    <a:cubicBezTo>
                      <a:pt x="127" y="61"/>
                      <a:pt x="114" y="40"/>
                      <a:pt x="90" y="40"/>
                    </a:cubicBezTo>
                    <a:cubicBezTo>
                      <a:pt x="61" y="40"/>
                      <a:pt x="50" y="62"/>
                      <a:pt x="48" y="75"/>
                    </a:cubicBezTo>
                    <a:lnTo>
                      <a:pt x="127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9" name="Freeform 13"/>
              <p:cNvSpPr>
                <a:spLocks noEditPoints="1"/>
              </p:cNvSpPr>
              <p:nvPr/>
            </p:nvSpPr>
            <p:spPr bwMode="black">
              <a:xfrm>
                <a:off x="5753100" y="2759076"/>
                <a:ext cx="700088" cy="1038225"/>
              </a:xfrm>
              <a:custGeom>
                <a:avLst/>
                <a:gdLst>
                  <a:gd name="T0" fmla="*/ 145 w 191"/>
                  <a:gd name="T1" fmla="*/ 278 h 284"/>
                  <a:gd name="T2" fmla="*/ 142 w 191"/>
                  <a:gd name="T3" fmla="*/ 257 h 284"/>
                  <a:gd name="T4" fmla="*/ 85 w 191"/>
                  <a:gd name="T5" fmla="*/ 284 h 284"/>
                  <a:gd name="T6" fmla="*/ 0 w 191"/>
                  <a:gd name="T7" fmla="*/ 183 h 284"/>
                  <a:gd name="T8" fmla="*/ 83 w 191"/>
                  <a:gd name="T9" fmla="*/ 89 h 284"/>
                  <a:gd name="T10" fmla="*/ 139 w 191"/>
                  <a:gd name="T11" fmla="*/ 107 h 284"/>
                  <a:gd name="T12" fmla="*/ 139 w 191"/>
                  <a:gd name="T13" fmla="*/ 86 h 284"/>
                  <a:gd name="T14" fmla="*/ 131 w 191"/>
                  <a:gd name="T15" fmla="*/ 4 h 284"/>
                  <a:gd name="T16" fmla="*/ 189 w 191"/>
                  <a:gd name="T17" fmla="*/ 0 h 284"/>
                  <a:gd name="T18" fmla="*/ 187 w 191"/>
                  <a:gd name="T19" fmla="*/ 86 h 284"/>
                  <a:gd name="T20" fmla="*/ 187 w 191"/>
                  <a:gd name="T21" fmla="*/ 215 h 284"/>
                  <a:gd name="T22" fmla="*/ 191 w 191"/>
                  <a:gd name="T23" fmla="*/ 278 h 284"/>
                  <a:gd name="T24" fmla="*/ 145 w 191"/>
                  <a:gd name="T25" fmla="*/ 278 h 284"/>
                  <a:gd name="T26" fmla="*/ 97 w 191"/>
                  <a:gd name="T27" fmla="*/ 244 h 284"/>
                  <a:gd name="T28" fmla="*/ 142 w 191"/>
                  <a:gd name="T29" fmla="*/ 183 h 284"/>
                  <a:gd name="T30" fmla="*/ 95 w 191"/>
                  <a:gd name="T31" fmla="*/ 129 h 284"/>
                  <a:gd name="T32" fmla="*/ 49 w 191"/>
                  <a:gd name="T33" fmla="*/ 183 h 284"/>
                  <a:gd name="T34" fmla="*/ 97 w 191"/>
                  <a:gd name="T35" fmla="*/ 24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284">
                    <a:moveTo>
                      <a:pt x="145" y="278"/>
                    </a:moveTo>
                    <a:cubicBezTo>
                      <a:pt x="144" y="272"/>
                      <a:pt x="143" y="263"/>
                      <a:pt x="142" y="257"/>
                    </a:cubicBezTo>
                    <a:cubicBezTo>
                      <a:pt x="131" y="268"/>
                      <a:pt x="118" y="284"/>
                      <a:pt x="85" y="284"/>
                    </a:cubicBezTo>
                    <a:cubicBezTo>
                      <a:pt x="35" y="284"/>
                      <a:pt x="0" y="242"/>
                      <a:pt x="0" y="183"/>
                    </a:cubicBezTo>
                    <a:cubicBezTo>
                      <a:pt x="0" y="129"/>
                      <a:pt x="34" y="89"/>
                      <a:pt x="83" y="89"/>
                    </a:cubicBezTo>
                    <a:cubicBezTo>
                      <a:pt x="112" y="89"/>
                      <a:pt x="126" y="99"/>
                      <a:pt x="139" y="107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73"/>
                      <a:pt x="139" y="37"/>
                      <a:pt x="131" y="4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8" y="16"/>
                      <a:pt x="187" y="61"/>
                      <a:pt x="187" y="86"/>
                    </a:cubicBezTo>
                    <a:cubicBezTo>
                      <a:pt x="187" y="215"/>
                      <a:pt x="187" y="215"/>
                      <a:pt x="187" y="215"/>
                    </a:cubicBezTo>
                    <a:cubicBezTo>
                      <a:pt x="187" y="238"/>
                      <a:pt x="188" y="255"/>
                      <a:pt x="191" y="278"/>
                    </a:cubicBezTo>
                    <a:lnTo>
                      <a:pt x="145" y="278"/>
                    </a:lnTo>
                    <a:close/>
                    <a:moveTo>
                      <a:pt x="97" y="244"/>
                    </a:moveTo>
                    <a:cubicBezTo>
                      <a:pt x="127" y="244"/>
                      <a:pt x="142" y="219"/>
                      <a:pt x="142" y="183"/>
                    </a:cubicBezTo>
                    <a:cubicBezTo>
                      <a:pt x="142" y="147"/>
                      <a:pt x="125" y="129"/>
                      <a:pt x="95" y="129"/>
                    </a:cubicBezTo>
                    <a:cubicBezTo>
                      <a:pt x="64" y="129"/>
                      <a:pt x="49" y="150"/>
                      <a:pt x="49" y="183"/>
                    </a:cubicBezTo>
                    <a:cubicBezTo>
                      <a:pt x="49" y="219"/>
                      <a:pt x="69" y="244"/>
                      <a:pt x="97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0" name="Freeform 14"/>
              <p:cNvSpPr>
                <a:spLocks noEditPoints="1"/>
              </p:cNvSpPr>
              <p:nvPr/>
            </p:nvSpPr>
            <p:spPr bwMode="black">
              <a:xfrm>
                <a:off x="6573838" y="2759076"/>
                <a:ext cx="211138" cy="1016000"/>
              </a:xfrm>
              <a:custGeom>
                <a:avLst/>
                <a:gdLst>
                  <a:gd name="T0" fmla="*/ 2 w 58"/>
                  <a:gd name="T1" fmla="*/ 33 h 278"/>
                  <a:gd name="T2" fmla="*/ 0 w 58"/>
                  <a:gd name="T3" fmla="*/ 4 h 278"/>
                  <a:gd name="T4" fmla="*/ 56 w 58"/>
                  <a:gd name="T5" fmla="*/ 0 h 278"/>
                  <a:gd name="T6" fmla="*/ 54 w 58"/>
                  <a:gd name="T7" fmla="*/ 33 h 278"/>
                  <a:gd name="T8" fmla="*/ 54 w 58"/>
                  <a:gd name="T9" fmla="*/ 54 h 278"/>
                  <a:gd name="T10" fmla="*/ 2 w 58"/>
                  <a:gd name="T11" fmla="*/ 57 h 278"/>
                  <a:gd name="T12" fmla="*/ 2 w 58"/>
                  <a:gd name="T13" fmla="*/ 33 h 278"/>
                  <a:gd name="T14" fmla="*/ 6 w 58"/>
                  <a:gd name="T15" fmla="*/ 278 h 278"/>
                  <a:gd name="T16" fmla="*/ 8 w 58"/>
                  <a:gd name="T17" fmla="*/ 216 h 278"/>
                  <a:gd name="T18" fmla="*/ 8 w 58"/>
                  <a:gd name="T19" fmla="*/ 173 h 278"/>
                  <a:gd name="T20" fmla="*/ 2 w 58"/>
                  <a:gd name="T21" fmla="*/ 97 h 278"/>
                  <a:gd name="T22" fmla="*/ 58 w 58"/>
                  <a:gd name="T23" fmla="*/ 93 h 278"/>
                  <a:gd name="T24" fmla="*/ 56 w 58"/>
                  <a:gd name="T25" fmla="*/ 151 h 278"/>
                  <a:gd name="T26" fmla="*/ 56 w 58"/>
                  <a:gd name="T27" fmla="*/ 216 h 278"/>
                  <a:gd name="T28" fmla="*/ 58 w 58"/>
                  <a:gd name="T29" fmla="*/ 278 h 278"/>
                  <a:gd name="T30" fmla="*/ 6 w 58"/>
                  <a:gd name="T31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278">
                    <a:moveTo>
                      <a:pt x="2" y="33"/>
                    </a:moveTo>
                    <a:cubicBezTo>
                      <a:pt x="2" y="23"/>
                      <a:pt x="2" y="15"/>
                      <a:pt x="0" y="4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12"/>
                      <a:pt x="54" y="22"/>
                      <a:pt x="54" y="33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2" y="57"/>
                      <a:pt x="2" y="57"/>
                      <a:pt x="2" y="57"/>
                    </a:cubicBezTo>
                    <a:lnTo>
                      <a:pt x="2" y="33"/>
                    </a:lnTo>
                    <a:close/>
                    <a:moveTo>
                      <a:pt x="6" y="278"/>
                    </a:moveTo>
                    <a:cubicBezTo>
                      <a:pt x="7" y="258"/>
                      <a:pt x="8" y="237"/>
                      <a:pt x="8" y="216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47"/>
                      <a:pt x="5" y="123"/>
                      <a:pt x="2" y="97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7" y="121"/>
                      <a:pt x="56" y="132"/>
                      <a:pt x="56" y="151"/>
                    </a:cubicBezTo>
                    <a:cubicBezTo>
                      <a:pt x="56" y="216"/>
                      <a:pt x="56" y="216"/>
                      <a:pt x="56" y="216"/>
                    </a:cubicBezTo>
                    <a:cubicBezTo>
                      <a:pt x="56" y="237"/>
                      <a:pt x="57" y="258"/>
                      <a:pt x="58" y="278"/>
                    </a:cubicBezTo>
                    <a:lnTo>
                      <a:pt x="6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1" name="Freeform 15"/>
              <p:cNvSpPr>
                <a:spLocks noEditPoints="1"/>
              </p:cNvSpPr>
              <p:nvPr/>
            </p:nvSpPr>
            <p:spPr bwMode="black">
              <a:xfrm>
                <a:off x="6896100" y="3084513"/>
                <a:ext cx="628650" cy="712788"/>
              </a:xfrm>
              <a:custGeom>
                <a:avLst/>
                <a:gdLst>
                  <a:gd name="T0" fmla="*/ 127 w 172"/>
                  <a:gd name="T1" fmla="*/ 189 h 195"/>
                  <a:gd name="T2" fmla="*/ 124 w 172"/>
                  <a:gd name="T3" fmla="*/ 158 h 195"/>
                  <a:gd name="T4" fmla="*/ 124 w 172"/>
                  <a:gd name="T5" fmla="*/ 158 h 195"/>
                  <a:gd name="T6" fmla="*/ 59 w 172"/>
                  <a:gd name="T7" fmla="*/ 195 h 195"/>
                  <a:gd name="T8" fmla="*/ 0 w 172"/>
                  <a:gd name="T9" fmla="*/ 137 h 195"/>
                  <a:gd name="T10" fmla="*/ 102 w 172"/>
                  <a:gd name="T11" fmla="*/ 64 h 195"/>
                  <a:gd name="T12" fmla="*/ 121 w 172"/>
                  <a:gd name="T13" fmla="*/ 65 h 195"/>
                  <a:gd name="T14" fmla="*/ 73 w 172"/>
                  <a:gd name="T15" fmla="*/ 34 h 195"/>
                  <a:gd name="T16" fmla="*/ 23 w 172"/>
                  <a:gd name="T17" fmla="*/ 41 h 195"/>
                  <a:gd name="T18" fmla="*/ 23 w 172"/>
                  <a:gd name="T19" fmla="*/ 7 h 195"/>
                  <a:gd name="T20" fmla="*/ 82 w 172"/>
                  <a:gd name="T21" fmla="*/ 0 h 195"/>
                  <a:gd name="T22" fmla="*/ 166 w 172"/>
                  <a:gd name="T23" fmla="*/ 89 h 195"/>
                  <a:gd name="T24" fmla="*/ 166 w 172"/>
                  <a:gd name="T25" fmla="*/ 126 h 195"/>
                  <a:gd name="T26" fmla="*/ 172 w 172"/>
                  <a:gd name="T27" fmla="*/ 189 h 195"/>
                  <a:gd name="T28" fmla="*/ 127 w 172"/>
                  <a:gd name="T29" fmla="*/ 189 h 195"/>
                  <a:gd name="T30" fmla="*/ 121 w 172"/>
                  <a:gd name="T31" fmla="*/ 98 h 195"/>
                  <a:gd name="T32" fmla="*/ 102 w 172"/>
                  <a:gd name="T33" fmla="*/ 95 h 195"/>
                  <a:gd name="T34" fmla="*/ 48 w 172"/>
                  <a:gd name="T35" fmla="*/ 132 h 195"/>
                  <a:gd name="T36" fmla="*/ 77 w 172"/>
                  <a:gd name="T37" fmla="*/ 155 h 195"/>
                  <a:gd name="T38" fmla="*/ 121 w 172"/>
                  <a:gd name="T39" fmla="*/ 104 h 195"/>
                  <a:gd name="T40" fmla="*/ 121 w 172"/>
                  <a:gd name="T41" fmla="*/ 9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2" h="195">
                    <a:moveTo>
                      <a:pt x="127" y="189"/>
                    </a:moveTo>
                    <a:cubicBezTo>
                      <a:pt x="126" y="179"/>
                      <a:pt x="124" y="167"/>
                      <a:pt x="124" y="158"/>
                    </a:cubicBezTo>
                    <a:cubicBezTo>
                      <a:pt x="124" y="158"/>
                      <a:pt x="124" y="158"/>
                      <a:pt x="124" y="158"/>
                    </a:cubicBezTo>
                    <a:cubicBezTo>
                      <a:pt x="113" y="174"/>
                      <a:pt x="95" y="195"/>
                      <a:pt x="59" y="195"/>
                    </a:cubicBezTo>
                    <a:cubicBezTo>
                      <a:pt x="26" y="195"/>
                      <a:pt x="0" y="173"/>
                      <a:pt x="0" y="137"/>
                    </a:cubicBezTo>
                    <a:cubicBezTo>
                      <a:pt x="0" y="91"/>
                      <a:pt x="42" y="64"/>
                      <a:pt x="102" y="64"/>
                    </a:cubicBezTo>
                    <a:cubicBezTo>
                      <a:pt x="108" y="64"/>
                      <a:pt x="115" y="65"/>
                      <a:pt x="121" y="65"/>
                    </a:cubicBezTo>
                    <a:cubicBezTo>
                      <a:pt x="120" y="47"/>
                      <a:pt x="110" y="34"/>
                      <a:pt x="73" y="34"/>
                    </a:cubicBezTo>
                    <a:cubicBezTo>
                      <a:pt x="54" y="34"/>
                      <a:pt x="32" y="39"/>
                      <a:pt x="23" y="41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4" y="4"/>
                      <a:pt x="53" y="0"/>
                      <a:pt x="82" y="0"/>
                    </a:cubicBezTo>
                    <a:cubicBezTo>
                      <a:pt x="164" y="0"/>
                      <a:pt x="166" y="44"/>
                      <a:pt x="166" y="89"/>
                    </a:cubicBezTo>
                    <a:cubicBezTo>
                      <a:pt x="166" y="126"/>
                      <a:pt x="166" y="126"/>
                      <a:pt x="166" y="126"/>
                    </a:cubicBezTo>
                    <a:cubicBezTo>
                      <a:pt x="166" y="148"/>
                      <a:pt x="169" y="171"/>
                      <a:pt x="172" y="189"/>
                    </a:cubicBezTo>
                    <a:lnTo>
                      <a:pt x="127" y="189"/>
                    </a:lnTo>
                    <a:close/>
                    <a:moveTo>
                      <a:pt x="121" y="98"/>
                    </a:moveTo>
                    <a:cubicBezTo>
                      <a:pt x="114" y="96"/>
                      <a:pt x="109" y="95"/>
                      <a:pt x="102" y="95"/>
                    </a:cubicBezTo>
                    <a:cubicBezTo>
                      <a:pt x="69" y="95"/>
                      <a:pt x="48" y="111"/>
                      <a:pt x="48" y="132"/>
                    </a:cubicBezTo>
                    <a:cubicBezTo>
                      <a:pt x="48" y="146"/>
                      <a:pt x="60" y="155"/>
                      <a:pt x="77" y="155"/>
                    </a:cubicBezTo>
                    <a:cubicBezTo>
                      <a:pt x="106" y="155"/>
                      <a:pt x="121" y="127"/>
                      <a:pt x="121" y="104"/>
                    </a:cubicBezTo>
                    <a:lnTo>
                      <a:pt x="121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2" name="Freeform 16"/>
              <p:cNvSpPr>
                <a:spLocks/>
              </p:cNvSpPr>
              <p:nvPr/>
            </p:nvSpPr>
            <p:spPr bwMode="black">
              <a:xfrm>
                <a:off x="7631113" y="2816226"/>
                <a:ext cx="642938" cy="981075"/>
              </a:xfrm>
              <a:custGeom>
                <a:avLst/>
                <a:gdLst>
                  <a:gd name="T0" fmla="*/ 176 w 176"/>
                  <a:gd name="T1" fmla="*/ 265 h 268"/>
                  <a:gd name="T2" fmla="*/ 139 w 176"/>
                  <a:gd name="T3" fmla="*/ 268 h 268"/>
                  <a:gd name="T4" fmla="*/ 0 w 176"/>
                  <a:gd name="T5" fmla="*/ 121 h 268"/>
                  <a:gd name="T6" fmla="*/ 130 w 176"/>
                  <a:gd name="T7" fmla="*/ 0 h 268"/>
                  <a:gd name="T8" fmla="*/ 172 w 176"/>
                  <a:gd name="T9" fmla="*/ 5 h 268"/>
                  <a:gd name="T10" fmla="*/ 172 w 176"/>
                  <a:gd name="T11" fmla="*/ 49 h 268"/>
                  <a:gd name="T12" fmla="*/ 131 w 176"/>
                  <a:gd name="T13" fmla="*/ 45 h 268"/>
                  <a:gd name="T14" fmla="*/ 54 w 176"/>
                  <a:gd name="T15" fmla="*/ 126 h 268"/>
                  <a:gd name="T16" fmla="*/ 145 w 176"/>
                  <a:gd name="T17" fmla="*/ 223 h 268"/>
                  <a:gd name="T18" fmla="*/ 176 w 176"/>
                  <a:gd name="T19" fmla="*/ 220 h 268"/>
                  <a:gd name="T20" fmla="*/ 176 w 176"/>
                  <a:gd name="T21" fmla="*/ 26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268">
                    <a:moveTo>
                      <a:pt x="176" y="265"/>
                    </a:moveTo>
                    <a:cubicBezTo>
                      <a:pt x="164" y="268"/>
                      <a:pt x="152" y="268"/>
                      <a:pt x="139" y="268"/>
                    </a:cubicBezTo>
                    <a:cubicBezTo>
                      <a:pt x="50" y="268"/>
                      <a:pt x="0" y="203"/>
                      <a:pt x="0" y="121"/>
                    </a:cubicBezTo>
                    <a:cubicBezTo>
                      <a:pt x="0" y="48"/>
                      <a:pt x="47" y="0"/>
                      <a:pt x="130" y="0"/>
                    </a:cubicBezTo>
                    <a:cubicBezTo>
                      <a:pt x="144" y="0"/>
                      <a:pt x="158" y="1"/>
                      <a:pt x="172" y="5"/>
                    </a:cubicBezTo>
                    <a:cubicBezTo>
                      <a:pt x="172" y="49"/>
                      <a:pt x="172" y="49"/>
                      <a:pt x="172" y="49"/>
                    </a:cubicBezTo>
                    <a:cubicBezTo>
                      <a:pt x="159" y="47"/>
                      <a:pt x="145" y="45"/>
                      <a:pt x="131" y="45"/>
                    </a:cubicBezTo>
                    <a:cubicBezTo>
                      <a:pt x="83" y="45"/>
                      <a:pt x="54" y="75"/>
                      <a:pt x="54" y="126"/>
                    </a:cubicBezTo>
                    <a:cubicBezTo>
                      <a:pt x="54" y="181"/>
                      <a:pt x="86" y="223"/>
                      <a:pt x="145" y="223"/>
                    </a:cubicBezTo>
                    <a:cubicBezTo>
                      <a:pt x="158" y="223"/>
                      <a:pt x="166" y="222"/>
                      <a:pt x="176" y="220"/>
                    </a:cubicBezTo>
                    <a:lnTo>
                      <a:pt x="176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3" name="Freeform 17"/>
              <p:cNvSpPr>
                <a:spLocks/>
              </p:cNvSpPr>
              <p:nvPr/>
            </p:nvSpPr>
            <p:spPr bwMode="black">
              <a:xfrm>
                <a:off x="8304213" y="2824163"/>
                <a:ext cx="728663" cy="950913"/>
              </a:xfrm>
              <a:custGeom>
                <a:avLst/>
                <a:gdLst>
                  <a:gd name="T0" fmla="*/ 71 w 199"/>
                  <a:gd name="T1" fmla="*/ 260 h 260"/>
                  <a:gd name="T2" fmla="*/ 73 w 199"/>
                  <a:gd name="T3" fmla="*/ 182 h 260"/>
                  <a:gd name="T4" fmla="*/ 73 w 199"/>
                  <a:gd name="T5" fmla="*/ 44 h 260"/>
                  <a:gd name="T6" fmla="*/ 56 w 199"/>
                  <a:gd name="T7" fmla="*/ 44 h 260"/>
                  <a:gd name="T8" fmla="*/ 0 w 199"/>
                  <a:gd name="T9" fmla="*/ 47 h 260"/>
                  <a:gd name="T10" fmla="*/ 3 w 199"/>
                  <a:gd name="T11" fmla="*/ 4 h 260"/>
                  <a:gd name="T12" fmla="*/ 145 w 199"/>
                  <a:gd name="T13" fmla="*/ 4 h 260"/>
                  <a:gd name="T14" fmla="*/ 199 w 199"/>
                  <a:gd name="T15" fmla="*/ 0 h 260"/>
                  <a:gd name="T16" fmla="*/ 197 w 199"/>
                  <a:gd name="T17" fmla="*/ 44 h 260"/>
                  <a:gd name="T18" fmla="*/ 127 w 199"/>
                  <a:gd name="T19" fmla="*/ 44 h 260"/>
                  <a:gd name="T20" fmla="*/ 127 w 199"/>
                  <a:gd name="T21" fmla="*/ 182 h 260"/>
                  <a:gd name="T22" fmla="*/ 129 w 199"/>
                  <a:gd name="T23" fmla="*/ 260 h 260"/>
                  <a:gd name="T24" fmla="*/ 71 w 199"/>
                  <a:gd name="T25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260">
                    <a:moveTo>
                      <a:pt x="71" y="260"/>
                    </a:moveTo>
                    <a:cubicBezTo>
                      <a:pt x="73" y="236"/>
                      <a:pt x="73" y="222"/>
                      <a:pt x="73" y="182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43" y="44"/>
                      <a:pt x="20" y="44"/>
                      <a:pt x="0" y="4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66" y="4"/>
                      <a:pt x="184" y="3"/>
                      <a:pt x="199" y="0"/>
                    </a:cubicBezTo>
                    <a:cubicBezTo>
                      <a:pt x="197" y="44"/>
                      <a:pt x="197" y="44"/>
                      <a:pt x="197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7" y="182"/>
                      <a:pt x="127" y="182"/>
                      <a:pt x="127" y="182"/>
                    </a:cubicBezTo>
                    <a:cubicBezTo>
                      <a:pt x="127" y="222"/>
                      <a:pt x="128" y="243"/>
                      <a:pt x="129" y="260"/>
                    </a:cubicBezTo>
                    <a:lnTo>
                      <a:pt x="71" y="2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448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560388"/>
            <a:ext cx="8885239" cy="4503737"/>
          </a:xfrm>
          <a:custGeom>
            <a:avLst/>
            <a:gdLst>
              <a:gd name="T0" fmla="*/ 0 w 5597"/>
              <a:gd name="T1" fmla="*/ 2060 h 2837"/>
              <a:gd name="T2" fmla="*/ 3918 w 5597"/>
              <a:gd name="T3" fmla="*/ 0 h 2837"/>
              <a:gd name="T4" fmla="*/ 5597 w 5597"/>
              <a:gd name="T5" fmla="*/ 2837 h 2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97" h="2837">
                <a:moveTo>
                  <a:pt x="0" y="2060"/>
                </a:moveTo>
                <a:lnTo>
                  <a:pt x="3918" y="0"/>
                </a:lnTo>
                <a:lnTo>
                  <a:pt x="5597" y="2837"/>
                </a:lnTo>
              </a:path>
            </a:pathLst>
          </a:custGeom>
          <a:noFill/>
          <a:ln w="12700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609977" y="5272089"/>
            <a:ext cx="4583113" cy="1589087"/>
          </a:xfrm>
          <a:custGeom>
            <a:avLst/>
            <a:gdLst>
              <a:gd name="T0" fmla="*/ 1432 w 1432"/>
              <a:gd name="T1" fmla="*/ 496 h 496"/>
              <a:gd name="T2" fmla="*/ 716 w 1432"/>
              <a:gd name="T3" fmla="*/ 0 h 496"/>
              <a:gd name="T4" fmla="*/ 0 w 1432"/>
              <a:gd name="T5" fmla="*/ 496 h 496"/>
              <a:gd name="T6" fmla="*/ 1432 w 1432"/>
              <a:gd name="T7" fmla="*/ 496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32" h="496">
                <a:moveTo>
                  <a:pt x="1432" y="496"/>
                </a:moveTo>
                <a:cubicBezTo>
                  <a:pt x="1323" y="207"/>
                  <a:pt x="1044" y="0"/>
                  <a:pt x="716" y="0"/>
                </a:cubicBezTo>
                <a:cubicBezTo>
                  <a:pt x="388" y="0"/>
                  <a:pt x="109" y="207"/>
                  <a:pt x="0" y="496"/>
                </a:cubicBezTo>
                <a:lnTo>
                  <a:pt x="1432" y="4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8547102" y="4954589"/>
            <a:ext cx="601663" cy="1368425"/>
          </a:xfrm>
          <a:custGeom>
            <a:avLst/>
            <a:gdLst>
              <a:gd name="T0" fmla="*/ 184 w 184"/>
              <a:gd name="T1" fmla="*/ 0 h 420"/>
              <a:gd name="T2" fmla="*/ 0 w 184"/>
              <a:gd name="T3" fmla="*/ 210 h 420"/>
              <a:gd name="T4" fmla="*/ 184 w 184"/>
              <a:gd name="T5" fmla="*/ 420 h 420"/>
              <a:gd name="T6" fmla="*/ 184 w 184"/>
              <a:gd name="T7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" h="420">
                <a:moveTo>
                  <a:pt x="184" y="0"/>
                </a:moveTo>
                <a:cubicBezTo>
                  <a:pt x="80" y="14"/>
                  <a:pt x="0" y="103"/>
                  <a:pt x="0" y="210"/>
                </a:cubicBezTo>
                <a:cubicBezTo>
                  <a:pt x="0" y="318"/>
                  <a:pt x="80" y="407"/>
                  <a:pt x="184" y="420"/>
                </a:cubicBezTo>
                <a:lnTo>
                  <a:pt x="1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46" name="Group 4"/>
          <p:cNvGrpSpPr>
            <a:grpSpLocks noChangeAspect="1"/>
          </p:cNvGrpSpPr>
          <p:nvPr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4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65124" y="6566400"/>
            <a:ext cx="3240000" cy="18466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6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7733925" cy="414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18683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5580000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4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4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65124" y="6566400"/>
            <a:ext cx="3600000" cy="18466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6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reeform 2"/>
          <p:cNvSpPr>
            <a:spLocks/>
          </p:cNvSpPr>
          <p:nvPr userDrawn="1"/>
        </p:nvSpPr>
        <p:spPr bwMode="grayWhite">
          <a:xfrm>
            <a:off x="6581777" y="0"/>
            <a:ext cx="2562225" cy="1905000"/>
          </a:xfrm>
          <a:custGeom>
            <a:avLst/>
            <a:gdLst>
              <a:gd name="T0" fmla="*/ 4304 w 4304"/>
              <a:gd name="T1" fmla="*/ 0 h 3200"/>
              <a:gd name="T2" fmla="*/ 13 w 4304"/>
              <a:gd name="T3" fmla="*/ 0 h 3200"/>
              <a:gd name="T4" fmla="*/ 0 w 4304"/>
              <a:gd name="T5" fmla="*/ 252 h 3200"/>
              <a:gd name="T6" fmla="*/ 2945 w 4304"/>
              <a:gd name="T7" fmla="*/ 3200 h 3200"/>
              <a:gd name="T8" fmla="*/ 4304 w 4304"/>
              <a:gd name="T9" fmla="*/ 2867 h 3200"/>
              <a:gd name="T10" fmla="*/ 4304 w 4304"/>
              <a:gd name="T11" fmla="*/ 0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04" h="3200">
                <a:moveTo>
                  <a:pt x="4304" y="0"/>
                </a:moveTo>
                <a:cubicBezTo>
                  <a:pt x="13" y="0"/>
                  <a:pt x="13" y="0"/>
                  <a:pt x="13" y="0"/>
                </a:cubicBezTo>
                <a:cubicBezTo>
                  <a:pt x="7" y="82"/>
                  <a:pt x="0" y="164"/>
                  <a:pt x="0" y="252"/>
                </a:cubicBezTo>
                <a:cubicBezTo>
                  <a:pt x="0" y="1878"/>
                  <a:pt x="1322" y="3200"/>
                  <a:pt x="2945" y="3200"/>
                </a:cubicBezTo>
                <a:cubicBezTo>
                  <a:pt x="3436" y="3200"/>
                  <a:pt x="3895" y="3081"/>
                  <a:pt x="4304" y="2867"/>
                </a:cubicBezTo>
                <a:lnTo>
                  <a:pt x="43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3"/>
          <p:cNvSpPr>
            <a:spLocks noChangeArrowheads="1"/>
          </p:cNvSpPr>
          <p:nvPr userDrawn="1"/>
        </p:nvSpPr>
        <p:spPr bwMode="grayWhite">
          <a:xfrm>
            <a:off x="730251" y="1889126"/>
            <a:ext cx="1522413" cy="15224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 userDrawn="1"/>
        </p:nvSpPr>
        <p:spPr bwMode="grayWhite">
          <a:xfrm flipH="1" flipV="1">
            <a:off x="3792539" y="1"/>
            <a:ext cx="2847975" cy="468313"/>
          </a:xfrm>
          <a:prstGeom prst="line">
            <a:avLst/>
          </a:prstGeom>
          <a:noFill/>
          <a:ln w="12700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grayWhite">
          <a:xfrm flipH="1" flipV="1">
            <a:off x="1911351" y="1"/>
            <a:ext cx="4729163" cy="601663"/>
          </a:xfrm>
          <a:prstGeom prst="line">
            <a:avLst/>
          </a:prstGeom>
          <a:noFill/>
          <a:ln w="12700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grayWhite">
          <a:xfrm>
            <a:off x="2209800" y="1136651"/>
            <a:ext cx="4697413" cy="1312863"/>
          </a:xfrm>
          <a:custGeom>
            <a:avLst/>
            <a:gdLst>
              <a:gd name="T0" fmla="*/ 0 w 2959"/>
              <a:gd name="T1" fmla="*/ 827 h 827"/>
              <a:gd name="T2" fmla="*/ 1432 w 2959"/>
              <a:gd name="T3" fmla="*/ 279 h 827"/>
              <a:gd name="T4" fmla="*/ 2959 w 2959"/>
              <a:gd name="T5" fmla="*/ 0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59" h="827">
                <a:moveTo>
                  <a:pt x="0" y="827"/>
                </a:moveTo>
                <a:cubicBezTo>
                  <a:pt x="239" y="736"/>
                  <a:pt x="939" y="417"/>
                  <a:pt x="1432" y="279"/>
                </a:cubicBezTo>
                <a:cubicBezTo>
                  <a:pt x="1925" y="141"/>
                  <a:pt x="2641" y="58"/>
                  <a:pt x="2959" y="0"/>
                </a:cubicBezTo>
              </a:path>
            </a:pathLst>
          </a:custGeom>
          <a:noFill/>
          <a:ln w="12700" cmpd="sng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Inhaltsplatzhalter 2"/>
          <p:cNvSpPr>
            <a:spLocks noGrp="1"/>
          </p:cNvSpPr>
          <p:nvPr>
            <p:ph idx="1" hasCustomPrompt="1"/>
          </p:nvPr>
        </p:nvSpPr>
        <p:spPr>
          <a:xfrm>
            <a:off x="3250649" y="2538000"/>
            <a:ext cx="5760000" cy="37764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grpSp>
        <p:nvGrpSpPr>
          <p:cNvPr id="27" name="Gruppieren 26"/>
          <p:cNvGrpSpPr>
            <a:grpSpLocks noChangeAspect="1"/>
          </p:cNvGrpSpPr>
          <p:nvPr userDrawn="1"/>
        </p:nvGrpSpPr>
        <p:grpSpPr>
          <a:xfrm>
            <a:off x="6991841" y="6566400"/>
            <a:ext cx="1452073" cy="216000"/>
            <a:chOff x="185738" y="2759076"/>
            <a:chExt cx="8847138" cy="1316037"/>
          </a:xfrm>
          <a:solidFill>
            <a:schemeClr val="bg1"/>
          </a:solidFill>
        </p:grpSpPr>
        <p:sp>
          <p:nvSpPr>
            <p:cNvPr id="28" name="Freeform 7"/>
            <p:cNvSpPr>
              <a:spLocks noEditPoints="1"/>
            </p:cNvSpPr>
            <p:nvPr/>
          </p:nvSpPr>
          <p:spPr bwMode="black">
            <a:xfrm>
              <a:off x="569913" y="3084513"/>
              <a:ext cx="723900" cy="990600"/>
            </a:xfrm>
            <a:custGeom>
              <a:avLst/>
              <a:gdLst>
                <a:gd name="T0" fmla="*/ 4 w 198"/>
                <a:gd name="T1" fmla="*/ 271 h 271"/>
                <a:gd name="T2" fmla="*/ 11 w 198"/>
                <a:gd name="T3" fmla="*/ 177 h 271"/>
                <a:gd name="T4" fmla="*/ 11 w 198"/>
                <a:gd name="T5" fmla="*/ 101 h 271"/>
                <a:gd name="T6" fmla="*/ 0 w 198"/>
                <a:gd name="T7" fmla="*/ 8 h 271"/>
                <a:gd name="T8" fmla="*/ 46 w 198"/>
                <a:gd name="T9" fmla="*/ 4 h 271"/>
                <a:gd name="T10" fmla="*/ 53 w 198"/>
                <a:gd name="T11" fmla="*/ 31 h 271"/>
                <a:gd name="T12" fmla="*/ 113 w 198"/>
                <a:gd name="T13" fmla="*/ 0 h 271"/>
                <a:gd name="T14" fmla="*/ 198 w 198"/>
                <a:gd name="T15" fmla="*/ 101 h 271"/>
                <a:gd name="T16" fmla="*/ 115 w 198"/>
                <a:gd name="T17" fmla="*/ 195 h 271"/>
                <a:gd name="T18" fmla="*/ 60 w 198"/>
                <a:gd name="T19" fmla="*/ 177 h 271"/>
                <a:gd name="T20" fmla="*/ 60 w 198"/>
                <a:gd name="T21" fmla="*/ 199 h 271"/>
                <a:gd name="T22" fmla="*/ 63 w 198"/>
                <a:gd name="T23" fmla="*/ 267 h 271"/>
                <a:gd name="T24" fmla="*/ 4 w 198"/>
                <a:gd name="T25" fmla="*/ 271 h 271"/>
                <a:gd name="T26" fmla="*/ 104 w 198"/>
                <a:gd name="T27" fmla="*/ 155 h 271"/>
                <a:gd name="T28" fmla="*/ 150 w 198"/>
                <a:gd name="T29" fmla="*/ 101 h 271"/>
                <a:gd name="T30" fmla="*/ 101 w 198"/>
                <a:gd name="T31" fmla="*/ 40 h 271"/>
                <a:gd name="T32" fmla="*/ 56 w 198"/>
                <a:gd name="T33" fmla="*/ 101 h 271"/>
                <a:gd name="T34" fmla="*/ 104 w 198"/>
                <a:gd name="T35" fmla="*/ 15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271">
                  <a:moveTo>
                    <a:pt x="4" y="271"/>
                  </a:moveTo>
                  <a:cubicBezTo>
                    <a:pt x="6" y="253"/>
                    <a:pt x="11" y="204"/>
                    <a:pt x="11" y="177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69"/>
                    <a:pt x="6" y="40"/>
                    <a:pt x="0" y="8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9" y="13"/>
                    <a:pt x="50" y="21"/>
                    <a:pt x="53" y="31"/>
                  </a:cubicBezTo>
                  <a:cubicBezTo>
                    <a:pt x="64" y="18"/>
                    <a:pt x="78" y="0"/>
                    <a:pt x="113" y="0"/>
                  </a:cubicBezTo>
                  <a:cubicBezTo>
                    <a:pt x="164" y="0"/>
                    <a:pt x="198" y="42"/>
                    <a:pt x="198" y="101"/>
                  </a:cubicBezTo>
                  <a:cubicBezTo>
                    <a:pt x="198" y="155"/>
                    <a:pt x="165" y="195"/>
                    <a:pt x="115" y="195"/>
                  </a:cubicBezTo>
                  <a:cubicBezTo>
                    <a:pt x="86" y="195"/>
                    <a:pt x="73" y="185"/>
                    <a:pt x="60" y="177"/>
                  </a:cubicBezTo>
                  <a:cubicBezTo>
                    <a:pt x="60" y="199"/>
                    <a:pt x="60" y="199"/>
                    <a:pt x="60" y="199"/>
                  </a:cubicBezTo>
                  <a:cubicBezTo>
                    <a:pt x="60" y="209"/>
                    <a:pt x="60" y="239"/>
                    <a:pt x="63" y="267"/>
                  </a:cubicBezTo>
                  <a:lnTo>
                    <a:pt x="4" y="271"/>
                  </a:lnTo>
                  <a:close/>
                  <a:moveTo>
                    <a:pt x="104" y="155"/>
                  </a:moveTo>
                  <a:cubicBezTo>
                    <a:pt x="134" y="155"/>
                    <a:pt x="150" y="134"/>
                    <a:pt x="150" y="101"/>
                  </a:cubicBezTo>
                  <a:cubicBezTo>
                    <a:pt x="150" y="65"/>
                    <a:pt x="130" y="40"/>
                    <a:pt x="101" y="40"/>
                  </a:cubicBezTo>
                  <a:cubicBezTo>
                    <a:pt x="71" y="40"/>
                    <a:pt x="56" y="65"/>
                    <a:pt x="56" y="101"/>
                  </a:cubicBezTo>
                  <a:cubicBezTo>
                    <a:pt x="56" y="137"/>
                    <a:pt x="73" y="155"/>
                    <a:pt x="104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29" name="Gruppieren 28"/>
            <p:cNvGrpSpPr/>
            <p:nvPr/>
          </p:nvGrpSpPr>
          <p:grpSpPr bwMode="black">
            <a:xfrm>
              <a:off x="185738" y="2759076"/>
              <a:ext cx="8847138" cy="1038225"/>
              <a:chOff x="185738" y="2759076"/>
              <a:chExt cx="8847138" cy="1038225"/>
            </a:xfrm>
            <a:grpFill/>
          </p:grpSpPr>
          <p:sp>
            <p:nvSpPr>
              <p:cNvPr id="30" name="Freeform 6"/>
              <p:cNvSpPr>
                <a:spLocks/>
              </p:cNvSpPr>
              <p:nvPr/>
            </p:nvSpPr>
            <p:spPr bwMode="black">
              <a:xfrm>
                <a:off x="185738" y="2838451"/>
                <a:ext cx="247650" cy="936625"/>
              </a:xfrm>
              <a:custGeom>
                <a:avLst/>
                <a:gdLst>
                  <a:gd name="T0" fmla="*/ 5 w 68"/>
                  <a:gd name="T1" fmla="*/ 256 h 256"/>
                  <a:gd name="T2" fmla="*/ 7 w 68"/>
                  <a:gd name="T3" fmla="*/ 190 h 256"/>
                  <a:gd name="T4" fmla="*/ 7 w 68"/>
                  <a:gd name="T5" fmla="*/ 90 h 256"/>
                  <a:gd name="T6" fmla="*/ 0 w 68"/>
                  <a:gd name="T7" fmla="*/ 0 h 256"/>
                  <a:gd name="T8" fmla="*/ 63 w 68"/>
                  <a:gd name="T9" fmla="*/ 0 h 256"/>
                  <a:gd name="T10" fmla="*/ 61 w 68"/>
                  <a:gd name="T11" fmla="*/ 73 h 256"/>
                  <a:gd name="T12" fmla="*/ 61 w 68"/>
                  <a:gd name="T13" fmla="*/ 166 h 256"/>
                  <a:gd name="T14" fmla="*/ 68 w 68"/>
                  <a:gd name="T15" fmla="*/ 256 h 256"/>
                  <a:gd name="T16" fmla="*/ 5 w 68"/>
                  <a:gd name="T1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56">
                    <a:moveTo>
                      <a:pt x="5" y="256"/>
                    </a:moveTo>
                    <a:cubicBezTo>
                      <a:pt x="6" y="235"/>
                      <a:pt x="7" y="219"/>
                      <a:pt x="7" y="190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54"/>
                      <a:pt x="5" y="27"/>
                      <a:pt x="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18"/>
                      <a:pt x="61" y="44"/>
                      <a:pt x="61" y="73"/>
                    </a:cubicBezTo>
                    <a:cubicBezTo>
                      <a:pt x="61" y="166"/>
                      <a:pt x="61" y="166"/>
                      <a:pt x="61" y="166"/>
                    </a:cubicBezTo>
                    <a:cubicBezTo>
                      <a:pt x="61" y="192"/>
                      <a:pt x="65" y="231"/>
                      <a:pt x="68" y="256"/>
                    </a:cubicBezTo>
                    <a:lnTo>
                      <a:pt x="5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8"/>
              <p:cNvSpPr>
                <a:spLocks/>
              </p:cNvSpPr>
              <p:nvPr/>
            </p:nvSpPr>
            <p:spPr bwMode="black">
              <a:xfrm>
                <a:off x="1377950" y="3084513"/>
                <a:ext cx="482600" cy="712788"/>
              </a:xfrm>
              <a:custGeom>
                <a:avLst/>
                <a:gdLst>
                  <a:gd name="T0" fmla="*/ 113 w 132"/>
                  <a:gd name="T1" fmla="*/ 40 h 195"/>
                  <a:gd name="T2" fmla="*/ 81 w 132"/>
                  <a:gd name="T3" fmla="*/ 36 h 195"/>
                  <a:gd name="T4" fmla="*/ 49 w 132"/>
                  <a:gd name="T5" fmla="*/ 50 h 195"/>
                  <a:gd name="T6" fmla="*/ 87 w 132"/>
                  <a:gd name="T7" fmla="*/ 82 h 195"/>
                  <a:gd name="T8" fmla="*/ 132 w 132"/>
                  <a:gd name="T9" fmla="*/ 139 h 195"/>
                  <a:gd name="T10" fmla="*/ 56 w 132"/>
                  <a:gd name="T11" fmla="*/ 195 h 195"/>
                  <a:gd name="T12" fmla="*/ 4 w 132"/>
                  <a:gd name="T13" fmla="*/ 187 h 195"/>
                  <a:gd name="T14" fmla="*/ 4 w 132"/>
                  <a:gd name="T15" fmla="*/ 147 h 195"/>
                  <a:gd name="T16" fmla="*/ 58 w 132"/>
                  <a:gd name="T17" fmla="*/ 159 h 195"/>
                  <a:gd name="T18" fmla="*/ 84 w 132"/>
                  <a:gd name="T19" fmla="*/ 141 h 195"/>
                  <a:gd name="T20" fmla="*/ 46 w 132"/>
                  <a:gd name="T21" fmla="*/ 110 h 195"/>
                  <a:gd name="T22" fmla="*/ 0 w 132"/>
                  <a:gd name="T23" fmla="*/ 50 h 195"/>
                  <a:gd name="T24" fmla="*/ 73 w 132"/>
                  <a:gd name="T25" fmla="*/ 0 h 195"/>
                  <a:gd name="T26" fmla="*/ 113 w 132"/>
                  <a:gd name="T27" fmla="*/ 3 h 195"/>
                  <a:gd name="T28" fmla="*/ 113 w 132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" h="195">
                    <a:moveTo>
                      <a:pt x="113" y="40"/>
                    </a:moveTo>
                    <a:cubicBezTo>
                      <a:pt x="102" y="39"/>
                      <a:pt x="92" y="36"/>
                      <a:pt x="81" y="36"/>
                    </a:cubicBezTo>
                    <a:cubicBezTo>
                      <a:pt x="62" y="36"/>
                      <a:pt x="49" y="41"/>
                      <a:pt x="49" y="50"/>
                    </a:cubicBezTo>
                    <a:cubicBezTo>
                      <a:pt x="49" y="62"/>
                      <a:pt x="67" y="71"/>
                      <a:pt x="87" y="82"/>
                    </a:cubicBezTo>
                    <a:cubicBezTo>
                      <a:pt x="106" y="93"/>
                      <a:pt x="132" y="107"/>
                      <a:pt x="132" y="139"/>
                    </a:cubicBezTo>
                    <a:cubicBezTo>
                      <a:pt x="132" y="175"/>
                      <a:pt x="102" y="195"/>
                      <a:pt x="56" y="195"/>
                    </a:cubicBezTo>
                    <a:cubicBezTo>
                      <a:pt x="35" y="195"/>
                      <a:pt x="21" y="191"/>
                      <a:pt x="4" y="187"/>
                    </a:cubicBezTo>
                    <a:cubicBezTo>
                      <a:pt x="4" y="147"/>
                      <a:pt x="4" y="147"/>
                      <a:pt x="4" y="147"/>
                    </a:cubicBezTo>
                    <a:cubicBezTo>
                      <a:pt x="17" y="151"/>
                      <a:pt x="38" y="159"/>
                      <a:pt x="58" y="159"/>
                    </a:cubicBezTo>
                    <a:cubicBezTo>
                      <a:pt x="71" y="159"/>
                      <a:pt x="84" y="153"/>
                      <a:pt x="84" y="141"/>
                    </a:cubicBezTo>
                    <a:cubicBezTo>
                      <a:pt x="84" y="130"/>
                      <a:pt x="68" y="123"/>
                      <a:pt x="46" y="110"/>
                    </a:cubicBezTo>
                    <a:cubicBezTo>
                      <a:pt x="26" y="99"/>
                      <a:pt x="0" y="78"/>
                      <a:pt x="0" y="50"/>
                    </a:cubicBezTo>
                    <a:cubicBezTo>
                      <a:pt x="0" y="18"/>
                      <a:pt x="31" y="0"/>
                      <a:pt x="73" y="0"/>
                    </a:cubicBezTo>
                    <a:cubicBezTo>
                      <a:pt x="87" y="0"/>
                      <a:pt x="100" y="2"/>
                      <a:pt x="113" y="3"/>
                    </a:cubicBezTo>
                    <a:lnTo>
                      <a:pt x="11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black">
              <a:xfrm>
                <a:off x="1930400" y="3084513"/>
                <a:ext cx="698500" cy="712788"/>
              </a:xfrm>
              <a:custGeom>
                <a:avLst/>
                <a:gdLst>
                  <a:gd name="T0" fmla="*/ 0 w 191"/>
                  <a:gd name="T1" fmla="*/ 96 h 195"/>
                  <a:gd name="T2" fmla="*/ 96 w 191"/>
                  <a:gd name="T3" fmla="*/ 0 h 195"/>
                  <a:gd name="T4" fmla="*/ 191 w 191"/>
                  <a:gd name="T5" fmla="*/ 96 h 195"/>
                  <a:gd name="T6" fmla="*/ 96 w 191"/>
                  <a:gd name="T7" fmla="*/ 195 h 195"/>
                  <a:gd name="T8" fmla="*/ 0 w 191"/>
                  <a:gd name="T9" fmla="*/ 96 h 195"/>
                  <a:gd name="T10" fmla="*/ 96 w 191"/>
                  <a:gd name="T11" fmla="*/ 155 h 195"/>
                  <a:gd name="T12" fmla="*/ 142 w 191"/>
                  <a:gd name="T13" fmla="*/ 96 h 195"/>
                  <a:gd name="T14" fmla="*/ 96 w 191"/>
                  <a:gd name="T15" fmla="*/ 40 h 195"/>
                  <a:gd name="T16" fmla="*/ 48 w 191"/>
                  <a:gd name="T17" fmla="*/ 96 h 195"/>
                  <a:gd name="T18" fmla="*/ 96 w 191"/>
                  <a:gd name="T19" fmla="*/ 15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195">
                    <a:moveTo>
                      <a:pt x="0" y="96"/>
                    </a:moveTo>
                    <a:cubicBezTo>
                      <a:pt x="0" y="38"/>
                      <a:pt x="38" y="0"/>
                      <a:pt x="96" y="0"/>
                    </a:cubicBezTo>
                    <a:cubicBezTo>
                      <a:pt x="152" y="0"/>
                      <a:pt x="191" y="39"/>
                      <a:pt x="191" y="96"/>
                    </a:cubicBezTo>
                    <a:cubicBezTo>
                      <a:pt x="191" y="151"/>
                      <a:pt x="153" y="195"/>
                      <a:pt x="96" y="195"/>
                    </a:cubicBezTo>
                    <a:cubicBezTo>
                      <a:pt x="39" y="195"/>
                      <a:pt x="0" y="154"/>
                      <a:pt x="0" y="96"/>
                    </a:cubicBezTo>
                    <a:close/>
                    <a:moveTo>
                      <a:pt x="96" y="155"/>
                    </a:moveTo>
                    <a:cubicBezTo>
                      <a:pt x="127" y="155"/>
                      <a:pt x="142" y="130"/>
                      <a:pt x="142" y="96"/>
                    </a:cubicBezTo>
                    <a:cubicBezTo>
                      <a:pt x="142" y="61"/>
                      <a:pt x="127" y="40"/>
                      <a:pt x="96" y="40"/>
                    </a:cubicBezTo>
                    <a:cubicBezTo>
                      <a:pt x="64" y="40"/>
                      <a:pt x="48" y="62"/>
                      <a:pt x="48" y="96"/>
                    </a:cubicBezTo>
                    <a:cubicBezTo>
                      <a:pt x="48" y="130"/>
                      <a:pt x="65" y="155"/>
                      <a:pt x="96" y="1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10"/>
              <p:cNvSpPr>
                <a:spLocks/>
              </p:cNvSpPr>
              <p:nvPr/>
            </p:nvSpPr>
            <p:spPr bwMode="black">
              <a:xfrm>
                <a:off x="2720975" y="3084513"/>
                <a:ext cx="479425" cy="712788"/>
              </a:xfrm>
              <a:custGeom>
                <a:avLst/>
                <a:gdLst>
                  <a:gd name="T0" fmla="*/ 112 w 131"/>
                  <a:gd name="T1" fmla="*/ 40 h 195"/>
                  <a:gd name="T2" fmla="*/ 80 w 131"/>
                  <a:gd name="T3" fmla="*/ 36 h 195"/>
                  <a:gd name="T4" fmla="*/ 48 w 131"/>
                  <a:gd name="T5" fmla="*/ 50 h 195"/>
                  <a:gd name="T6" fmla="*/ 86 w 131"/>
                  <a:gd name="T7" fmla="*/ 82 h 195"/>
                  <a:gd name="T8" fmla="*/ 131 w 131"/>
                  <a:gd name="T9" fmla="*/ 139 h 195"/>
                  <a:gd name="T10" fmla="*/ 55 w 131"/>
                  <a:gd name="T11" fmla="*/ 195 h 195"/>
                  <a:gd name="T12" fmla="*/ 3 w 131"/>
                  <a:gd name="T13" fmla="*/ 187 h 195"/>
                  <a:gd name="T14" fmla="*/ 3 w 131"/>
                  <a:gd name="T15" fmla="*/ 147 h 195"/>
                  <a:gd name="T16" fmla="*/ 57 w 131"/>
                  <a:gd name="T17" fmla="*/ 159 h 195"/>
                  <a:gd name="T18" fmla="*/ 83 w 131"/>
                  <a:gd name="T19" fmla="*/ 141 h 195"/>
                  <a:gd name="T20" fmla="*/ 45 w 131"/>
                  <a:gd name="T21" fmla="*/ 110 h 195"/>
                  <a:gd name="T22" fmla="*/ 0 w 131"/>
                  <a:gd name="T23" fmla="*/ 50 h 195"/>
                  <a:gd name="T24" fmla="*/ 72 w 131"/>
                  <a:gd name="T25" fmla="*/ 0 h 195"/>
                  <a:gd name="T26" fmla="*/ 112 w 131"/>
                  <a:gd name="T27" fmla="*/ 3 h 195"/>
                  <a:gd name="T28" fmla="*/ 112 w 131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1" h="195">
                    <a:moveTo>
                      <a:pt x="112" y="40"/>
                    </a:moveTo>
                    <a:cubicBezTo>
                      <a:pt x="102" y="39"/>
                      <a:pt x="91" y="36"/>
                      <a:pt x="80" y="36"/>
                    </a:cubicBezTo>
                    <a:cubicBezTo>
                      <a:pt x="61" y="36"/>
                      <a:pt x="48" y="41"/>
                      <a:pt x="48" y="50"/>
                    </a:cubicBezTo>
                    <a:cubicBezTo>
                      <a:pt x="48" y="62"/>
                      <a:pt x="66" y="71"/>
                      <a:pt x="86" y="82"/>
                    </a:cubicBezTo>
                    <a:cubicBezTo>
                      <a:pt x="105" y="93"/>
                      <a:pt x="131" y="107"/>
                      <a:pt x="131" y="139"/>
                    </a:cubicBezTo>
                    <a:cubicBezTo>
                      <a:pt x="131" y="175"/>
                      <a:pt x="101" y="195"/>
                      <a:pt x="55" y="195"/>
                    </a:cubicBezTo>
                    <a:cubicBezTo>
                      <a:pt x="34" y="195"/>
                      <a:pt x="20" y="191"/>
                      <a:pt x="3" y="18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16" y="151"/>
                      <a:pt x="38" y="159"/>
                      <a:pt x="57" y="159"/>
                    </a:cubicBezTo>
                    <a:cubicBezTo>
                      <a:pt x="70" y="159"/>
                      <a:pt x="83" y="153"/>
                      <a:pt x="83" y="141"/>
                    </a:cubicBezTo>
                    <a:cubicBezTo>
                      <a:pt x="83" y="130"/>
                      <a:pt x="67" y="123"/>
                      <a:pt x="45" y="110"/>
                    </a:cubicBezTo>
                    <a:cubicBezTo>
                      <a:pt x="25" y="99"/>
                      <a:pt x="0" y="78"/>
                      <a:pt x="0" y="50"/>
                    </a:cubicBezTo>
                    <a:cubicBezTo>
                      <a:pt x="0" y="18"/>
                      <a:pt x="30" y="0"/>
                      <a:pt x="72" y="0"/>
                    </a:cubicBezTo>
                    <a:cubicBezTo>
                      <a:pt x="86" y="0"/>
                      <a:pt x="99" y="2"/>
                      <a:pt x="112" y="3"/>
                    </a:cubicBezTo>
                    <a:lnTo>
                      <a:pt x="112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black">
              <a:xfrm>
                <a:off x="3781425" y="2838451"/>
                <a:ext cx="1116013" cy="958850"/>
              </a:xfrm>
              <a:custGeom>
                <a:avLst/>
                <a:gdLst>
                  <a:gd name="T0" fmla="*/ 0 w 305"/>
                  <a:gd name="T1" fmla="*/ 256 h 262"/>
                  <a:gd name="T2" fmla="*/ 5 w 305"/>
                  <a:gd name="T3" fmla="*/ 180 h 262"/>
                  <a:gd name="T4" fmla="*/ 7 w 305"/>
                  <a:gd name="T5" fmla="*/ 88 h 262"/>
                  <a:gd name="T6" fmla="*/ 8 w 305"/>
                  <a:gd name="T7" fmla="*/ 58 h 262"/>
                  <a:gd name="T8" fmla="*/ 5 w 305"/>
                  <a:gd name="T9" fmla="*/ 0 h 262"/>
                  <a:gd name="T10" fmla="*/ 85 w 305"/>
                  <a:gd name="T11" fmla="*/ 0 h 262"/>
                  <a:gd name="T12" fmla="*/ 150 w 305"/>
                  <a:gd name="T13" fmla="*/ 210 h 262"/>
                  <a:gd name="T14" fmla="*/ 150 w 305"/>
                  <a:gd name="T15" fmla="*/ 210 h 262"/>
                  <a:gd name="T16" fmla="*/ 218 w 305"/>
                  <a:gd name="T17" fmla="*/ 0 h 262"/>
                  <a:gd name="T18" fmla="*/ 297 w 305"/>
                  <a:gd name="T19" fmla="*/ 0 h 262"/>
                  <a:gd name="T20" fmla="*/ 297 w 305"/>
                  <a:gd name="T21" fmla="*/ 82 h 262"/>
                  <a:gd name="T22" fmla="*/ 299 w 305"/>
                  <a:gd name="T23" fmla="*/ 180 h 262"/>
                  <a:gd name="T24" fmla="*/ 305 w 305"/>
                  <a:gd name="T25" fmla="*/ 256 h 262"/>
                  <a:gd name="T26" fmla="*/ 247 w 305"/>
                  <a:gd name="T27" fmla="*/ 256 h 262"/>
                  <a:gd name="T28" fmla="*/ 249 w 305"/>
                  <a:gd name="T29" fmla="*/ 180 h 262"/>
                  <a:gd name="T30" fmla="*/ 246 w 305"/>
                  <a:gd name="T31" fmla="*/ 54 h 262"/>
                  <a:gd name="T32" fmla="*/ 245 w 305"/>
                  <a:gd name="T33" fmla="*/ 54 h 262"/>
                  <a:gd name="T34" fmla="*/ 179 w 305"/>
                  <a:gd name="T35" fmla="*/ 256 h 262"/>
                  <a:gd name="T36" fmla="*/ 118 w 305"/>
                  <a:gd name="T37" fmla="*/ 262 h 262"/>
                  <a:gd name="T38" fmla="*/ 51 w 305"/>
                  <a:gd name="T39" fmla="*/ 54 h 262"/>
                  <a:gd name="T40" fmla="*/ 51 w 305"/>
                  <a:gd name="T41" fmla="*/ 54 h 262"/>
                  <a:gd name="T42" fmla="*/ 48 w 305"/>
                  <a:gd name="T43" fmla="*/ 180 h 262"/>
                  <a:gd name="T44" fmla="*/ 50 w 305"/>
                  <a:gd name="T45" fmla="*/ 256 h 262"/>
                  <a:gd name="T46" fmla="*/ 0 w 305"/>
                  <a:gd name="T47" fmla="*/ 256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5" h="262">
                    <a:moveTo>
                      <a:pt x="0" y="256"/>
                    </a:moveTo>
                    <a:cubicBezTo>
                      <a:pt x="1" y="238"/>
                      <a:pt x="3" y="212"/>
                      <a:pt x="5" y="180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77"/>
                      <a:pt x="8" y="68"/>
                      <a:pt x="8" y="58"/>
                    </a:cubicBezTo>
                    <a:cubicBezTo>
                      <a:pt x="8" y="45"/>
                      <a:pt x="6" y="20"/>
                      <a:pt x="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96" y="36"/>
                      <a:pt x="144" y="178"/>
                      <a:pt x="150" y="210"/>
                    </a:cubicBezTo>
                    <a:cubicBezTo>
                      <a:pt x="150" y="210"/>
                      <a:pt x="150" y="210"/>
                      <a:pt x="150" y="210"/>
                    </a:cubicBezTo>
                    <a:cubicBezTo>
                      <a:pt x="162" y="169"/>
                      <a:pt x="199" y="52"/>
                      <a:pt x="218" y="0"/>
                    </a:cubicBezTo>
                    <a:cubicBezTo>
                      <a:pt x="297" y="0"/>
                      <a:pt x="297" y="0"/>
                      <a:pt x="297" y="0"/>
                    </a:cubicBezTo>
                    <a:cubicBezTo>
                      <a:pt x="297" y="82"/>
                      <a:pt x="297" y="82"/>
                      <a:pt x="297" y="82"/>
                    </a:cubicBezTo>
                    <a:cubicBezTo>
                      <a:pt x="299" y="180"/>
                      <a:pt x="299" y="180"/>
                      <a:pt x="299" y="180"/>
                    </a:cubicBezTo>
                    <a:cubicBezTo>
                      <a:pt x="300" y="204"/>
                      <a:pt x="302" y="231"/>
                      <a:pt x="305" y="256"/>
                    </a:cubicBezTo>
                    <a:cubicBezTo>
                      <a:pt x="247" y="256"/>
                      <a:pt x="247" y="256"/>
                      <a:pt x="247" y="256"/>
                    </a:cubicBezTo>
                    <a:cubicBezTo>
                      <a:pt x="250" y="231"/>
                      <a:pt x="249" y="195"/>
                      <a:pt x="249" y="180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45" y="54"/>
                      <a:pt x="245" y="54"/>
                      <a:pt x="245" y="54"/>
                    </a:cubicBezTo>
                    <a:cubicBezTo>
                      <a:pt x="225" y="108"/>
                      <a:pt x="191" y="209"/>
                      <a:pt x="179" y="256"/>
                    </a:cubicBezTo>
                    <a:cubicBezTo>
                      <a:pt x="118" y="262"/>
                      <a:pt x="118" y="262"/>
                      <a:pt x="118" y="262"/>
                    </a:cubicBezTo>
                    <a:cubicBezTo>
                      <a:pt x="108" y="215"/>
                      <a:pt x="72" y="117"/>
                      <a:pt x="51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48" y="180"/>
                      <a:pt x="48" y="180"/>
                      <a:pt x="48" y="180"/>
                    </a:cubicBezTo>
                    <a:cubicBezTo>
                      <a:pt x="47" y="205"/>
                      <a:pt x="48" y="234"/>
                      <a:pt x="50" y="256"/>
                    </a:cubicBezTo>
                    <a:lnTo>
                      <a:pt x="0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black">
              <a:xfrm>
                <a:off x="5026025" y="3084513"/>
                <a:ext cx="642938" cy="712788"/>
              </a:xfrm>
              <a:custGeom>
                <a:avLst/>
                <a:gdLst>
                  <a:gd name="T0" fmla="*/ 158 w 176"/>
                  <a:gd name="T1" fmla="*/ 189 h 195"/>
                  <a:gd name="T2" fmla="*/ 112 w 176"/>
                  <a:gd name="T3" fmla="*/ 195 h 195"/>
                  <a:gd name="T4" fmla="*/ 0 w 176"/>
                  <a:gd name="T5" fmla="*/ 86 h 195"/>
                  <a:gd name="T6" fmla="*/ 89 w 176"/>
                  <a:gd name="T7" fmla="*/ 0 h 195"/>
                  <a:gd name="T8" fmla="*/ 176 w 176"/>
                  <a:gd name="T9" fmla="*/ 94 h 195"/>
                  <a:gd name="T10" fmla="*/ 175 w 176"/>
                  <a:gd name="T11" fmla="*/ 105 h 195"/>
                  <a:gd name="T12" fmla="*/ 48 w 176"/>
                  <a:gd name="T13" fmla="*/ 105 h 195"/>
                  <a:gd name="T14" fmla="*/ 118 w 176"/>
                  <a:gd name="T15" fmla="*/ 155 h 195"/>
                  <a:gd name="T16" fmla="*/ 158 w 176"/>
                  <a:gd name="T17" fmla="*/ 150 h 195"/>
                  <a:gd name="T18" fmla="*/ 158 w 176"/>
                  <a:gd name="T19" fmla="*/ 189 h 195"/>
                  <a:gd name="T20" fmla="*/ 127 w 176"/>
                  <a:gd name="T21" fmla="*/ 75 h 195"/>
                  <a:gd name="T22" fmla="*/ 90 w 176"/>
                  <a:gd name="T23" fmla="*/ 40 h 195"/>
                  <a:gd name="T24" fmla="*/ 48 w 176"/>
                  <a:gd name="T25" fmla="*/ 75 h 195"/>
                  <a:gd name="T26" fmla="*/ 127 w 176"/>
                  <a:gd name="T27" fmla="*/ 7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95">
                    <a:moveTo>
                      <a:pt x="158" y="189"/>
                    </a:moveTo>
                    <a:cubicBezTo>
                      <a:pt x="142" y="193"/>
                      <a:pt x="127" y="195"/>
                      <a:pt x="112" y="195"/>
                    </a:cubicBezTo>
                    <a:cubicBezTo>
                      <a:pt x="41" y="195"/>
                      <a:pt x="0" y="148"/>
                      <a:pt x="0" y="86"/>
                    </a:cubicBezTo>
                    <a:cubicBezTo>
                      <a:pt x="0" y="35"/>
                      <a:pt x="37" y="0"/>
                      <a:pt x="89" y="0"/>
                    </a:cubicBezTo>
                    <a:cubicBezTo>
                      <a:pt x="156" y="0"/>
                      <a:pt x="176" y="52"/>
                      <a:pt x="176" y="94"/>
                    </a:cubicBezTo>
                    <a:cubicBezTo>
                      <a:pt x="176" y="98"/>
                      <a:pt x="175" y="102"/>
                      <a:pt x="175" y="105"/>
                    </a:cubicBezTo>
                    <a:cubicBezTo>
                      <a:pt x="48" y="105"/>
                      <a:pt x="48" y="105"/>
                      <a:pt x="48" y="105"/>
                    </a:cubicBezTo>
                    <a:cubicBezTo>
                      <a:pt x="49" y="122"/>
                      <a:pt x="62" y="155"/>
                      <a:pt x="118" y="155"/>
                    </a:cubicBezTo>
                    <a:cubicBezTo>
                      <a:pt x="131" y="155"/>
                      <a:pt x="145" y="152"/>
                      <a:pt x="158" y="150"/>
                    </a:cubicBezTo>
                    <a:lnTo>
                      <a:pt x="158" y="189"/>
                    </a:lnTo>
                    <a:close/>
                    <a:moveTo>
                      <a:pt x="127" y="75"/>
                    </a:moveTo>
                    <a:cubicBezTo>
                      <a:pt x="127" y="61"/>
                      <a:pt x="114" y="40"/>
                      <a:pt x="90" y="40"/>
                    </a:cubicBezTo>
                    <a:cubicBezTo>
                      <a:pt x="61" y="40"/>
                      <a:pt x="50" y="62"/>
                      <a:pt x="48" y="75"/>
                    </a:cubicBezTo>
                    <a:lnTo>
                      <a:pt x="127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black">
              <a:xfrm>
                <a:off x="5753100" y="2759076"/>
                <a:ext cx="700088" cy="1038225"/>
              </a:xfrm>
              <a:custGeom>
                <a:avLst/>
                <a:gdLst>
                  <a:gd name="T0" fmla="*/ 145 w 191"/>
                  <a:gd name="T1" fmla="*/ 278 h 284"/>
                  <a:gd name="T2" fmla="*/ 142 w 191"/>
                  <a:gd name="T3" fmla="*/ 257 h 284"/>
                  <a:gd name="T4" fmla="*/ 85 w 191"/>
                  <a:gd name="T5" fmla="*/ 284 h 284"/>
                  <a:gd name="T6" fmla="*/ 0 w 191"/>
                  <a:gd name="T7" fmla="*/ 183 h 284"/>
                  <a:gd name="T8" fmla="*/ 83 w 191"/>
                  <a:gd name="T9" fmla="*/ 89 h 284"/>
                  <a:gd name="T10" fmla="*/ 139 w 191"/>
                  <a:gd name="T11" fmla="*/ 107 h 284"/>
                  <a:gd name="T12" fmla="*/ 139 w 191"/>
                  <a:gd name="T13" fmla="*/ 86 h 284"/>
                  <a:gd name="T14" fmla="*/ 131 w 191"/>
                  <a:gd name="T15" fmla="*/ 4 h 284"/>
                  <a:gd name="T16" fmla="*/ 189 w 191"/>
                  <a:gd name="T17" fmla="*/ 0 h 284"/>
                  <a:gd name="T18" fmla="*/ 187 w 191"/>
                  <a:gd name="T19" fmla="*/ 86 h 284"/>
                  <a:gd name="T20" fmla="*/ 187 w 191"/>
                  <a:gd name="T21" fmla="*/ 215 h 284"/>
                  <a:gd name="T22" fmla="*/ 191 w 191"/>
                  <a:gd name="T23" fmla="*/ 278 h 284"/>
                  <a:gd name="T24" fmla="*/ 145 w 191"/>
                  <a:gd name="T25" fmla="*/ 278 h 284"/>
                  <a:gd name="T26" fmla="*/ 97 w 191"/>
                  <a:gd name="T27" fmla="*/ 244 h 284"/>
                  <a:gd name="T28" fmla="*/ 142 w 191"/>
                  <a:gd name="T29" fmla="*/ 183 h 284"/>
                  <a:gd name="T30" fmla="*/ 95 w 191"/>
                  <a:gd name="T31" fmla="*/ 129 h 284"/>
                  <a:gd name="T32" fmla="*/ 49 w 191"/>
                  <a:gd name="T33" fmla="*/ 183 h 284"/>
                  <a:gd name="T34" fmla="*/ 97 w 191"/>
                  <a:gd name="T35" fmla="*/ 24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284">
                    <a:moveTo>
                      <a:pt x="145" y="278"/>
                    </a:moveTo>
                    <a:cubicBezTo>
                      <a:pt x="144" y="272"/>
                      <a:pt x="143" y="263"/>
                      <a:pt x="142" y="257"/>
                    </a:cubicBezTo>
                    <a:cubicBezTo>
                      <a:pt x="131" y="268"/>
                      <a:pt x="118" y="284"/>
                      <a:pt x="85" y="284"/>
                    </a:cubicBezTo>
                    <a:cubicBezTo>
                      <a:pt x="35" y="284"/>
                      <a:pt x="0" y="242"/>
                      <a:pt x="0" y="183"/>
                    </a:cubicBezTo>
                    <a:cubicBezTo>
                      <a:pt x="0" y="129"/>
                      <a:pt x="34" y="89"/>
                      <a:pt x="83" y="89"/>
                    </a:cubicBezTo>
                    <a:cubicBezTo>
                      <a:pt x="112" y="89"/>
                      <a:pt x="126" y="99"/>
                      <a:pt x="139" y="107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73"/>
                      <a:pt x="139" y="37"/>
                      <a:pt x="131" y="4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8" y="16"/>
                      <a:pt x="187" y="61"/>
                      <a:pt x="187" y="86"/>
                    </a:cubicBezTo>
                    <a:cubicBezTo>
                      <a:pt x="187" y="215"/>
                      <a:pt x="187" y="215"/>
                      <a:pt x="187" y="215"/>
                    </a:cubicBezTo>
                    <a:cubicBezTo>
                      <a:pt x="187" y="238"/>
                      <a:pt x="188" y="255"/>
                      <a:pt x="191" y="278"/>
                    </a:cubicBezTo>
                    <a:lnTo>
                      <a:pt x="145" y="278"/>
                    </a:lnTo>
                    <a:close/>
                    <a:moveTo>
                      <a:pt x="97" y="244"/>
                    </a:moveTo>
                    <a:cubicBezTo>
                      <a:pt x="127" y="244"/>
                      <a:pt x="142" y="219"/>
                      <a:pt x="142" y="183"/>
                    </a:cubicBezTo>
                    <a:cubicBezTo>
                      <a:pt x="142" y="147"/>
                      <a:pt x="125" y="129"/>
                      <a:pt x="95" y="129"/>
                    </a:cubicBezTo>
                    <a:cubicBezTo>
                      <a:pt x="64" y="129"/>
                      <a:pt x="49" y="150"/>
                      <a:pt x="49" y="183"/>
                    </a:cubicBezTo>
                    <a:cubicBezTo>
                      <a:pt x="49" y="219"/>
                      <a:pt x="69" y="244"/>
                      <a:pt x="97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14"/>
              <p:cNvSpPr>
                <a:spLocks noEditPoints="1"/>
              </p:cNvSpPr>
              <p:nvPr/>
            </p:nvSpPr>
            <p:spPr bwMode="black">
              <a:xfrm>
                <a:off x="6573838" y="2759076"/>
                <a:ext cx="211138" cy="1016000"/>
              </a:xfrm>
              <a:custGeom>
                <a:avLst/>
                <a:gdLst>
                  <a:gd name="T0" fmla="*/ 2 w 58"/>
                  <a:gd name="T1" fmla="*/ 33 h 278"/>
                  <a:gd name="T2" fmla="*/ 0 w 58"/>
                  <a:gd name="T3" fmla="*/ 4 h 278"/>
                  <a:gd name="T4" fmla="*/ 56 w 58"/>
                  <a:gd name="T5" fmla="*/ 0 h 278"/>
                  <a:gd name="T6" fmla="*/ 54 w 58"/>
                  <a:gd name="T7" fmla="*/ 33 h 278"/>
                  <a:gd name="T8" fmla="*/ 54 w 58"/>
                  <a:gd name="T9" fmla="*/ 54 h 278"/>
                  <a:gd name="T10" fmla="*/ 2 w 58"/>
                  <a:gd name="T11" fmla="*/ 57 h 278"/>
                  <a:gd name="T12" fmla="*/ 2 w 58"/>
                  <a:gd name="T13" fmla="*/ 33 h 278"/>
                  <a:gd name="T14" fmla="*/ 6 w 58"/>
                  <a:gd name="T15" fmla="*/ 278 h 278"/>
                  <a:gd name="T16" fmla="*/ 8 w 58"/>
                  <a:gd name="T17" fmla="*/ 216 h 278"/>
                  <a:gd name="T18" fmla="*/ 8 w 58"/>
                  <a:gd name="T19" fmla="*/ 173 h 278"/>
                  <a:gd name="T20" fmla="*/ 2 w 58"/>
                  <a:gd name="T21" fmla="*/ 97 h 278"/>
                  <a:gd name="T22" fmla="*/ 58 w 58"/>
                  <a:gd name="T23" fmla="*/ 93 h 278"/>
                  <a:gd name="T24" fmla="*/ 56 w 58"/>
                  <a:gd name="T25" fmla="*/ 151 h 278"/>
                  <a:gd name="T26" fmla="*/ 56 w 58"/>
                  <a:gd name="T27" fmla="*/ 216 h 278"/>
                  <a:gd name="T28" fmla="*/ 58 w 58"/>
                  <a:gd name="T29" fmla="*/ 278 h 278"/>
                  <a:gd name="T30" fmla="*/ 6 w 58"/>
                  <a:gd name="T31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278">
                    <a:moveTo>
                      <a:pt x="2" y="33"/>
                    </a:moveTo>
                    <a:cubicBezTo>
                      <a:pt x="2" y="23"/>
                      <a:pt x="2" y="15"/>
                      <a:pt x="0" y="4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12"/>
                      <a:pt x="54" y="22"/>
                      <a:pt x="54" y="33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2" y="57"/>
                      <a:pt x="2" y="57"/>
                      <a:pt x="2" y="57"/>
                    </a:cubicBezTo>
                    <a:lnTo>
                      <a:pt x="2" y="33"/>
                    </a:lnTo>
                    <a:close/>
                    <a:moveTo>
                      <a:pt x="6" y="278"/>
                    </a:moveTo>
                    <a:cubicBezTo>
                      <a:pt x="7" y="258"/>
                      <a:pt x="8" y="237"/>
                      <a:pt x="8" y="216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47"/>
                      <a:pt x="5" y="123"/>
                      <a:pt x="2" y="97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7" y="121"/>
                      <a:pt x="56" y="132"/>
                      <a:pt x="56" y="151"/>
                    </a:cubicBezTo>
                    <a:cubicBezTo>
                      <a:pt x="56" y="216"/>
                      <a:pt x="56" y="216"/>
                      <a:pt x="56" y="216"/>
                    </a:cubicBezTo>
                    <a:cubicBezTo>
                      <a:pt x="56" y="237"/>
                      <a:pt x="57" y="258"/>
                      <a:pt x="58" y="278"/>
                    </a:cubicBezTo>
                    <a:lnTo>
                      <a:pt x="6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15"/>
              <p:cNvSpPr>
                <a:spLocks noEditPoints="1"/>
              </p:cNvSpPr>
              <p:nvPr/>
            </p:nvSpPr>
            <p:spPr bwMode="black">
              <a:xfrm>
                <a:off x="6896100" y="3084513"/>
                <a:ext cx="628650" cy="712788"/>
              </a:xfrm>
              <a:custGeom>
                <a:avLst/>
                <a:gdLst>
                  <a:gd name="T0" fmla="*/ 127 w 172"/>
                  <a:gd name="T1" fmla="*/ 189 h 195"/>
                  <a:gd name="T2" fmla="*/ 124 w 172"/>
                  <a:gd name="T3" fmla="*/ 158 h 195"/>
                  <a:gd name="T4" fmla="*/ 124 w 172"/>
                  <a:gd name="T5" fmla="*/ 158 h 195"/>
                  <a:gd name="T6" fmla="*/ 59 w 172"/>
                  <a:gd name="T7" fmla="*/ 195 h 195"/>
                  <a:gd name="T8" fmla="*/ 0 w 172"/>
                  <a:gd name="T9" fmla="*/ 137 h 195"/>
                  <a:gd name="T10" fmla="*/ 102 w 172"/>
                  <a:gd name="T11" fmla="*/ 64 h 195"/>
                  <a:gd name="T12" fmla="*/ 121 w 172"/>
                  <a:gd name="T13" fmla="*/ 65 h 195"/>
                  <a:gd name="T14" fmla="*/ 73 w 172"/>
                  <a:gd name="T15" fmla="*/ 34 h 195"/>
                  <a:gd name="T16" fmla="*/ 23 w 172"/>
                  <a:gd name="T17" fmla="*/ 41 h 195"/>
                  <a:gd name="T18" fmla="*/ 23 w 172"/>
                  <a:gd name="T19" fmla="*/ 7 h 195"/>
                  <a:gd name="T20" fmla="*/ 82 w 172"/>
                  <a:gd name="T21" fmla="*/ 0 h 195"/>
                  <a:gd name="T22" fmla="*/ 166 w 172"/>
                  <a:gd name="T23" fmla="*/ 89 h 195"/>
                  <a:gd name="T24" fmla="*/ 166 w 172"/>
                  <a:gd name="T25" fmla="*/ 126 h 195"/>
                  <a:gd name="T26" fmla="*/ 172 w 172"/>
                  <a:gd name="T27" fmla="*/ 189 h 195"/>
                  <a:gd name="T28" fmla="*/ 127 w 172"/>
                  <a:gd name="T29" fmla="*/ 189 h 195"/>
                  <a:gd name="T30" fmla="*/ 121 w 172"/>
                  <a:gd name="T31" fmla="*/ 98 h 195"/>
                  <a:gd name="T32" fmla="*/ 102 w 172"/>
                  <a:gd name="T33" fmla="*/ 95 h 195"/>
                  <a:gd name="T34" fmla="*/ 48 w 172"/>
                  <a:gd name="T35" fmla="*/ 132 h 195"/>
                  <a:gd name="T36" fmla="*/ 77 w 172"/>
                  <a:gd name="T37" fmla="*/ 155 h 195"/>
                  <a:gd name="T38" fmla="*/ 121 w 172"/>
                  <a:gd name="T39" fmla="*/ 104 h 195"/>
                  <a:gd name="T40" fmla="*/ 121 w 172"/>
                  <a:gd name="T41" fmla="*/ 9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2" h="195">
                    <a:moveTo>
                      <a:pt x="127" y="189"/>
                    </a:moveTo>
                    <a:cubicBezTo>
                      <a:pt x="126" y="179"/>
                      <a:pt x="124" y="167"/>
                      <a:pt x="124" y="158"/>
                    </a:cubicBezTo>
                    <a:cubicBezTo>
                      <a:pt x="124" y="158"/>
                      <a:pt x="124" y="158"/>
                      <a:pt x="124" y="158"/>
                    </a:cubicBezTo>
                    <a:cubicBezTo>
                      <a:pt x="113" y="174"/>
                      <a:pt x="95" y="195"/>
                      <a:pt x="59" y="195"/>
                    </a:cubicBezTo>
                    <a:cubicBezTo>
                      <a:pt x="26" y="195"/>
                      <a:pt x="0" y="173"/>
                      <a:pt x="0" y="137"/>
                    </a:cubicBezTo>
                    <a:cubicBezTo>
                      <a:pt x="0" y="91"/>
                      <a:pt x="42" y="64"/>
                      <a:pt x="102" y="64"/>
                    </a:cubicBezTo>
                    <a:cubicBezTo>
                      <a:pt x="108" y="64"/>
                      <a:pt x="115" y="65"/>
                      <a:pt x="121" y="65"/>
                    </a:cubicBezTo>
                    <a:cubicBezTo>
                      <a:pt x="120" y="47"/>
                      <a:pt x="110" y="34"/>
                      <a:pt x="73" y="34"/>
                    </a:cubicBezTo>
                    <a:cubicBezTo>
                      <a:pt x="54" y="34"/>
                      <a:pt x="32" y="39"/>
                      <a:pt x="23" y="41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4" y="4"/>
                      <a:pt x="53" y="0"/>
                      <a:pt x="82" y="0"/>
                    </a:cubicBezTo>
                    <a:cubicBezTo>
                      <a:pt x="164" y="0"/>
                      <a:pt x="166" y="44"/>
                      <a:pt x="166" y="89"/>
                    </a:cubicBezTo>
                    <a:cubicBezTo>
                      <a:pt x="166" y="126"/>
                      <a:pt x="166" y="126"/>
                      <a:pt x="166" y="126"/>
                    </a:cubicBezTo>
                    <a:cubicBezTo>
                      <a:pt x="166" y="148"/>
                      <a:pt x="169" y="171"/>
                      <a:pt x="172" y="189"/>
                    </a:cubicBezTo>
                    <a:lnTo>
                      <a:pt x="127" y="189"/>
                    </a:lnTo>
                    <a:close/>
                    <a:moveTo>
                      <a:pt x="121" y="98"/>
                    </a:moveTo>
                    <a:cubicBezTo>
                      <a:pt x="114" y="96"/>
                      <a:pt x="109" y="95"/>
                      <a:pt x="102" y="95"/>
                    </a:cubicBezTo>
                    <a:cubicBezTo>
                      <a:pt x="69" y="95"/>
                      <a:pt x="48" y="111"/>
                      <a:pt x="48" y="132"/>
                    </a:cubicBezTo>
                    <a:cubicBezTo>
                      <a:pt x="48" y="146"/>
                      <a:pt x="60" y="155"/>
                      <a:pt x="77" y="155"/>
                    </a:cubicBezTo>
                    <a:cubicBezTo>
                      <a:pt x="106" y="155"/>
                      <a:pt x="121" y="127"/>
                      <a:pt x="121" y="104"/>
                    </a:cubicBezTo>
                    <a:lnTo>
                      <a:pt x="121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16"/>
              <p:cNvSpPr>
                <a:spLocks/>
              </p:cNvSpPr>
              <p:nvPr/>
            </p:nvSpPr>
            <p:spPr bwMode="black">
              <a:xfrm>
                <a:off x="7631113" y="2816226"/>
                <a:ext cx="642938" cy="981075"/>
              </a:xfrm>
              <a:custGeom>
                <a:avLst/>
                <a:gdLst>
                  <a:gd name="T0" fmla="*/ 176 w 176"/>
                  <a:gd name="T1" fmla="*/ 265 h 268"/>
                  <a:gd name="T2" fmla="*/ 139 w 176"/>
                  <a:gd name="T3" fmla="*/ 268 h 268"/>
                  <a:gd name="T4" fmla="*/ 0 w 176"/>
                  <a:gd name="T5" fmla="*/ 121 h 268"/>
                  <a:gd name="T6" fmla="*/ 130 w 176"/>
                  <a:gd name="T7" fmla="*/ 0 h 268"/>
                  <a:gd name="T8" fmla="*/ 172 w 176"/>
                  <a:gd name="T9" fmla="*/ 5 h 268"/>
                  <a:gd name="T10" fmla="*/ 172 w 176"/>
                  <a:gd name="T11" fmla="*/ 49 h 268"/>
                  <a:gd name="T12" fmla="*/ 131 w 176"/>
                  <a:gd name="T13" fmla="*/ 45 h 268"/>
                  <a:gd name="T14" fmla="*/ 54 w 176"/>
                  <a:gd name="T15" fmla="*/ 126 h 268"/>
                  <a:gd name="T16" fmla="*/ 145 w 176"/>
                  <a:gd name="T17" fmla="*/ 223 h 268"/>
                  <a:gd name="T18" fmla="*/ 176 w 176"/>
                  <a:gd name="T19" fmla="*/ 220 h 268"/>
                  <a:gd name="T20" fmla="*/ 176 w 176"/>
                  <a:gd name="T21" fmla="*/ 26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268">
                    <a:moveTo>
                      <a:pt x="176" y="265"/>
                    </a:moveTo>
                    <a:cubicBezTo>
                      <a:pt x="164" y="268"/>
                      <a:pt x="152" y="268"/>
                      <a:pt x="139" y="268"/>
                    </a:cubicBezTo>
                    <a:cubicBezTo>
                      <a:pt x="50" y="268"/>
                      <a:pt x="0" y="203"/>
                      <a:pt x="0" y="121"/>
                    </a:cubicBezTo>
                    <a:cubicBezTo>
                      <a:pt x="0" y="48"/>
                      <a:pt x="47" y="0"/>
                      <a:pt x="130" y="0"/>
                    </a:cubicBezTo>
                    <a:cubicBezTo>
                      <a:pt x="144" y="0"/>
                      <a:pt x="158" y="1"/>
                      <a:pt x="172" y="5"/>
                    </a:cubicBezTo>
                    <a:cubicBezTo>
                      <a:pt x="172" y="49"/>
                      <a:pt x="172" y="49"/>
                      <a:pt x="172" y="49"/>
                    </a:cubicBezTo>
                    <a:cubicBezTo>
                      <a:pt x="159" y="47"/>
                      <a:pt x="145" y="45"/>
                      <a:pt x="131" y="45"/>
                    </a:cubicBezTo>
                    <a:cubicBezTo>
                      <a:pt x="83" y="45"/>
                      <a:pt x="54" y="75"/>
                      <a:pt x="54" y="126"/>
                    </a:cubicBezTo>
                    <a:cubicBezTo>
                      <a:pt x="54" y="181"/>
                      <a:pt x="86" y="223"/>
                      <a:pt x="145" y="223"/>
                    </a:cubicBezTo>
                    <a:cubicBezTo>
                      <a:pt x="158" y="223"/>
                      <a:pt x="166" y="222"/>
                      <a:pt x="176" y="220"/>
                    </a:cubicBezTo>
                    <a:lnTo>
                      <a:pt x="176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black">
              <a:xfrm>
                <a:off x="8304213" y="2824163"/>
                <a:ext cx="728663" cy="950913"/>
              </a:xfrm>
              <a:custGeom>
                <a:avLst/>
                <a:gdLst>
                  <a:gd name="T0" fmla="*/ 71 w 199"/>
                  <a:gd name="T1" fmla="*/ 260 h 260"/>
                  <a:gd name="T2" fmla="*/ 73 w 199"/>
                  <a:gd name="T3" fmla="*/ 182 h 260"/>
                  <a:gd name="T4" fmla="*/ 73 w 199"/>
                  <a:gd name="T5" fmla="*/ 44 h 260"/>
                  <a:gd name="T6" fmla="*/ 56 w 199"/>
                  <a:gd name="T7" fmla="*/ 44 h 260"/>
                  <a:gd name="T8" fmla="*/ 0 w 199"/>
                  <a:gd name="T9" fmla="*/ 47 h 260"/>
                  <a:gd name="T10" fmla="*/ 3 w 199"/>
                  <a:gd name="T11" fmla="*/ 4 h 260"/>
                  <a:gd name="T12" fmla="*/ 145 w 199"/>
                  <a:gd name="T13" fmla="*/ 4 h 260"/>
                  <a:gd name="T14" fmla="*/ 199 w 199"/>
                  <a:gd name="T15" fmla="*/ 0 h 260"/>
                  <a:gd name="T16" fmla="*/ 197 w 199"/>
                  <a:gd name="T17" fmla="*/ 44 h 260"/>
                  <a:gd name="T18" fmla="*/ 127 w 199"/>
                  <a:gd name="T19" fmla="*/ 44 h 260"/>
                  <a:gd name="T20" fmla="*/ 127 w 199"/>
                  <a:gd name="T21" fmla="*/ 182 h 260"/>
                  <a:gd name="T22" fmla="*/ 129 w 199"/>
                  <a:gd name="T23" fmla="*/ 260 h 260"/>
                  <a:gd name="T24" fmla="*/ 71 w 199"/>
                  <a:gd name="T25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260">
                    <a:moveTo>
                      <a:pt x="71" y="260"/>
                    </a:moveTo>
                    <a:cubicBezTo>
                      <a:pt x="73" y="236"/>
                      <a:pt x="73" y="222"/>
                      <a:pt x="73" y="182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43" y="44"/>
                      <a:pt x="20" y="44"/>
                      <a:pt x="0" y="4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66" y="4"/>
                      <a:pt x="184" y="3"/>
                      <a:pt x="199" y="0"/>
                    </a:cubicBezTo>
                    <a:cubicBezTo>
                      <a:pt x="197" y="44"/>
                      <a:pt x="197" y="44"/>
                      <a:pt x="197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7" y="182"/>
                      <a:pt x="127" y="182"/>
                      <a:pt x="127" y="182"/>
                    </a:cubicBezTo>
                    <a:cubicBezTo>
                      <a:pt x="127" y="222"/>
                      <a:pt x="128" y="243"/>
                      <a:pt x="129" y="260"/>
                    </a:cubicBezTo>
                    <a:lnTo>
                      <a:pt x="71" y="2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773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71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55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itel 1"/>
          <p:cNvSpPr>
            <a:spLocks noGrp="1"/>
          </p:cNvSpPr>
          <p:nvPr>
            <p:ph type="ctrTitle"/>
          </p:nvPr>
        </p:nvSpPr>
        <p:spPr>
          <a:xfrm>
            <a:off x="824400" y="2096891"/>
            <a:ext cx="8176725" cy="4985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90000"/>
              </a:lnSpc>
              <a:defRPr sz="36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29" name="Untertitel 2"/>
          <p:cNvSpPr>
            <a:spLocks noGrp="1"/>
          </p:cNvSpPr>
          <p:nvPr>
            <p:ph type="subTitle" idx="1"/>
          </p:nvPr>
        </p:nvSpPr>
        <p:spPr>
          <a:xfrm>
            <a:off x="824400" y="2642401"/>
            <a:ext cx="817672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37" name="Text Box 22"/>
          <p:cNvSpPr txBox="1">
            <a:spLocks noChangeArrowheads="1"/>
          </p:cNvSpPr>
          <p:nvPr userDrawn="1"/>
        </p:nvSpPr>
        <p:spPr bwMode="gray">
          <a:xfrm>
            <a:off x="2413000" y="6553201"/>
            <a:ext cx="43164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© 2012 Ipsos.  All rights reserved. Contains Ipsos' Confidential and Proprietary information and </a:t>
            </a:r>
            <a:b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may not be disclosed or reproduced without the prior written consent of Ipsos.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Inhaltsplatzhalter 2"/>
          <p:cNvSpPr>
            <a:spLocks noGrp="1"/>
          </p:cNvSpPr>
          <p:nvPr>
            <p:ph sz="quarter" idx="10"/>
          </p:nvPr>
        </p:nvSpPr>
        <p:spPr>
          <a:xfrm>
            <a:off x="0" y="3960000"/>
            <a:ext cx="9144000" cy="2520000"/>
          </a:xfrm>
          <a:prstGeom prst="rect">
            <a:avLst/>
          </a:prstGeom>
          <a:solidFill>
            <a:schemeClr val="accent5"/>
          </a:solidFill>
        </p:spPr>
        <p:txBody>
          <a:bodyPr lIns="0" tIns="0" rIns="0" bIns="0"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de-DE" dirty="0"/>
          </a:p>
        </p:txBody>
      </p:sp>
      <p:pic>
        <p:nvPicPr>
          <p:cNvPr id="40" name="Grafik 3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62" y="396000"/>
            <a:ext cx="468536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71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55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 Box 22"/>
          <p:cNvSpPr txBox="1">
            <a:spLocks noChangeArrowheads="1"/>
          </p:cNvSpPr>
          <p:nvPr userDrawn="1"/>
        </p:nvSpPr>
        <p:spPr bwMode="gray">
          <a:xfrm>
            <a:off x="824400" y="6553201"/>
            <a:ext cx="43164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© 2012 Ipsos.  All rights reserved. Contains Ipsos' Confidential and Proprietary information </a:t>
            </a:r>
            <a:b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and may not be disclosed or reproduced without the prior written consent of Ipsos.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itel 1"/>
          <p:cNvSpPr>
            <a:spLocks noGrp="1"/>
          </p:cNvSpPr>
          <p:nvPr>
            <p:ph type="ctrTitle"/>
          </p:nvPr>
        </p:nvSpPr>
        <p:spPr bwMode="white">
          <a:xfrm>
            <a:off x="824400" y="2113201"/>
            <a:ext cx="3960000" cy="99719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40" name="Untertitel 2"/>
          <p:cNvSpPr>
            <a:spLocks noGrp="1"/>
          </p:cNvSpPr>
          <p:nvPr>
            <p:ph type="subTitle" idx="1"/>
          </p:nvPr>
        </p:nvSpPr>
        <p:spPr bwMode="white">
          <a:xfrm>
            <a:off x="824400" y="3171599"/>
            <a:ext cx="3780000" cy="10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pic>
        <p:nvPicPr>
          <p:cNvPr id="41" name="Grafik 4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62" y="396000"/>
            <a:ext cx="468536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&amp; Resu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3291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Freeform 34"/>
          <p:cNvSpPr>
            <a:spLocks/>
          </p:cNvSpPr>
          <p:nvPr/>
        </p:nvSpPr>
        <p:spPr bwMode="auto">
          <a:xfrm>
            <a:off x="8193088" y="1311275"/>
            <a:ext cx="950912" cy="1949450"/>
          </a:xfrm>
          <a:custGeom>
            <a:avLst/>
            <a:gdLst>
              <a:gd name="T0" fmla="*/ 304 w 304"/>
              <a:gd name="T1" fmla="*/ 1 h 588"/>
              <a:gd name="T2" fmla="*/ 294 w 304"/>
              <a:gd name="T3" fmla="*/ 0 h 588"/>
              <a:gd name="T4" fmla="*/ 0 w 304"/>
              <a:gd name="T5" fmla="*/ 294 h 588"/>
              <a:gd name="T6" fmla="*/ 294 w 304"/>
              <a:gd name="T7" fmla="*/ 588 h 588"/>
              <a:gd name="T8" fmla="*/ 304 w 304"/>
              <a:gd name="T9" fmla="*/ 588 h 588"/>
              <a:gd name="T10" fmla="*/ 304 w 304"/>
              <a:gd name="T11" fmla="*/ 1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4" h="588">
                <a:moveTo>
                  <a:pt x="304" y="1"/>
                </a:moveTo>
                <a:cubicBezTo>
                  <a:pt x="301" y="1"/>
                  <a:pt x="298" y="0"/>
                  <a:pt x="294" y="0"/>
                </a:cubicBezTo>
                <a:cubicBezTo>
                  <a:pt x="132" y="0"/>
                  <a:pt x="0" y="132"/>
                  <a:pt x="0" y="294"/>
                </a:cubicBezTo>
                <a:cubicBezTo>
                  <a:pt x="0" y="457"/>
                  <a:pt x="132" y="588"/>
                  <a:pt x="294" y="588"/>
                </a:cubicBezTo>
                <a:cubicBezTo>
                  <a:pt x="298" y="588"/>
                  <a:pt x="301" y="588"/>
                  <a:pt x="304" y="588"/>
                </a:cubicBezTo>
                <a:lnTo>
                  <a:pt x="30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5"/>
          <p:cNvSpPr>
            <a:spLocks/>
          </p:cNvSpPr>
          <p:nvPr/>
        </p:nvSpPr>
        <p:spPr bwMode="auto">
          <a:xfrm>
            <a:off x="8845549" y="803276"/>
            <a:ext cx="298451" cy="584200"/>
          </a:xfrm>
          <a:custGeom>
            <a:avLst/>
            <a:gdLst>
              <a:gd name="T0" fmla="*/ 104 w 104"/>
              <a:gd name="T1" fmla="*/ 0 h 193"/>
              <a:gd name="T2" fmla="*/ 0 w 104"/>
              <a:gd name="T3" fmla="*/ 144 h 193"/>
              <a:gd name="T4" fmla="*/ 8 w 104"/>
              <a:gd name="T5" fmla="*/ 193 h 193"/>
              <a:gd name="T6" fmla="*/ 94 w 104"/>
              <a:gd name="T7" fmla="*/ 180 h 193"/>
              <a:gd name="T8" fmla="*/ 104 w 104"/>
              <a:gd name="T9" fmla="*/ 181 h 193"/>
              <a:gd name="T10" fmla="*/ 104 w 104"/>
              <a:gd name="T11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93">
                <a:moveTo>
                  <a:pt x="104" y="0"/>
                </a:moveTo>
                <a:cubicBezTo>
                  <a:pt x="44" y="21"/>
                  <a:pt x="0" y="77"/>
                  <a:pt x="0" y="144"/>
                </a:cubicBezTo>
                <a:cubicBezTo>
                  <a:pt x="0" y="162"/>
                  <a:pt x="3" y="178"/>
                  <a:pt x="8" y="193"/>
                </a:cubicBezTo>
                <a:cubicBezTo>
                  <a:pt x="36" y="185"/>
                  <a:pt x="65" y="180"/>
                  <a:pt x="94" y="180"/>
                </a:cubicBezTo>
                <a:cubicBezTo>
                  <a:pt x="98" y="180"/>
                  <a:pt x="101" y="181"/>
                  <a:pt x="104" y="181"/>
                </a:cubicBezTo>
                <a:lnTo>
                  <a:pt x="1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36"/>
          <p:cNvSpPr>
            <a:spLocks/>
          </p:cNvSpPr>
          <p:nvPr userDrawn="1"/>
        </p:nvSpPr>
        <p:spPr bwMode="auto">
          <a:xfrm>
            <a:off x="5637213" y="0"/>
            <a:ext cx="3216275" cy="1200150"/>
          </a:xfrm>
          <a:custGeom>
            <a:avLst/>
            <a:gdLst>
              <a:gd name="T0" fmla="*/ 2026 w 2026"/>
              <a:gd name="T1" fmla="*/ 756 h 756"/>
              <a:gd name="T2" fmla="*/ 1054 w 2026"/>
              <a:gd name="T3" fmla="*/ 272 h 756"/>
              <a:gd name="T4" fmla="*/ 0 w 2026"/>
              <a:gd name="T5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6" h="756">
                <a:moveTo>
                  <a:pt x="2026" y="756"/>
                </a:moveTo>
                <a:cubicBezTo>
                  <a:pt x="1709" y="577"/>
                  <a:pt x="1392" y="398"/>
                  <a:pt x="1054" y="272"/>
                </a:cubicBezTo>
                <a:cubicBezTo>
                  <a:pt x="716" y="146"/>
                  <a:pt x="358" y="73"/>
                  <a:pt x="0" y="0"/>
                </a:cubicBezTo>
              </a:path>
            </a:pathLst>
          </a:custGeom>
          <a:noFill/>
          <a:ln w="12700" cmpd="sng">
            <a:solidFill>
              <a:schemeClr val="accent5">
                <a:alpha val="5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37"/>
          <p:cNvSpPr>
            <a:spLocks/>
          </p:cNvSpPr>
          <p:nvPr userDrawn="1"/>
        </p:nvSpPr>
        <p:spPr bwMode="auto">
          <a:xfrm>
            <a:off x="1152525" y="6553200"/>
            <a:ext cx="1198563" cy="304800"/>
          </a:xfrm>
          <a:custGeom>
            <a:avLst/>
            <a:gdLst>
              <a:gd name="T0" fmla="*/ 368 w 368"/>
              <a:gd name="T1" fmla="*/ 104 h 104"/>
              <a:gd name="T2" fmla="*/ 184 w 368"/>
              <a:gd name="T3" fmla="*/ 0 h 104"/>
              <a:gd name="T4" fmla="*/ 0 w 368"/>
              <a:gd name="T5" fmla="*/ 104 h 104"/>
              <a:gd name="T6" fmla="*/ 368 w 368"/>
              <a:gd name="T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" h="104">
                <a:moveTo>
                  <a:pt x="368" y="104"/>
                </a:moveTo>
                <a:cubicBezTo>
                  <a:pt x="330" y="42"/>
                  <a:pt x="262" y="0"/>
                  <a:pt x="184" y="0"/>
                </a:cubicBezTo>
                <a:cubicBezTo>
                  <a:pt x="106" y="0"/>
                  <a:pt x="38" y="42"/>
                  <a:pt x="0" y="104"/>
                </a:cubicBezTo>
                <a:lnTo>
                  <a:pt x="368" y="10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38"/>
          <p:cNvSpPr>
            <a:spLocks/>
          </p:cNvSpPr>
          <p:nvPr userDrawn="1"/>
        </p:nvSpPr>
        <p:spPr bwMode="auto">
          <a:xfrm>
            <a:off x="0" y="4794250"/>
            <a:ext cx="1177925" cy="2019300"/>
          </a:xfrm>
          <a:custGeom>
            <a:avLst/>
            <a:gdLst>
              <a:gd name="T0" fmla="*/ 742 w 742"/>
              <a:gd name="T1" fmla="*/ 1272 h 1272"/>
              <a:gd name="T2" fmla="*/ 684 w 742"/>
              <a:gd name="T3" fmla="*/ 1220 h 1272"/>
              <a:gd name="T4" fmla="*/ 576 w 742"/>
              <a:gd name="T5" fmla="*/ 1110 h 1272"/>
              <a:gd name="T6" fmla="*/ 454 w 742"/>
              <a:gd name="T7" fmla="*/ 970 h 1272"/>
              <a:gd name="T8" fmla="*/ 356 w 742"/>
              <a:gd name="T9" fmla="*/ 826 h 1272"/>
              <a:gd name="T10" fmla="*/ 266 w 742"/>
              <a:gd name="T11" fmla="*/ 674 h 1272"/>
              <a:gd name="T12" fmla="*/ 186 w 742"/>
              <a:gd name="T13" fmla="*/ 512 h 1272"/>
              <a:gd name="T14" fmla="*/ 112 w 742"/>
              <a:gd name="T15" fmla="*/ 330 h 1272"/>
              <a:gd name="T16" fmla="*/ 0 w 742"/>
              <a:gd name="T1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2" h="1272">
                <a:moveTo>
                  <a:pt x="742" y="1272"/>
                </a:moveTo>
                <a:cubicBezTo>
                  <a:pt x="727" y="1259"/>
                  <a:pt x="712" y="1247"/>
                  <a:pt x="684" y="1220"/>
                </a:cubicBezTo>
                <a:cubicBezTo>
                  <a:pt x="656" y="1193"/>
                  <a:pt x="614" y="1152"/>
                  <a:pt x="576" y="1110"/>
                </a:cubicBezTo>
                <a:cubicBezTo>
                  <a:pt x="538" y="1068"/>
                  <a:pt x="491" y="1017"/>
                  <a:pt x="454" y="970"/>
                </a:cubicBezTo>
                <a:cubicBezTo>
                  <a:pt x="417" y="923"/>
                  <a:pt x="387" y="875"/>
                  <a:pt x="356" y="826"/>
                </a:cubicBezTo>
                <a:cubicBezTo>
                  <a:pt x="325" y="777"/>
                  <a:pt x="294" y="726"/>
                  <a:pt x="266" y="674"/>
                </a:cubicBezTo>
                <a:cubicBezTo>
                  <a:pt x="238" y="622"/>
                  <a:pt x="212" y="569"/>
                  <a:pt x="186" y="512"/>
                </a:cubicBezTo>
                <a:cubicBezTo>
                  <a:pt x="160" y="455"/>
                  <a:pt x="143" y="415"/>
                  <a:pt x="112" y="330"/>
                </a:cubicBezTo>
                <a:cubicBezTo>
                  <a:pt x="81" y="245"/>
                  <a:pt x="19" y="55"/>
                  <a:pt x="0" y="0"/>
                </a:cubicBezTo>
              </a:path>
            </a:pathLst>
          </a:custGeom>
          <a:noFill/>
          <a:ln w="12700" cmpd="sng">
            <a:solidFill>
              <a:schemeClr val="accent5">
                <a:alpha val="5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79200"/>
            <a:ext cx="7740000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grpSp>
        <p:nvGrpSpPr>
          <p:cNvPr id="45" name="Gruppieren 44"/>
          <p:cNvGrpSpPr>
            <a:grpSpLocks noChangeAspect="1"/>
          </p:cNvGrpSpPr>
          <p:nvPr userDrawn="1"/>
        </p:nvGrpSpPr>
        <p:grpSpPr>
          <a:xfrm>
            <a:off x="6991841" y="6566400"/>
            <a:ext cx="1452073" cy="216000"/>
            <a:chOff x="185738" y="2759076"/>
            <a:chExt cx="8847138" cy="1316037"/>
          </a:xfrm>
        </p:grpSpPr>
        <p:sp>
          <p:nvSpPr>
            <p:cNvPr id="46" name="Freeform 7"/>
            <p:cNvSpPr>
              <a:spLocks noEditPoints="1"/>
            </p:cNvSpPr>
            <p:nvPr/>
          </p:nvSpPr>
          <p:spPr bwMode="black">
            <a:xfrm>
              <a:off x="569913" y="3084513"/>
              <a:ext cx="723900" cy="990600"/>
            </a:xfrm>
            <a:custGeom>
              <a:avLst/>
              <a:gdLst>
                <a:gd name="T0" fmla="*/ 4 w 198"/>
                <a:gd name="T1" fmla="*/ 271 h 271"/>
                <a:gd name="T2" fmla="*/ 11 w 198"/>
                <a:gd name="T3" fmla="*/ 177 h 271"/>
                <a:gd name="T4" fmla="*/ 11 w 198"/>
                <a:gd name="T5" fmla="*/ 101 h 271"/>
                <a:gd name="T6" fmla="*/ 0 w 198"/>
                <a:gd name="T7" fmla="*/ 8 h 271"/>
                <a:gd name="T8" fmla="*/ 46 w 198"/>
                <a:gd name="T9" fmla="*/ 4 h 271"/>
                <a:gd name="T10" fmla="*/ 53 w 198"/>
                <a:gd name="T11" fmla="*/ 31 h 271"/>
                <a:gd name="T12" fmla="*/ 113 w 198"/>
                <a:gd name="T13" fmla="*/ 0 h 271"/>
                <a:gd name="T14" fmla="*/ 198 w 198"/>
                <a:gd name="T15" fmla="*/ 101 h 271"/>
                <a:gd name="T16" fmla="*/ 115 w 198"/>
                <a:gd name="T17" fmla="*/ 195 h 271"/>
                <a:gd name="T18" fmla="*/ 60 w 198"/>
                <a:gd name="T19" fmla="*/ 177 h 271"/>
                <a:gd name="T20" fmla="*/ 60 w 198"/>
                <a:gd name="T21" fmla="*/ 199 h 271"/>
                <a:gd name="T22" fmla="*/ 63 w 198"/>
                <a:gd name="T23" fmla="*/ 267 h 271"/>
                <a:gd name="T24" fmla="*/ 4 w 198"/>
                <a:gd name="T25" fmla="*/ 271 h 271"/>
                <a:gd name="T26" fmla="*/ 104 w 198"/>
                <a:gd name="T27" fmla="*/ 155 h 271"/>
                <a:gd name="T28" fmla="*/ 150 w 198"/>
                <a:gd name="T29" fmla="*/ 101 h 271"/>
                <a:gd name="T30" fmla="*/ 101 w 198"/>
                <a:gd name="T31" fmla="*/ 40 h 271"/>
                <a:gd name="T32" fmla="*/ 56 w 198"/>
                <a:gd name="T33" fmla="*/ 101 h 271"/>
                <a:gd name="T34" fmla="*/ 104 w 198"/>
                <a:gd name="T35" fmla="*/ 15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271">
                  <a:moveTo>
                    <a:pt x="4" y="271"/>
                  </a:moveTo>
                  <a:cubicBezTo>
                    <a:pt x="6" y="253"/>
                    <a:pt x="11" y="204"/>
                    <a:pt x="11" y="177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69"/>
                    <a:pt x="6" y="40"/>
                    <a:pt x="0" y="8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9" y="13"/>
                    <a:pt x="50" y="21"/>
                    <a:pt x="53" y="31"/>
                  </a:cubicBezTo>
                  <a:cubicBezTo>
                    <a:pt x="64" y="18"/>
                    <a:pt x="78" y="0"/>
                    <a:pt x="113" y="0"/>
                  </a:cubicBezTo>
                  <a:cubicBezTo>
                    <a:pt x="164" y="0"/>
                    <a:pt x="198" y="42"/>
                    <a:pt x="198" y="101"/>
                  </a:cubicBezTo>
                  <a:cubicBezTo>
                    <a:pt x="198" y="155"/>
                    <a:pt x="165" y="195"/>
                    <a:pt x="115" y="195"/>
                  </a:cubicBezTo>
                  <a:cubicBezTo>
                    <a:pt x="86" y="195"/>
                    <a:pt x="73" y="185"/>
                    <a:pt x="60" y="177"/>
                  </a:cubicBezTo>
                  <a:cubicBezTo>
                    <a:pt x="60" y="199"/>
                    <a:pt x="60" y="199"/>
                    <a:pt x="60" y="199"/>
                  </a:cubicBezTo>
                  <a:cubicBezTo>
                    <a:pt x="60" y="209"/>
                    <a:pt x="60" y="239"/>
                    <a:pt x="63" y="267"/>
                  </a:cubicBezTo>
                  <a:lnTo>
                    <a:pt x="4" y="271"/>
                  </a:lnTo>
                  <a:close/>
                  <a:moveTo>
                    <a:pt x="104" y="155"/>
                  </a:moveTo>
                  <a:cubicBezTo>
                    <a:pt x="134" y="155"/>
                    <a:pt x="150" y="134"/>
                    <a:pt x="150" y="101"/>
                  </a:cubicBezTo>
                  <a:cubicBezTo>
                    <a:pt x="150" y="65"/>
                    <a:pt x="130" y="40"/>
                    <a:pt x="101" y="40"/>
                  </a:cubicBezTo>
                  <a:cubicBezTo>
                    <a:pt x="71" y="40"/>
                    <a:pt x="56" y="65"/>
                    <a:pt x="56" y="101"/>
                  </a:cubicBezTo>
                  <a:cubicBezTo>
                    <a:pt x="56" y="137"/>
                    <a:pt x="73" y="155"/>
                    <a:pt x="104" y="155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47" name="Gruppieren 46"/>
            <p:cNvGrpSpPr/>
            <p:nvPr/>
          </p:nvGrpSpPr>
          <p:grpSpPr bwMode="black">
            <a:xfrm>
              <a:off x="185738" y="2759076"/>
              <a:ext cx="8847138" cy="1038225"/>
              <a:chOff x="185738" y="2759076"/>
              <a:chExt cx="8847138" cy="1038225"/>
            </a:xfrm>
          </p:grpSpPr>
          <p:sp>
            <p:nvSpPr>
              <p:cNvPr id="48" name="Freeform 6"/>
              <p:cNvSpPr>
                <a:spLocks/>
              </p:cNvSpPr>
              <p:nvPr/>
            </p:nvSpPr>
            <p:spPr bwMode="black">
              <a:xfrm>
                <a:off x="185738" y="2838451"/>
                <a:ext cx="247650" cy="936625"/>
              </a:xfrm>
              <a:custGeom>
                <a:avLst/>
                <a:gdLst>
                  <a:gd name="T0" fmla="*/ 5 w 68"/>
                  <a:gd name="T1" fmla="*/ 256 h 256"/>
                  <a:gd name="T2" fmla="*/ 7 w 68"/>
                  <a:gd name="T3" fmla="*/ 190 h 256"/>
                  <a:gd name="T4" fmla="*/ 7 w 68"/>
                  <a:gd name="T5" fmla="*/ 90 h 256"/>
                  <a:gd name="T6" fmla="*/ 0 w 68"/>
                  <a:gd name="T7" fmla="*/ 0 h 256"/>
                  <a:gd name="T8" fmla="*/ 63 w 68"/>
                  <a:gd name="T9" fmla="*/ 0 h 256"/>
                  <a:gd name="T10" fmla="*/ 61 w 68"/>
                  <a:gd name="T11" fmla="*/ 73 h 256"/>
                  <a:gd name="T12" fmla="*/ 61 w 68"/>
                  <a:gd name="T13" fmla="*/ 166 h 256"/>
                  <a:gd name="T14" fmla="*/ 68 w 68"/>
                  <a:gd name="T15" fmla="*/ 256 h 256"/>
                  <a:gd name="T16" fmla="*/ 5 w 68"/>
                  <a:gd name="T1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56">
                    <a:moveTo>
                      <a:pt x="5" y="256"/>
                    </a:moveTo>
                    <a:cubicBezTo>
                      <a:pt x="6" y="235"/>
                      <a:pt x="7" y="219"/>
                      <a:pt x="7" y="190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54"/>
                      <a:pt x="5" y="27"/>
                      <a:pt x="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18"/>
                      <a:pt x="61" y="44"/>
                      <a:pt x="61" y="73"/>
                    </a:cubicBezTo>
                    <a:cubicBezTo>
                      <a:pt x="61" y="166"/>
                      <a:pt x="61" y="166"/>
                      <a:pt x="61" y="166"/>
                    </a:cubicBezTo>
                    <a:cubicBezTo>
                      <a:pt x="61" y="192"/>
                      <a:pt x="65" y="231"/>
                      <a:pt x="68" y="256"/>
                    </a:cubicBezTo>
                    <a:lnTo>
                      <a:pt x="5" y="256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9" name="Freeform 8"/>
              <p:cNvSpPr>
                <a:spLocks/>
              </p:cNvSpPr>
              <p:nvPr/>
            </p:nvSpPr>
            <p:spPr bwMode="black">
              <a:xfrm>
                <a:off x="1377950" y="3084513"/>
                <a:ext cx="482600" cy="712788"/>
              </a:xfrm>
              <a:custGeom>
                <a:avLst/>
                <a:gdLst>
                  <a:gd name="T0" fmla="*/ 113 w 132"/>
                  <a:gd name="T1" fmla="*/ 40 h 195"/>
                  <a:gd name="T2" fmla="*/ 81 w 132"/>
                  <a:gd name="T3" fmla="*/ 36 h 195"/>
                  <a:gd name="T4" fmla="*/ 49 w 132"/>
                  <a:gd name="T5" fmla="*/ 50 h 195"/>
                  <a:gd name="T6" fmla="*/ 87 w 132"/>
                  <a:gd name="T7" fmla="*/ 82 h 195"/>
                  <a:gd name="T8" fmla="*/ 132 w 132"/>
                  <a:gd name="T9" fmla="*/ 139 h 195"/>
                  <a:gd name="T10" fmla="*/ 56 w 132"/>
                  <a:gd name="T11" fmla="*/ 195 h 195"/>
                  <a:gd name="T12" fmla="*/ 4 w 132"/>
                  <a:gd name="T13" fmla="*/ 187 h 195"/>
                  <a:gd name="T14" fmla="*/ 4 w 132"/>
                  <a:gd name="T15" fmla="*/ 147 h 195"/>
                  <a:gd name="T16" fmla="*/ 58 w 132"/>
                  <a:gd name="T17" fmla="*/ 159 h 195"/>
                  <a:gd name="T18" fmla="*/ 84 w 132"/>
                  <a:gd name="T19" fmla="*/ 141 h 195"/>
                  <a:gd name="T20" fmla="*/ 46 w 132"/>
                  <a:gd name="T21" fmla="*/ 110 h 195"/>
                  <a:gd name="T22" fmla="*/ 0 w 132"/>
                  <a:gd name="T23" fmla="*/ 50 h 195"/>
                  <a:gd name="T24" fmla="*/ 73 w 132"/>
                  <a:gd name="T25" fmla="*/ 0 h 195"/>
                  <a:gd name="T26" fmla="*/ 113 w 132"/>
                  <a:gd name="T27" fmla="*/ 3 h 195"/>
                  <a:gd name="T28" fmla="*/ 113 w 132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" h="195">
                    <a:moveTo>
                      <a:pt x="113" y="40"/>
                    </a:moveTo>
                    <a:cubicBezTo>
                      <a:pt x="102" y="39"/>
                      <a:pt x="92" y="36"/>
                      <a:pt x="81" y="36"/>
                    </a:cubicBezTo>
                    <a:cubicBezTo>
                      <a:pt x="62" y="36"/>
                      <a:pt x="49" y="41"/>
                      <a:pt x="49" y="50"/>
                    </a:cubicBezTo>
                    <a:cubicBezTo>
                      <a:pt x="49" y="62"/>
                      <a:pt x="67" y="71"/>
                      <a:pt x="87" y="82"/>
                    </a:cubicBezTo>
                    <a:cubicBezTo>
                      <a:pt x="106" y="93"/>
                      <a:pt x="132" y="107"/>
                      <a:pt x="132" y="139"/>
                    </a:cubicBezTo>
                    <a:cubicBezTo>
                      <a:pt x="132" y="175"/>
                      <a:pt x="102" y="195"/>
                      <a:pt x="56" y="195"/>
                    </a:cubicBezTo>
                    <a:cubicBezTo>
                      <a:pt x="35" y="195"/>
                      <a:pt x="21" y="191"/>
                      <a:pt x="4" y="187"/>
                    </a:cubicBezTo>
                    <a:cubicBezTo>
                      <a:pt x="4" y="147"/>
                      <a:pt x="4" y="147"/>
                      <a:pt x="4" y="147"/>
                    </a:cubicBezTo>
                    <a:cubicBezTo>
                      <a:pt x="17" y="151"/>
                      <a:pt x="38" y="159"/>
                      <a:pt x="58" y="159"/>
                    </a:cubicBezTo>
                    <a:cubicBezTo>
                      <a:pt x="71" y="159"/>
                      <a:pt x="84" y="153"/>
                      <a:pt x="84" y="141"/>
                    </a:cubicBezTo>
                    <a:cubicBezTo>
                      <a:pt x="84" y="130"/>
                      <a:pt x="68" y="123"/>
                      <a:pt x="46" y="110"/>
                    </a:cubicBezTo>
                    <a:cubicBezTo>
                      <a:pt x="26" y="99"/>
                      <a:pt x="0" y="78"/>
                      <a:pt x="0" y="50"/>
                    </a:cubicBezTo>
                    <a:cubicBezTo>
                      <a:pt x="0" y="18"/>
                      <a:pt x="31" y="0"/>
                      <a:pt x="73" y="0"/>
                    </a:cubicBezTo>
                    <a:cubicBezTo>
                      <a:pt x="87" y="0"/>
                      <a:pt x="100" y="2"/>
                      <a:pt x="113" y="3"/>
                    </a:cubicBezTo>
                    <a:lnTo>
                      <a:pt x="113" y="40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0" name="Freeform 9"/>
              <p:cNvSpPr>
                <a:spLocks noEditPoints="1"/>
              </p:cNvSpPr>
              <p:nvPr/>
            </p:nvSpPr>
            <p:spPr bwMode="black">
              <a:xfrm>
                <a:off x="1930400" y="3084513"/>
                <a:ext cx="698500" cy="712788"/>
              </a:xfrm>
              <a:custGeom>
                <a:avLst/>
                <a:gdLst>
                  <a:gd name="T0" fmla="*/ 0 w 191"/>
                  <a:gd name="T1" fmla="*/ 96 h 195"/>
                  <a:gd name="T2" fmla="*/ 96 w 191"/>
                  <a:gd name="T3" fmla="*/ 0 h 195"/>
                  <a:gd name="T4" fmla="*/ 191 w 191"/>
                  <a:gd name="T5" fmla="*/ 96 h 195"/>
                  <a:gd name="T6" fmla="*/ 96 w 191"/>
                  <a:gd name="T7" fmla="*/ 195 h 195"/>
                  <a:gd name="T8" fmla="*/ 0 w 191"/>
                  <a:gd name="T9" fmla="*/ 96 h 195"/>
                  <a:gd name="T10" fmla="*/ 96 w 191"/>
                  <a:gd name="T11" fmla="*/ 155 h 195"/>
                  <a:gd name="T12" fmla="*/ 142 w 191"/>
                  <a:gd name="T13" fmla="*/ 96 h 195"/>
                  <a:gd name="T14" fmla="*/ 96 w 191"/>
                  <a:gd name="T15" fmla="*/ 40 h 195"/>
                  <a:gd name="T16" fmla="*/ 48 w 191"/>
                  <a:gd name="T17" fmla="*/ 96 h 195"/>
                  <a:gd name="T18" fmla="*/ 96 w 191"/>
                  <a:gd name="T19" fmla="*/ 15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195">
                    <a:moveTo>
                      <a:pt x="0" y="96"/>
                    </a:moveTo>
                    <a:cubicBezTo>
                      <a:pt x="0" y="38"/>
                      <a:pt x="38" y="0"/>
                      <a:pt x="96" y="0"/>
                    </a:cubicBezTo>
                    <a:cubicBezTo>
                      <a:pt x="152" y="0"/>
                      <a:pt x="191" y="39"/>
                      <a:pt x="191" y="96"/>
                    </a:cubicBezTo>
                    <a:cubicBezTo>
                      <a:pt x="191" y="151"/>
                      <a:pt x="153" y="195"/>
                      <a:pt x="96" y="195"/>
                    </a:cubicBezTo>
                    <a:cubicBezTo>
                      <a:pt x="39" y="195"/>
                      <a:pt x="0" y="154"/>
                      <a:pt x="0" y="96"/>
                    </a:cubicBezTo>
                    <a:close/>
                    <a:moveTo>
                      <a:pt x="96" y="155"/>
                    </a:moveTo>
                    <a:cubicBezTo>
                      <a:pt x="127" y="155"/>
                      <a:pt x="142" y="130"/>
                      <a:pt x="142" y="96"/>
                    </a:cubicBezTo>
                    <a:cubicBezTo>
                      <a:pt x="142" y="61"/>
                      <a:pt x="127" y="40"/>
                      <a:pt x="96" y="40"/>
                    </a:cubicBezTo>
                    <a:cubicBezTo>
                      <a:pt x="64" y="40"/>
                      <a:pt x="48" y="62"/>
                      <a:pt x="48" y="96"/>
                    </a:cubicBezTo>
                    <a:cubicBezTo>
                      <a:pt x="48" y="130"/>
                      <a:pt x="65" y="155"/>
                      <a:pt x="96" y="155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1" name="Freeform 10"/>
              <p:cNvSpPr>
                <a:spLocks/>
              </p:cNvSpPr>
              <p:nvPr/>
            </p:nvSpPr>
            <p:spPr bwMode="black">
              <a:xfrm>
                <a:off x="2720975" y="3084513"/>
                <a:ext cx="479425" cy="712788"/>
              </a:xfrm>
              <a:custGeom>
                <a:avLst/>
                <a:gdLst>
                  <a:gd name="T0" fmla="*/ 112 w 131"/>
                  <a:gd name="T1" fmla="*/ 40 h 195"/>
                  <a:gd name="T2" fmla="*/ 80 w 131"/>
                  <a:gd name="T3" fmla="*/ 36 h 195"/>
                  <a:gd name="T4" fmla="*/ 48 w 131"/>
                  <a:gd name="T5" fmla="*/ 50 h 195"/>
                  <a:gd name="T6" fmla="*/ 86 w 131"/>
                  <a:gd name="T7" fmla="*/ 82 h 195"/>
                  <a:gd name="T8" fmla="*/ 131 w 131"/>
                  <a:gd name="T9" fmla="*/ 139 h 195"/>
                  <a:gd name="T10" fmla="*/ 55 w 131"/>
                  <a:gd name="T11" fmla="*/ 195 h 195"/>
                  <a:gd name="T12" fmla="*/ 3 w 131"/>
                  <a:gd name="T13" fmla="*/ 187 h 195"/>
                  <a:gd name="T14" fmla="*/ 3 w 131"/>
                  <a:gd name="T15" fmla="*/ 147 h 195"/>
                  <a:gd name="T16" fmla="*/ 57 w 131"/>
                  <a:gd name="T17" fmla="*/ 159 h 195"/>
                  <a:gd name="T18" fmla="*/ 83 w 131"/>
                  <a:gd name="T19" fmla="*/ 141 h 195"/>
                  <a:gd name="T20" fmla="*/ 45 w 131"/>
                  <a:gd name="T21" fmla="*/ 110 h 195"/>
                  <a:gd name="T22" fmla="*/ 0 w 131"/>
                  <a:gd name="T23" fmla="*/ 50 h 195"/>
                  <a:gd name="T24" fmla="*/ 72 w 131"/>
                  <a:gd name="T25" fmla="*/ 0 h 195"/>
                  <a:gd name="T26" fmla="*/ 112 w 131"/>
                  <a:gd name="T27" fmla="*/ 3 h 195"/>
                  <a:gd name="T28" fmla="*/ 112 w 131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1" h="195">
                    <a:moveTo>
                      <a:pt x="112" y="40"/>
                    </a:moveTo>
                    <a:cubicBezTo>
                      <a:pt x="102" y="39"/>
                      <a:pt x="91" y="36"/>
                      <a:pt x="80" y="36"/>
                    </a:cubicBezTo>
                    <a:cubicBezTo>
                      <a:pt x="61" y="36"/>
                      <a:pt x="48" y="41"/>
                      <a:pt x="48" y="50"/>
                    </a:cubicBezTo>
                    <a:cubicBezTo>
                      <a:pt x="48" y="62"/>
                      <a:pt x="66" y="71"/>
                      <a:pt x="86" y="82"/>
                    </a:cubicBezTo>
                    <a:cubicBezTo>
                      <a:pt x="105" y="93"/>
                      <a:pt x="131" y="107"/>
                      <a:pt x="131" y="139"/>
                    </a:cubicBezTo>
                    <a:cubicBezTo>
                      <a:pt x="131" y="175"/>
                      <a:pt x="101" y="195"/>
                      <a:pt x="55" y="195"/>
                    </a:cubicBezTo>
                    <a:cubicBezTo>
                      <a:pt x="34" y="195"/>
                      <a:pt x="20" y="191"/>
                      <a:pt x="3" y="18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16" y="151"/>
                      <a:pt x="38" y="159"/>
                      <a:pt x="57" y="159"/>
                    </a:cubicBezTo>
                    <a:cubicBezTo>
                      <a:pt x="70" y="159"/>
                      <a:pt x="83" y="153"/>
                      <a:pt x="83" y="141"/>
                    </a:cubicBezTo>
                    <a:cubicBezTo>
                      <a:pt x="83" y="130"/>
                      <a:pt x="67" y="123"/>
                      <a:pt x="45" y="110"/>
                    </a:cubicBezTo>
                    <a:cubicBezTo>
                      <a:pt x="25" y="99"/>
                      <a:pt x="0" y="78"/>
                      <a:pt x="0" y="50"/>
                    </a:cubicBezTo>
                    <a:cubicBezTo>
                      <a:pt x="0" y="18"/>
                      <a:pt x="30" y="0"/>
                      <a:pt x="72" y="0"/>
                    </a:cubicBezTo>
                    <a:cubicBezTo>
                      <a:pt x="86" y="0"/>
                      <a:pt x="99" y="2"/>
                      <a:pt x="112" y="3"/>
                    </a:cubicBezTo>
                    <a:lnTo>
                      <a:pt x="112" y="40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2" name="Freeform 11"/>
              <p:cNvSpPr>
                <a:spLocks/>
              </p:cNvSpPr>
              <p:nvPr/>
            </p:nvSpPr>
            <p:spPr bwMode="black">
              <a:xfrm>
                <a:off x="3781425" y="2838451"/>
                <a:ext cx="1116013" cy="958850"/>
              </a:xfrm>
              <a:custGeom>
                <a:avLst/>
                <a:gdLst>
                  <a:gd name="T0" fmla="*/ 0 w 305"/>
                  <a:gd name="T1" fmla="*/ 256 h 262"/>
                  <a:gd name="T2" fmla="*/ 5 w 305"/>
                  <a:gd name="T3" fmla="*/ 180 h 262"/>
                  <a:gd name="T4" fmla="*/ 7 w 305"/>
                  <a:gd name="T5" fmla="*/ 88 h 262"/>
                  <a:gd name="T6" fmla="*/ 8 w 305"/>
                  <a:gd name="T7" fmla="*/ 58 h 262"/>
                  <a:gd name="T8" fmla="*/ 5 w 305"/>
                  <a:gd name="T9" fmla="*/ 0 h 262"/>
                  <a:gd name="T10" fmla="*/ 85 w 305"/>
                  <a:gd name="T11" fmla="*/ 0 h 262"/>
                  <a:gd name="T12" fmla="*/ 150 w 305"/>
                  <a:gd name="T13" fmla="*/ 210 h 262"/>
                  <a:gd name="T14" fmla="*/ 150 w 305"/>
                  <a:gd name="T15" fmla="*/ 210 h 262"/>
                  <a:gd name="T16" fmla="*/ 218 w 305"/>
                  <a:gd name="T17" fmla="*/ 0 h 262"/>
                  <a:gd name="T18" fmla="*/ 297 w 305"/>
                  <a:gd name="T19" fmla="*/ 0 h 262"/>
                  <a:gd name="T20" fmla="*/ 297 w 305"/>
                  <a:gd name="T21" fmla="*/ 82 h 262"/>
                  <a:gd name="T22" fmla="*/ 299 w 305"/>
                  <a:gd name="T23" fmla="*/ 180 h 262"/>
                  <a:gd name="T24" fmla="*/ 305 w 305"/>
                  <a:gd name="T25" fmla="*/ 256 h 262"/>
                  <a:gd name="T26" fmla="*/ 247 w 305"/>
                  <a:gd name="T27" fmla="*/ 256 h 262"/>
                  <a:gd name="T28" fmla="*/ 249 w 305"/>
                  <a:gd name="T29" fmla="*/ 180 h 262"/>
                  <a:gd name="T30" fmla="*/ 246 w 305"/>
                  <a:gd name="T31" fmla="*/ 54 h 262"/>
                  <a:gd name="T32" fmla="*/ 245 w 305"/>
                  <a:gd name="T33" fmla="*/ 54 h 262"/>
                  <a:gd name="T34" fmla="*/ 179 w 305"/>
                  <a:gd name="T35" fmla="*/ 256 h 262"/>
                  <a:gd name="T36" fmla="*/ 118 w 305"/>
                  <a:gd name="T37" fmla="*/ 262 h 262"/>
                  <a:gd name="T38" fmla="*/ 51 w 305"/>
                  <a:gd name="T39" fmla="*/ 54 h 262"/>
                  <a:gd name="T40" fmla="*/ 51 w 305"/>
                  <a:gd name="T41" fmla="*/ 54 h 262"/>
                  <a:gd name="T42" fmla="*/ 48 w 305"/>
                  <a:gd name="T43" fmla="*/ 180 h 262"/>
                  <a:gd name="T44" fmla="*/ 50 w 305"/>
                  <a:gd name="T45" fmla="*/ 256 h 262"/>
                  <a:gd name="T46" fmla="*/ 0 w 305"/>
                  <a:gd name="T47" fmla="*/ 256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5" h="262">
                    <a:moveTo>
                      <a:pt x="0" y="256"/>
                    </a:moveTo>
                    <a:cubicBezTo>
                      <a:pt x="1" y="238"/>
                      <a:pt x="3" y="212"/>
                      <a:pt x="5" y="180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77"/>
                      <a:pt x="8" y="68"/>
                      <a:pt x="8" y="58"/>
                    </a:cubicBezTo>
                    <a:cubicBezTo>
                      <a:pt x="8" y="45"/>
                      <a:pt x="6" y="20"/>
                      <a:pt x="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96" y="36"/>
                      <a:pt x="144" y="178"/>
                      <a:pt x="150" y="210"/>
                    </a:cubicBezTo>
                    <a:cubicBezTo>
                      <a:pt x="150" y="210"/>
                      <a:pt x="150" y="210"/>
                      <a:pt x="150" y="210"/>
                    </a:cubicBezTo>
                    <a:cubicBezTo>
                      <a:pt x="162" y="169"/>
                      <a:pt x="199" y="52"/>
                      <a:pt x="218" y="0"/>
                    </a:cubicBezTo>
                    <a:cubicBezTo>
                      <a:pt x="297" y="0"/>
                      <a:pt x="297" y="0"/>
                      <a:pt x="297" y="0"/>
                    </a:cubicBezTo>
                    <a:cubicBezTo>
                      <a:pt x="297" y="82"/>
                      <a:pt x="297" y="82"/>
                      <a:pt x="297" y="82"/>
                    </a:cubicBezTo>
                    <a:cubicBezTo>
                      <a:pt x="299" y="180"/>
                      <a:pt x="299" y="180"/>
                      <a:pt x="299" y="180"/>
                    </a:cubicBezTo>
                    <a:cubicBezTo>
                      <a:pt x="300" y="204"/>
                      <a:pt x="302" y="231"/>
                      <a:pt x="305" y="256"/>
                    </a:cubicBezTo>
                    <a:cubicBezTo>
                      <a:pt x="247" y="256"/>
                      <a:pt x="247" y="256"/>
                      <a:pt x="247" y="256"/>
                    </a:cubicBezTo>
                    <a:cubicBezTo>
                      <a:pt x="250" y="231"/>
                      <a:pt x="249" y="195"/>
                      <a:pt x="249" y="180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45" y="54"/>
                      <a:pt x="245" y="54"/>
                      <a:pt x="245" y="54"/>
                    </a:cubicBezTo>
                    <a:cubicBezTo>
                      <a:pt x="225" y="108"/>
                      <a:pt x="191" y="209"/>
                      <a:pt x="179" y="256"/>
                    </a:cubicBezTo>
                    <a:cubicBezTo>
                      <a:pt x="118" y="262"/>
                      <a:pt x="118" y="262"/>
                      <a:pt x="118" y="262"/>
                    </a:cubicBezTo>
                    <a:cubicBezTo>
                      <a:pt x="108" y="215"/>
                      <a:pt x="72" y="117"/>
                      <a:pt x="51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48" y="180"/>
                      <a:pt x="48" y="180"/>
                      <a:pt x="48" y="180"/>
                    </a:cubicBezTo>
                    <a:cubicBezTo>
                      <a:pt x="47" y="205"/>
                      <a:pt x="48" y="234"/>
                      <a:pt x="50" y="256"/>
                    </a:cubicBez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3" name="Freeform 12"/>
              <p:cNvSpPr>
                <a:spLocks noEditPoints="1"/>
              </p:cNvSpPr>
              <p:nvPr/>
            </p:nvSpPr>
            <p:spPr bwMode="black">
              <a:xfrm>
                <a:off x="5026025" y="3084513"/>
                <a:ext cx="642938" cy="712788"/>
              </a:xfrm>
              <a:custGeom>
                <a:avLst/>
                <a:gdLst>
                  <a:gd name="T0" fmla="*/ 158 w 176"/>
                  <a:gd name="T1" fmla="*/ 189 h 195"/>
                  <a:gd name="T2" fmla="*/ 112 w 176"/>
                  <a:gd name="T3" fmla="*/ 195 h 195"/>
                  <a:gd name="T4" fmla="*/ 0 w 176"/>
                  <a:gd name="T5" fmla="*/ 86 h 195"/>
                  <a:gd name="T6" fmla="*/ 89 w 176"/>
                  <a:gd name="T7" fmla="*/ 0 h 195"/>
                  <a:gd name="T8" fmla="*/ 176 w 176"/>
                  <a:gd name="T9" fmla="*/ 94 h 195"/>
                  <a:gd name="T10" fmla="*/ 175 w 176"/>
                  <a:gd name="T11" fmla="*/ 105 h 195"/>
                  <a:gd name="T12" fmla="*/ 48 w 176"/>
                  <a:gd name="T13" fmla="*/ 105 h 195"/>
                  <a:gd name="T14" fmla="*/ 118 w 176"/>
                  <a:gd name="T15" fmla="*/ 155 h 195"/>
                  <a:gd name="T16" fmla="*/ 158 w 176"/>
                  <a:gd name="T17" fmla="*/ 150 h 195"/>
                  <a:gd name="T18" fmla="*/ 158 w 176"/>
                  <a:gd name="T19" fmla="*/ 189 h 195"/>
                  <a:gd name="T20" fmla="*/ 127 w 176"/>
                  <a:gd name="T21" fmla="*/ 75 h 195"/>
                  <a:gd name="T22" fmla="*/ 90 w 176"/>
                  <a:gd name="T23" fmla="*/ 40 h 195"/>
                  <a:gd name="T24" fmla="*/ 48 w 176"/>
                  <a:gd name="T25" fmla="*/ 75 h 195"/>
                  <a:gd name="T26" fmla="*/ 127 w 176"/>
                  <a:gd name="T27" fmla="*/ 7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95">
                    <a:moveTo>
                      <a:pt x="158" y="189"/>
                    </a:moveTo>
                    <a:cubicBezTo>
                      <a:pt x="142" y="193"/>
                      <a:pt x="127" y="195"/>
                      <a:pt x="112" y="195"/>
                    </a:cubicBezTo>
                    <a:cubicBezTo>
                      <a:pt x="41" y="195"/>
                      <a:pt x="0" y="148"/>
                      <a:pt x="0" y="86"/>
                    </a:cubicBezTo>
                    <a:cubicBezTo>
                      <a:pt x="0" y="35"/>
                      <a:pt x="37" y="0"/>
                      <a:pt x="89" y="0"/>
                    </a:cubicBezTo>
                    <a:cubicBezTo>
                      <a:pt x="156" y="0"/>
                      <a:pt x="176" y="52"/>
                      <a:pt x="176" y="94"/>
                    </a:cubicBezTo>
                    <a:cubicBezTo>
                      <a:pt x="176" y="98"/>
                      <a:pt x="175" y="102"/>
                      <a:pt x="175" y="105"/>
                    </a:cubicBezTo>
                    <a:cubicBezTo>
                      <a:pt x="48" y="105"/>
                      <a:pt x="48" y="105"/>
                      <a:pt x="48" y="105"/>
                    </a:cubicBezTo>
                    <a:cubicBezTo>
                      <a:pt x="49" y="122"/>
                      <a:pt x="62" y="155"/>
                      <a:pt x="118" y="155"/>
                    </a:cubicBezTo>
                    <a:cubicBezTo>
                      <a:pt x="131" y="155"/>
                      <a:pt x="145" y="152"/>
                      <a:pt x="158" y="150"/>
                    </a:cubicBezTo>
                    <a:lnTo>
                      <a:pt x="158" y="189"/>
                    </a:lnTo>
                    <a:close/>
                    <a:moveTo>
                      <a:pt x="127" y="75"/>
                    </a:moveTo>
                    <a:cubicBezTo>
                      <a:pt x="127" y="61"/>
                      <a:pt x="114" y="40"/>
                      <a:pt x="90" y="40"/>
                    </a:cubicBezTo>
                    <a:cubicBezTo>
                      <a:pt x="61" y="40"/>
                      <a:pt x="50" y="62"/>
                      <a:pt x="48" y="75"/>
                    </a:cubicBezTo>
                    <a:lnTo>
                      <a:pt x="127" y="75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4" name="Freeform 13"/>
              <p:cNvSpPr>
                <a:spLocks noEditPoints="1"/>
              </p:cNvSpPr>
              <p:nvPr/>
            </p:nvSpPr>
            <p:spPr bwMode="black">
              <a:xfrm>
                <a:off x="5753100" y="2759076"/>
                <a:ext cx="700088" cy="1038225"/>
              </a:xfrm>
              <a:custGeom>
                <a:avLst/>
                <a:gdLst>
                  <a:gd name="T0" fmla="*/ 145 w 191"/>
                  <a:gd name="T1" fmla="*/ 278 h 284"/>
                  <a:gd name="T2" fmla="*/ 142 w 191"/>
                  <a:gd name="T3" fmla="*/ 257 h 284"/>
                  <a:gd name="T4" fmla="*/ 85 w 191"/>
                  <a:gd name="T5" fmla="*/ 284 h 284"/>
                  <a:gd name="T6" fmla="*/ 0 w 191"/>
                  <a:gd name="T7" fmla="*/ 183 h 284"/>
                  <a:gd name="T8" fmla="*/ 83 w 191"/>
                  <a:gd name="T9" fmla="*/ 89 h 284"/>
                  <a:gd name="T10" fmla="*/ 139 w 191"/>
                  <a:gd name="T11" fmla="*/ 107 h 284"/>
                  <a:gd name="T12" fmla="*/ 139 w 191"/>
                  <a:gd name="T13" fmla="*/ 86 h 284"/>
                  <a:gd name="T14" fmla="*/ 131 w 191"/>
                  <a:gd name="T15" fmla="*/ 4 h 284"/>
                  <a:gd name="T16" fmla="*/ 189 w 191"/>
                  <a:gd name="T17" fmla="*/ 0 h 284"/>
                  <a:gd name="T18" fmla="*/ 187 w 191"/>
                  <a:gd name="T19" fmla="*/ 86 h 284"/>
                  <a:gd name="T20" fmla="*/ 187 w 191"/>
                  <a:gd name="T21" fmla="*/ 215 h 284"/>
                  <a:gd name="T22" fmla="*/ 191 w 191"/>
                  <a:gd name="T23" fmla="*/ 278 h 284"/>
                  <a:gd name="T24" fmla="*/ 145 w 191"/>
                  <a:gd name="T25" fmla="*/ 278 h 284"/>
                  <a:gd name="T26" fmla="*/ 97 w 191"/>
                  <a:gd name="T27" fmla="*/ 244 h 284"/>
                  <a:gd name="T28" fmla="*/ 142 w 191"/>
                  <a:gd name="T29" fmla="*/ 183 h 284"/>
                  <a:gd name="T30" fmla="*/ 95 w 191"/>
                  <a:gd name="T31" fmla="*/ 129 h 284"/>
                  <a:gd name="T32" fmla="*/ 49 w 191"/>
                  <a:gd name="T33" fmla="*/ 183 h 284"/>
                  <a:gd name="T34" fmla="*/ 97 w 191"/>
                  <a:gd name="T35" fmla="*/ 24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284">
                    <a:moveTo>
                      <a:pt x="145" y="278"/>
                    </a:moveTo>
                    <a:cubicBezTo>
                      <a:pt x="144" y="272"/>
                      <a:pt x="143" y="263"/>
                      <a:pt x="142" y="257"/>
                    </a:cubicBezTo>
                    <a:cubicBezTo>
                      <a:pt x="131" y="268"/>
                      <a:pt x="118" y="284"/>
                      <a:pt x="85" y="284"/>
                    </a:cubicBezTo>
                    <a:cubicBezTo>
                      <a:pt x="35" y="284"/>
                      <a:pt x="0" y="242"/>
                      <a:pt x="0" y="183"/>
                    </a:cubicBezTo>
                    <a:cubicBezTo>
                      <a:pt x="0" y="129"/>
                      <a:pt x="34" y="89"/>
                      <a:pt x="83" y="89"/>
                    </a:cubicBezTo>
                    <a:cubicBezTo>
                      <a:pt x="112" y="89"/>
                      <a:pt x="126" y="99"/>
                      <a:pt x="139" y="107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73"/>
                      <a:pt x="139" y="37"/>
                      <a:pt x="131" y="4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8" y="16"/>
                      <a:pt x="187" y="61"/>
                      <a:pt x="187" y="86"/>
                    </a:cubicBezTo>
                    <a:cubicBezTo>
                      <a:pt x="187" y="215"/>
                      <a:pt x="187" y="215"/>
                      <a:pt x="187" y="215"/>
                    </a:cubicBezTo>
                    <a:cubicBezTo>
                      <a:pt x="187" y="238"/>
                      <a:pt x="188" y="255"/>
                      <a:pt x="191" y="278"/>
                    </a:cubicBezTo>
                    <a:lnTo>
                      <a:pt x="145" y="278"/>
                    </a:lnTo>
                    <a:close/>
                    <a:moveTo>
                      <a:pt x="97" y="244"/>
                    </a:moveTo>
                    <a:cubicBezTo>
                      <a:pt x="127" y="244"/>
                      <a:pt x="142" y="219"/>
                      <a:pt x="142" y="183"/>
                    </a:cubicBezTo>
                    <a:cubicBezTo>
                      <a:pt x="142" y="147"/>
                      <a:pt x="125" y="129"/>
                      <a:pt x="95" y="129"/>
                    </a:cubicBezTo>
                    <a:cubicBezTo>
                      <a:pt x="64" y="129"/>
                      <a:pt x="49" y="150"/>
                      <a:pt x="49" y="183"/>
                    </a:cubicBezTo>
                    <a:cubicBezTo>
                      <a:pt x="49" y="219"/>
                      <a:pt x="69" y="244"/>
                      <a:pt x="97" y="244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5" name="Freeform 14"/>
              <p:cNvSpPr>
                <a:spLocks noEditPoints="1"/>
              </p:cNvSpPr>
              <p:nvPr/>
            </p:nvSpPr>
            <p:spPr bwMode="black">
              <a:xfrm>
                <a:off x="6573838" y="2759076"/>
                <a:ext cx="211138" cy="1016000"/>
              </a:xfrm>
              <a:custGeom>
                <a:avLst/>
                <a:gdLst>
                  <a:gd name="T0" fmla="*/ 2 w 58"/>
                  <a:gd name="T1" fmla="*/ 33 h 278"/>
                  <a:gd name="T2" fmla="*/ 0 w 58"/>
                  <a:gd name="T3" fmla="*/ 4 h 278"/>
                  <a:gd name="T4" fmla="*/ 56 w 58"/>
                  <a:gd name="T5" fmla="*/ 0 h 278"/>
                  <a:gd name="T6" fmla="*/ 54 w 58"/>
                  <a:gd name="T7" fmla="*/ 33 h 278"/>
                  <a:gd name="T8" fmla="*/ 54 w 58"/>
                  <a:gd name="T9" fmla="*/ 54 h 278"/>
                  <a:gd name="T10" fmla="*/ 2 w 58"/>
                  <a:gd name="T11" fmla="*/ 57 h 278"/>
                  <a:gd name="T12" fmla="*/ 2 w 58"/>
                  <a:gd name="T13" fmla="*/ 33 h 278"/>
                  <a:gd name="T14" fmla="*/ 6 w 58"/>
                  <a:gd name="T15" fmla="*/ 278 h 278"/>
                  <a:gd name="T16" fmla="*/ 8 w 58"/>
                  <a:gd name="T17" fmla="*/ 216 h 278"/>
                  <a:gd name="T18" fmla="*/ 8 w 58"/>
                  <a:gd name="T19" fmla="*/ 173 h 278"/>
                  <a:gd name="T20" fmla="*/ 2 w 58"/>
                  <a:gd name="T21" fmla="*/ 97 h 278"/>
                  <a:gd name="T22" fmla="*/ 58 w 58"/>
                  <a:gd name="T23" fmla="*/ 93 h 278"/>
                  <a:gd name="T24" fmla="*/ 56 w 58"/>
                  <a:gd name="T25" fmla="*/ 151 h 278"/>
                  <a:gd name="T26" fmla="*/ 56 w 58"/>
                  <a:gd name="T27" fmla="*/ 216 h 278"/>
                  <a:gd name="T28" fmla="*/ 58 w 58"/>
                  <a:gd name="T29" fmla="*/ 278 h 278"/>
                  <a:gd name="T30" fmla="*/ 6 w 58"/>
                  <a:gd name="T31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278">
                    <a:moveTo>
                      <a:pt x="2" y="33"/>
                    </a:moveTo>
                    <a:cubicBezTo>
                      <a:pt x="2" y="23"/>
                      <a:pt x="2" y="15"/>
                      <a:pt x="0" y="4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12"/>
                      <a:pt x="54" y="22"/>
                      <a:pt x="54" y="33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2" y="57"/>
                      <a:pt x="2" y="57"/>
                      <a:pt x="2" y="57"/>
                    </a:cubicBezTo>
                    <a:lnTo>
                      <a:pt x="2" y="33"/>
                    </a:lnTo>
                    <a:close/>
                    <a:moveTo>
                      <a:pt x="6" y="278"/>
                    </a:moveTo>
                    <a:cubicBezTo>
                      <a:pt x="7" y="258"/>
                      <a:pt x="8" y="237"/>
                      <a:pt x="8" y="216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47"/>
                      <a:pt x="5" y="123"/>
                      <a:pt x="2" y="97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7" y="121"/>
                      <a:pt x="56" y="132"/>
                      <a:pt x="56" y="151"/>
                    </a:cubicBezTo>
                    <a:cubicBezTo>
                      <a:pt x="56" y="216"/>
                      <a:pt x="56" y="216"/>
                      <a:pt x="56" y="216"/>
                    </a:cubicBezTo>
                    <a:cubicBezTo>
                      <a:pt x="56" y="237"/>
                      <a:pt x="57" y="258"/>
                      <a:pt x="58" y="278"/>
                    </a:cubicBezTo>
                    <a:lnTo>
                      <a:pt x="6" y="278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6" name="Freeform 15"/>
              <p:cNvSpPr>
                <a:spLocks noEditPoints="1"/>
              </p:cNvSpPr>
              <p:nvPr/>
            </p:nvSpPr>
            <p:spPr bwMode="black">
              <a:xfrm>
                <a:off x="6896100" y="3084513"/>
                <a:ext cx="628650" cy="712788"/>
              </a:xfrm>
              <a:custGeom>
                <a:avLst/>
                <a:gdLst>
                  <a:gd name="T0" fmla="*/ 127 w 172"/>
                  <a:gd name="T1" fmla="*/ 189 h 195"/>
                  <a:gd name="T2" fmla="*/ 124 w 172"/>
                  <a:gd name="T3" fmla="*/ 158 h 195"/>
                  <a:gd name="T4" fmla="*/ 124 w 172"/>
                  <a:gd name="T5" fmla="*/ 158 h 195"/>
                  <a:gd name="T6" fmla="*/ 59 w 172"/>
                  <a:gd name="T7" fmla="*/ 195 h 195"/>
                  <a:gd name="T8" fmla="*/ 0 w 172"/>
                  <a:gd name="T9" fmla="*/ 137 h 195"/>
                  <a:gd name="T10" fmla="*/ 102 w 172"/>
                  <a:gd name="T11" fmla="*/ 64 h 195"/>
                  <a:gd name="T12" fmla="*/ 121 w 172"/>
                  <a:gd name="T13" fmla="*/ 65 h 195"/>
                  <a:gd name="T14" fmla="*/ 73 w 172"/>
                  <a:gd name="T15" fmla="*/ 34 h 195"/>
                  <a:gd name="T16" fmla="*/ 23 w 172"/>
                  <a:gd name="T17" fmla="*/ 41 h 195"/>
                  <a:gd name="T18" fmla="*/ 23 w 172"/>
                  <a:gd name="T19" fmla="*/ 7 h 195"/>
                  <a:gd name="T20" fmla="*/ 82 w 172"/>
                  <a:gd name="T21" fmla="*/ 0 h 195"/>
                  <a:gd name="T22" fmla="*/ 166 w 172"/>
                  <a:gd name="T23" fmla="*/ 89 h 195"/>
                  <a:gd name="T24" fmla="*/ 166 w 172"/>
                  <a:gd name="T25" fmla="*/ 126 h 195"/>
                  <a:gd name="T26" fmla="*/ 172 w 172"/>
                  <a:gd name="T27" fmla="*/ 189 h 195"/>
                  <a:gd name="T28" fmla="*/ 127 w 172"/>
                  <a:gd name="T29" fmla="*/ 189 h 195"/>
                  <a:gd name="T30" fmla="*/ 121 w 172"/>
                  <a:gd name="T31" fmla="*/ 98 h 195"/>
                  <a:gd name="T32" fmla="*/ 102 w 172"/>
                  <a:gd name="T33" fmla="*/ 95 h 195"/>
                  <a:gd name="T34" fmla="*/ 48 w 172"/>
                  <a:gd name="T35" fmla="*/ 132 h 195"/>
                  <a:gd name="T36" fmla="*/ 77 w 172"/>
                  <a:gd name="T37" fmla="*/ 155 h 195"/>
                  <a:gd name="T38" fmla="*/ 121 w 172"/>
                  <a:gd name="T39" fmla="*/ 104 h 195"/>
                  <a:gd name="T40" fmla="*/ 121 w 172"/>
                  <a:gd name="T41" fmla="*/ 9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2" h="195">
                    <a:moveTo>
                      <a:pt x="127" y="189"/>
                    </a:moveTo>
                    <a:cubicBezTo>
                      <a:pt x="126" y="179"/>
                      <a:pt x="124" y="167"/>
                      <a:pt x="124" y="158"/>
                    </a:cubicBezTo>
                    <a:cubicBezTo>
                      <a:pt x="124" y="158"/>
                      <a:pt x="124" y="158"/>
                      <a:pt x="124" y="158"/>
                    </a:cubicBezTo>
                    <a:cubicBezTo>
                      <a:pt x="113" y="174"/>
                      <a:pt x="95" y="195"/>
                      <a:pt x="59" y="195"/>
                    </a:cubicBezTo>
                    <a:cubicBezTo>
                      <a:pt x="26" y="195"/>
                      <a:pt x="0" y="173"/>
                      <a:pt x="0" y="137"/>
                    </a:cubicBezTo>
                    <a:cubicBezTo>
                      <a:pt x="0" y="91"/>
                      <a:pt x="42" y="64"/>
                      <a:pt x="102" y="64"/>
                    </a:cubicBezTo>
                    <a:cubicBezTo>
                      <a:pt x="108" y="64"/>
                      <a:pt x="115" y="65"/>
                      <a:pt x="121" y="65"/>
                    </a:cubicBezTo>
                    <a:cubicBezTo>
                      <a:pt x="120" y="47"/>
                      <a:pt x="110" y="34"/>
                      <a:pt x="73" y="34"/>
                    </a:cubicBezTo>
                    <a:cubicBezTo>
                      <a:pt x="54" y="34"/>
                      <a:pt x="32" y="39"/>
                      <a:pt x="23" y="41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4" y="4"/>
                      <a:pt x="53" y="0"/>
                      <a:pt x="82" y="0"/>
                    </a:cubicBezTo>
                    <a:cubicBezTo>
                      <a:pt x="164" y="0"/>
                      <a:pt x="166" y="44"/>
                      <a:pt x="166" y="89"/>
                    </a:cubicBezTo>
                    <a:cubicBezTo>
                      <a:pt x="166" y="126"/>
                      <a:pt x="166" y="126"/>
                      <a:pt x="166" y="126"/>
                    </a:cubicBezTo>
                    <a:cubicBezTo>
                      <a:pt x="166" y="148"/>
                      <a:pt x="169" y="171"/>
                      <a:pt x="172" y="189"/>
                    </a:cubicBezTo>
                    <a:lnTo>
                      <a:pt x="127" y="189"/>
                    </a:lnTo>
                    <a:close/>
                    <a:moveTo>
                      <a:pt x="121" y="98"/>
                    </a:moveTo>
                    <a:cubicBezTo>
                      <a:pt x="114" y="96"/>
                      <a:pt x="109" y="95"/>
                      <a:pt x="102" y="95"/>
                    </a:cubicBezTo>
                    <a:cubicBezTo>
                      <a:pt x="69" y="95"/>
                      <a:pt x="48" y="111"/>
                      <a:pt x="48" y="132"/>
                    </a:cubicBezTo>
                    <a:cubicBezTo>
                      <a:pt x="48" y="146"/>
                      <a:pt x="60" y="155"/>
                      <a:pt x="77" y="155"/>
                    </a:cubicBezTo>
                    <a:cubicBezTo>
                      <a:pt x="106" y="155"/>
                      <a:pt x="121" y="127"/>
                      <a:pt x="121" y="104"/>
                    </a:cubicBezTo>
                    <a:lnTo>
                      <a:pt x="121" y="98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7" name="Freeform 16"/>
              <p:cNvSpPr>
                <a:spLocks/>
              </p:cNvSpPr>
              <p:nvPr/>
            </p:nvSpPr>
            <p:spPr bwMode="black">
              <a:xfrm>
                <a:off x="7631113" y="2816226"/>
                <a:ext cx="642938" cy="981075"/>
              </a:xfrm>
              <a:custGeom>
                <a:avLst/>
                <a:gdLst>
                  <a:gd name="T0" fmla="*/ 176 w 176"/>
                  <a:gd name="T1" fmla="*/ 265 h 268"/>
                  <a:gd name="T2" fmla="*/ 139 w 176"/>
                  <a:gd name="T3" fmla="*/ 268 h 268"/>
                  <a:gd name="T4" fmla="*/ 0 w 176"/>
                  <a:gd name="T5" fmla="*/ 121 h 268"/>
                  <a:gd name="T6" fmla="*/ 130 w 176"/>
                  <a:gd name="T7" fmla="*/ 0 h 268"/>
                  <a:gd name="T8" fmla="*/ 172 w 176"/>
                  <a:gd name="T9" fmla="*/ 5 h 268"/>
                  <a:gd name="T10" fmla="*/ 172 w 176"/>
                  <a:gd name="T11" fmla="*/ 49 h 268"/>
                  <a:gd name="T12" fmla="*/ 131 w 176"/>
                  <a:gd name="T13" fmla="*/ 45 h 268"/>
                  <a:gd name="T14" fmla="*/ 54 w 176"/>
                  <a:gd name="T15" fmla="*/ 126 h 268"/>
                  <a:gd name="T16" fmla="*/ 145 w 176"/>
                  <a:gd name="T17" fmla="*/ 223 h 268"/>
                  <a:gd name="T18" fmla="*/ 176 w 176"/>
                  <a:gd name="T19" fmla="*/ 220 h 268"/>
                  <a:gd name="T20" fmla="*/ 176 w 176"/>
                  <a:gd name="T21" fmla="*/ 26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268">
                    <a:moveTo>
                      <a:pt x="176" y="265"/>
                    </a:moveTo>
                    <a:cubicBezTo>
                      <a:pt x="164" y="268"/>
                      <a:pt x="152" y="268"/>
                      <a:pt x="139" y="268"/>
                    </a:cubicBezTo>
                    <a:cubicBezTo>
                      <a:pt x="50" y="268"/>
                      <a:pt x="0" y="203"/>
                      <a:pt x="0" y="121"/>
                    </a:cubicBezTo>
                    <a:cubicBezTo>
                      <a:pt x="0" y="48"/>
                      <a:pt x="47" y="0"/>
                      <a:pt x="130" y="0"/>
                    </a:cubicBezTo>
                    <a:cubicBezTo>
                      <a:pt x="144" y="0"/>
                      <a:pt x="158" y="1"/>
                      <a:pt x="172" y="5"/>
                    </a:cubicBezTo>
                    <a:cubicBezTo>
                      <a:pt x="172" y="49"/>
                      <a:pt x="172" y="49"/>
                      <a:pt x="172" y="49"/>
                    </a:cubicBezTo>
                    <a:cubicBezTo>
                      <a:pt x="159" y="47"/>
                      <a:pt x="145" y="45"/>
                      <a:pt x="131" y="45"/>
                    </a:cubicBezTo>
                    <a:cubicBezTo>
                      <a:pt x="83" y="45"/>
                      <a:pt x="54" y="75"/>
                      <a:pt x="54" y="126"/>
                    </a:cubicBezTo>
                    <a:cubicBezTo>
                      <a:pt x="54" y="181"/>
                      <a:pt x="86" y="223"/>
                      <a:pt x="145" y="223"/>
                    </a:cubicBezTo>
                    <a:cubicBezTo>
                      <a:pt x="158" y="223"/>
                      <a:pt x="166" y="222"/>
                      <a:pt x="176" y="220"/>
                    </a:cubicBezTo>
                    <a:lnTo>
                      <a:pt x="176" y="265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8" name="Freeform 17"/>
              <p:cNvSpPr>
                <a:spLocks/>
              </p:cNvSpPr>
              <p:nvPr/>
            </p:nvSpPr>
            <p:spPr bwMode="black">
              <a:xfrm>
                <a:off x="8304213" y="2824163"/>
                <a:ext cx="728663" cy="950913"/>
              </a:xfrm>
              <a:custGeom>
                <a:avLst/>
                <a:gdLst>
                  <a:gd name="T0" fmla="*/ 71 w 199"/>
                  <a:gd name="T1" fmla="*/ 260 h 260"/>
                  <a:gd name="T2" fmla="*/ 73 w 199"/>
                  <a:gd name="T3" fmla="*/ 182 h 260"/>
                  <a:gd name="T4" fmla="*/ 73 w 199"/>
                  <a:gd name="T5" fmla="*/ 44 h 260"/>
                  <a:gd name="T6" fmla="*/ 56 w 199"/>
                  <a:gd name="T7" fmla="*/ 44 h 260"/>
                  <a:gd name="T8" fmla="*/ 0 w 199"/>
                  <a:gd name="T9" fmla="*/ 47 h 260"/>
                  <a:gd name="T10" fmla="*/ 3 w 199"/>
                  <a:gd name="T11" fmla="*/ 4 h 260"/>
                  <a:gd name="T12" fmla="*/ 145 w 199"/>
                  <a:gd name="T13" fmla="*/ 4 h 260"/>
                  <a:gd name="T14" fmla="*/ 199 w 199"/>
                  <a:gd name="T15" fmla="*/ 0 h 260"/>
                  <a:gd name="T16" fmla="*/ 197 w 199"/>
                  <a:gd name="T17" fmla="*/ 44 h 260"/>
                  <a:gd name="T18" fmla="*/ 127 w 199"/>
                  <a:gd name="T19" fmla="*/ 44 h 260"/>
                  <a:gd name="T20" fmla="*/ 127 w 199"/>
                  <a:gd name="T21" fmla="*/ 182 h 260"/>
                  <a:gd name="T22" fmla="*/ 129 w 199"/>
                  <a:gd name="T23" fmla="*/ 260 h 260"/>
                  <a:gd name="T24" fmla="*/ 71 w 199"/>
                  <a:gd name="T25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260">
                    <a:moveTo>
                      <a:pt x="71" y="260"/>
                    </a:moveTo>
                    <a:cubicBezTo>
                      <a:pt x="73" y="236"/>
                      <a:pt x="73" y="222"/>
                      <a:pt x="73" y="182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43" y="44"/>
                      <a:pt x="20" y="44"/>
                      <a:pt x="0" y="4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66" y="4"/>
                      <a:pt x="184" y="3"/>
                      <a:pt x="199" y="0"/>
                    </a:cubicBezTo>
                    <a:cubicBezTo>
                      <a:pt x="197" y="44"/>
                      <a:pt x="197" y="44"/>
                      <a:pt x="197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7" y="182"/>
                      <a:pt x="127" y="182"/>
                      <a:pt x="127" y="182"/>
                    </a:cubicBezTo>
                    <a:cubicBezTo>
                      <a:pt x="127" y="222"/>
                      <a:pt x="128" y="243"/>
                      <a:pt x="129" y="260"/>
                    </a:cubicBezTo>
                    <a:lnTo>
                      <a:pt x="71" y="260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2330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>
            <a:spLocks/>
          </p:cNvSpPr>
          <p:nvPr/>
        </p:nvSpPr>
        <p:spPr bwMode="auto">
          <a:xfrm>
            <a:off x="1" y="950913"/>
            <a:ext cx="4760913" cy="5003800"/>
          </a:xfrm>
          <a:custGeom>
            <a:avLst/>
            <a:gdLst>
              <a:gd name="T0" fmla="*/ 692 w 1492"/>
              <a:gd name="T1" fmla="*/ 0 h 1600"/>
              <a:gd name="T2" fmla="*/ 0 w 1492"/>
              <a:gd name="T3" fmla="*/ 399 h 1600"/>
              <a:gd name="T4" fmla="*/ 0 w 1492"/>
              <a:gd name="T5" fmla="*/ 1202 h 1600"/>
              <a:gd name="T6" fmla="*/ 692 w 1492"/>
              <a:gd name="T7" fmla="*/ 1600 h 1600"/>
              <a:gd name="T8" fmla="*/ 1492 w 1492"/>
              <a:gd name="T9" fmla="*/ 800 h 1600"/>
              <a:gd name="T10" fmla="*/ 692 w 1492"/>
              <a:gd name="T11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2" h="1600">
                <a:moveTo>
                  <a:pt x="692" y="0"/>
                </a:moveTo>
                <a:cubicBezTo>
                  <a:pt x="397" y="0"/>
                  <a:pt x="139" y="161"/>
                  <a:pt x="0" y="399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139" y="1440"/>
                  <a:pt x="397" y="1600"/>
                  <a:pt x="692" y="1600"/>
                </a:cubicBezTo>
                <a:cubicBezTo>
                  <a:pt x="1134" y="1600"/>
                  <a:pt x="1492" y="1242"/>
                  <a:pt x="1492" y="800"/>
                </a:cubicBezTo>
                <a:cubicBezTo>
                  <a:pt x="1492" y="359"/>
                  <a:pt x="1134" y="0"/>
                  <a:pt x="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3"/>
          <p:cNvSpPr>
            <a:spLocks/>
          </p:cNvSpPr>
          <p:nvPr/>
        </p:nvSpPr>
        <p:spPr bwMode="auto">
          <a:xfrm>
            <a:off x="7435851" y="1541464"/>
            <a:ext cx="1711325" cy="2360612"/>
          </a:xfrm>
          <a:custGeom>
            <a:avLst/>
            <a:gdLst>
              <a:gd name="T0" fmla="*/ 520 w 520"/>
              <a:gd name="T1" fmla="*/ 32 h 740"/>
              <a:gd name="T2" fmla="*/ 370 w 520"/>
              <a:gd name="T3" fmla="*/ 0 h 740"/>
              <a:gd name="T4" fmla="*/ 0 w 520"/>
              <a:gd name="T5" fmla="*/ 370 h 740"/>
              <a:gd name="T6" fmla="*/ 370 w 520"/>
              <a:gd name="T7" fmla="*/ 740 h 740"/>
              <a:gd name="T8" fmla="*/ 520 w 520"/>
              <a:gd name="T9" fmla="*/ 709 h 740"/>
              <a:gd name="T10" fmla="*/ 520 w 520"/>
              <a:gd name="T11" fmla="*/ 3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0" h="740">
                <a:moveTo>
                  <a:pt x="520" y="32"/>
                </a:moveTo>
                <a:cubicBezTo>
                  <a:pt x="474" y="12"/>
                  <a:pt x="423" y="0"/>
                  <a:pt x="370" y="0"/>
                </a:cubicBezTo>
                <a:cubicBezTo>
                  <a:pt x="166" y="0"/>
                  <a:pt x="0" y="166"/>
                  <a:pt x="0" y="370"/>
                </a:cubicBezTo>
                <a:cubicBezTo>
                  <a:pt x="0" y="575"/>
                  <a:pt x="166" y="740"/>
                  <a:pt x="370" y="740"/>
                </a:cubicBezTo>
                <a:cubicBezTo>
                  <a:pt x="423" y="740"/>
                  <a:pt x="474" y="729"/>
                  <a:pt x="520" y="709"/>
                </a:cubicBezTo>
                <a:lnTo>
                  <a:pt x="520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584202" y="5846764"/>
            <a:ext cx="917575" cy="746125"/>
          </a:xfrm>
          <a:custGeom>
            <a:avLst/>
            <a:gdLst>
              <a:gd name="T0" fmla="*/ 0 w 578"/>
              <a:gd name="T1" fmla="*/ 470 h 470"/>
              <a:gd name="T2" fmla="*/ 286 w 578"/>
              <a:gd name="T3" fmla="*/ 270 h 470"/>
              <a:gd name="T4" fmla="*/ 578 w 578"/>
              <a:gd name="T5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8" h="470">
                <a:moveTo>
                  <a:pt x="0" y="470"/>
                </a:moveTo>
                <a:cubicBezTo>
                  <a:pt x="95" y="409"/>
                  <a:pt x="190" y="348"/>
                  <a:pt x="286" y="270"/>
                </a:cubicBezTo>
                <a:cubicBezTo>
                  <a:pt x="382" y="192"/>
                  <a:pt x="529" y="45"/>
                  <a:pt x="578" y="0"/>
                </a:cubicBezTo>
              </a:path>
            </a:pathLst>
          </a:custGeom>
          <a:noFill/>
          <a:ln w="12700" cmpd="sng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-3174" y="6272213"/>
            <a:ext cx="641351" cy="592137"/>
          </a:xfrm>
          <a:custGeom>
            <a:avLst/>
            <a:gdLst>
              <a:gd name="T0" fmla="*/ 189 w 191"/>
              <a:gd name="T1" fmla="*/ 183 h 183"/>
              <a:gd name="T2" fmla="*/ 191 w 191"/>
              <a:gd name="T3" fmla="*/ 160 h 183"/>
              <a:gd name="T4" fmla="*/ 31 w 191"/>
              <a:gd name="T5" fmla="*/ 0 h 183"/>
              <a:gd name="T6" fmla="*/ 0 w 191"/>
              <a:gd name="T7" fmla="*/ 3 h 183"/>
              <a:gd name="T8" fmla="*/ 0 w 191"/>
              <a:gd name="T9" fmla="*/ 183 h 183"/>
              <a:gd name="T10" fmla="*/ 189 w 191"/>
              <a:gd name="T11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" h="183">
                <a:moveTo>
                  <a:pt x="189" y="183"/>
                </a:moveTo>
                <a:cubicBezTo>
                  <a:pt x="190" y="175"/>
                  <a:pt x="191" y="168"/>
                  <a:pt x="191" y="160"/>
                </a:cubicBezTo>
                <a:cubicBezTo>
                  <a:pt x="191" y="72"/>
                  <a:pt x="119" y="0"/>
                  <a:pt x="31" y="0"/>
                </a:cubicBezTo>
                <a:cubicBezTo>
                  <a:pt x="21" y="0"/>
                  <a:pt x="10" y="1"/>
                  <a:pt x="0" y="3"/>
                </a:cubicBezTo>
                <a:cubicBezTo>
                  <a:pt x="0" y="183"/>
                  <a:pt x="0" y="183"/>
                  <a:pt x="0" y="183"/>
                </a:cubicBezTo>
                <a:lnTo>
                  <a:pt x="18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9201" y="4680000"/>
            <a:ext cx="443083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970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2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13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1289" y="2935198"/>
            <a:ext cx="4419137" cy="99719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90000"/>
              </a:lnSpc>
              <a:defRPr sz="36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grpSp>
        <p:nvGrpSpPr>
          <p:cNvPr id="49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50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Line 4"/>
          <p:cNvSpPr>
            <a:spLocks noChangeShapeType="1"/>
          </p:cNvSpPr>
          <p:nvPr/>
        </p:nvSpPr>
        <p:spPr bwMode="auto">
          <a:xfrm flipH="1">
            <a:off x="4718051" y="2803526"/>
            <a:ext cx="2717800" cy="249238"/>
          </a:xfrm>
          <a:prstGeom prst="line">
            <a:avLst/>
          </a:prstGeom>
          <a:solidFill>
            <a:schemeClr val="bg1"/>
          </a:solidFill>
          <a:ln w="12700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2" name="Gruppieren 41"/>
          <p:cNvGrpSpPr>
            <a:grpSpLocks noChangeAspect="1"/>
          </p:cNvGrpSpPr>
          <p:nvPr userDrawn="1"/>
        </p:nvGrpSpPr>
        <p:grpSpPr>
          <a:xfrm>
            <a:off x="6991841" y="6566400"/>
            <a:ext cx="1452073" cy="216000"/>
            <a:chOff x="185738" y="2759076"/>
            <a:chExt cx="8847138" cy="1316037"/>
          </a:xfrm>
          <a:solidFill>
            <a:schemeClr val="bg1"/>
          </a:solidFill>
        </p:grpSpPr>
        <p:sp>
          <p:nvSpPr>
            <p:cNvPr id="43" name="Freeform 7"/>
            <p:cNvSpPr>
              <a:spLocks noEditPoints="1"/>
            </p:cNvSpPr>
            <p:nvPr/>
          </p:nvSpPr>
          <p:spPr bwMode="black">
            <a:xfrm>
              <a:off x="569913" y="3084513"/>
              <a:ext cx="723900" cy="990600"/>
            </a:xfrm>
            <a:custGeom>
              <a:avLst/>
              <a:gdLst>
                <a:gd name="T0" fmla="*/ 4 w 198"/>
                <a:gd name="T1" fmla="*/ 271 h 271"/>
                <a:gd name="T2" fmla="*/ 11 w 198"/>
                <a:gd name="T3" fmla="*/ 177 h 271"/>
                <a:gd name="T4" fmla="*/ 11 w 198"/>
                <a:gd name="T5" fmla="*/ 101 h 271"/>
                <a:gd name="T6" fmla="*/ 0 w 198"/>
                <a:gd name="T7" fmla="*/ 8 h 271"/>
                <a:gd name="T8" fmla="*/ 46 w 198"/>
                <a:gd name="T9" fmla="*/ 4 h 271"/>
                <a:gd name="T10" fmla="*/ 53 w 198"/>
                <a:gd name="T11" fmla="*/ 31 h 271"/>
                <a:gd name="T12" fmla="*/ 113 w 198"/>
                <a:gd name="T13" fmla="*/ 0 h 271"/>
                <a:gd name="T14" fmla="*/ 198 w 198"/>
                <a:gd name="T15" fmla="*/ 101 h 271"/>
                <a:gd name="T16" fmla="*/ 115 w 198"/>
                <a:gd name="T17" fmla="*/ 195 h 271"/>
                <a:gd name="T18" fmla="*/ 60 w 198"/>
                <a:gd name="T19" fmla="*/ 177 h 271"/>
                <a:gd name="T20" fmla="*/ 60 w 198"/>
                <a:gd name="T21" fmla="*/ 199 h 271"/>
                <a:gd name="T22" fmla="*/ 63 w 198"/>
                <a:gd name="T23" fmla="*/ 267 h 271"/>
                <a:gd name="T24" fmla="*/ 4 w 198"/>
                <a:gd name="T25" fmla="*/ 271 h 271"/>
                <a:gd name="T26" fmla="*/ 104 w 198"/>
                <a:gd name="T27" fmla="*/ 155 h 271"/>
                <a:gd name="T28" fmla="*/ 150 w 198"/>
                <a:gd name="T29" fmla="*/ 101 h 271"/>
                <a:gd name="T30" fmla="*/ 101 w 198"/>
                <a:gd name="T31" fmla="*/ 40 h 271"/>
                <a:gd name="T32" fmla="*/ 56 w 198"/>
                <a:gd name="T33" fmla="*/ 101 h 271"/>
                <a:gd name="T34" fmla="*/ 104 w 198"/>
                <a:gd name="T35" fmla="*/ 15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271">
                  <a:moveTo>
                    <a:pt x="4" y="271"/>
                  </a:moveTo>
                  <a:cubicBezTo>
                    <a:pt x="6" y="253"/>
                    <a:pt x="11" y="204"/>
                    <a:pt x="11" y="177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69"/>
                    <a:pt x="6" y="40"/>
                    <a:pt x="0" y="8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9" y="13"/>
                    <a:pt x="50" y="21"/>
                    <a:pt x="53" y="31"/>
                  </a:cubicBezTo>
                  <a:cubicBezTo>
                    <a:pt x="64" y="18"/>
                    <a:pt x="78" y="0"/>
                    <a:pt x="113" y="0"/>
                  </a:cubicBezTo>
                  <a:cubicBezTo>
                    <a:pt x="164" y="0"/>
                    <a:pt x="198" y="42"/>
                    <a:pt x="198" y="101"/>
                  </a:cubicBezTo>
                  <a:cubicBezTo>
                    <a:pt x="198" y="155"/>
                    <a:pt x="165" y="195"/>
                    <a:pt x="115" y="195"/>
                  </a:cubicBezTo>
                  <a:cubicBezTo>
                    <a:pt x="86" y="195"/>
                    <a:pt x="73" y="185"/>
                    <a:pt x="60" y="177"/>
                  </a:cubicBezTo>
                  <a:cubicBezTo>
                    <a:pt x="60" y="199"/>
                    <a:pt x="60" y="199"/>
                    <a:pt x="60" y="199"/>
                  </a:cubicBezTo>
                  <a:cubicBezTo>
                    <a:pt x="60" y="209"/>
                    <a:pt x="60" y="239"/>
                    <a:pt x="63" y="267"/>
                  </a:cubicBezTo>
                  <a:lnTo>
                    <a:pt x="4" y="271"/>
                  </a:lnTo>
                  <a:close/>
                  <a:moveTo>
                    <a:pt x="104" y="155"/>
                  </a:moveTo>
                  <a:cubicBezTo>
                    <a:pt x="134" y="155"/>
                    <a:pt x="150" y="134"/>
                    <a:pt x="150" y="101"/>
                  </a:cubicBezTo>
                  <a:cubicBezTo>
                    <a:pt x="150" y="65"/>
                    <a:pt x="130" y="40"/>
                    <a:pt x="101" y="40"/>
                  </a:cubicBezTo>
                  <a:cubicBezTo>
                    <a:pt x="71" y="40"/>
                    <a:pt x="56" y="65"/>
                    <a:pt x="56" y="101"/>
                  </a:cubicBezTo>
                  <a:cubicBezTo>
                    <a:pt x="56" y="137"/>
                    <a:pt x="73" y="155"/>
                    <a:pt x="104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44" name="Gruppieren 43"/>
            <p:cNvGrpSpPr/>
            <p:nvPr/>
          </p:nvGrpSpPr>
          <p:grpSpPr bwMode="black">
            <a:xfrm>
              <a:off x="185738" y="2759076"/>
              <a:ext cx="8847138" cy="1038225"/>
              <a:chOff x="185738" y="2759076"/>
              <a:chExt cx="8847138" cy="1038225"/>
            </a:xfrm>
            <a:grpFill/>
          </p:grpSpPr>
          <p:sp>
            <p:nvSpPr>
              <p:cNvPr id="45" name="Freeform 6"/>
              <p:cNvSpPr>
                <a:spLocks/>
              </p:cNvSpPr>
              <p:nvPr/>
            </p:nvSpPr>
            <p:spPr bwMode="black">
              <a:xfrm>
                <a:off x="185738" y="2838451"/>
                <a:ext cx="247650" cy="936625"/>
              </a:xfrm>
              <a:custGeom>
                <a:avLst/>
                <a:gdLst>
                  <a:gd name="T0" fmla="*/ 5 w 68"/>
                  <a:gd name="T1" fmla="*/ 256 h 256"/>
                  <a:gd name="T2" fmla="*/ 7 w 68"/>
                  <a:gd name="T3" fmla="*/ 190 h 256"/>
                  <a:gd name="T4" fmla="*/ 7 w 68"/>
                  <a:gd name="T5" fmla="*/ 90 h 256"/>
                  <a:gd name="T6" fmla="*/ 0 w 68"/>
                  <a:gd name="T7" fmla="*/ 0 h 256"/>
                  <a:gd name="T8" fmla="*/ 63 w 68"/>
                  <a:gd name="T9" fmla="*/ 0 h 256"/>
                  <a:gd name="T10" fmla="*/ 61 w 68"/>
                  <a:gd name="T11" fmla="*/ 73 h 256"/>
                  <a:gd name="T12" fmla="*/ 61 w 68"/>
                  <a:gd name="T13" fmla="*/ 166 h 256"/>
                  <a:gd name="T14" fmla="*/ 68 w 68"/>
                  <a:gd name="T15" fmla="*/ 256 h 256"/>
                  <a:gd name="T16" fmla="*/ 5 w 68"/>
                  <a:gd name="T1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56">
                    <a:moveTo>
                      <a:pt x="5" y="256"/>
                    </a:moveTo>
                    <a:cubicBezTo>
                      <a:pt x="6" y="235"/>
                      <a:pt x="7" y="219"/>
                      <a:pt x="7" y="190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54"/>
                      <a:pt x="5" y="27"/>
                      <a:pt x="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18"/>
                      <a:pt x="61" y="44"/>
                      <a:pt x="61" y="73"/>
                    </a:cubicBezTo>
                    <a:cubicBezTo>
                      <a:pt x="61" y="166"/>
                      <a:pt x="61" y="166"/>
                      <a:pt x="61" y="166"/>
                    </a:cubicBezTo>
                    <a:cubicBezTo>
                      <a:pt x="61" y="192"/>
                      <a:pt x="65" y="231"/>
                      <a:pt x="68" y="256"/>
                    </a:cubicBezTo>
                    <a:lnTo>
                      <a:pt x="5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8"/>
              <p:cNvSpPr>
                <a:spLocks/>
              </p:cNvSpPr>
              <p:nvPr/>
            </p:nvSpPr>
            <p:spPr bwMode="black">
              <a:xfrm>
                <a:off x="1377950" y="3084513"/>
                <a:ext cx="482600" cy="712788"/>
              </a:xfrm>
              <a:custGeom>
                <a:avLst/>
                <a:gdLst>
                  <a:gd name="T0" fmla="*/ 113 w 132"/>
                  <a:gd name="T1" fmla="*/ 40 h 195"/>
                  <a:gd name="T2" fmla="*/ 81 w 132"/>
                  <a:gd name="T3" fmla="*/ 36 h 195"/>
                  <a:gd name="T4" fmla="*/ 49 w 132"/>
                  <a:gd name="T5" fmla="*/ 50 h 195"/>
                  <a:gd name="T6" fmla="*/ 87 w 132"/>
                  <a:gd name="T7" fmla="*/ 82 h 195"/>
                  <a:gd name="T8" fmla="*/ 132 w 132"/>
                  <a:gd name="T9" fmla="*/ 139 h 195"/>
                  <a:gd name="T10" fmla="*/ 56 w 132"/>
                  <a:gd name="T11" fmla="*/ 195 h 195"/>
                  <a:gd name="T12" fmla="*/ 4 w 132"/>
                  <a:gd name="T13" fmla="*/ 187 h 195"/>
                  <a:gd name="T14" fmla="*/ 4 w 132"/>
                  <a:gd name="T15" fmla="*/ 147 h 195"/>
                  <a:gd name="T16" fmla="*/ 58 w 132"/>
                  <a:gd name="T17" fmla="*/ 159 h 195"/>
                  <a:gd name="T18" fmla="*/ 84 w 132"/>
                  <a:gd name="T19" fmla="*/ 141 h 195"/>
                  <a:gd name="T20" fmla="*/ 46 w 132"/>
                  <a:gd name="T21" fmla="*/ 110 h 195"/>
                  <a:gd name="T22" fmla="*/ 0 w 132"/>
                  <a:gd name="T23" fmla="*/ 50 h 195"/>
                  <a:gd name="T24" fmla="*/ 73 w 132"/>
                  <a:gd name="T25" fmla="*/ 0 h 195"/>
                  <a:gd name="T26" fmla="*/ 113 w 132"/>
                  <a:gd name="T27" fmla="*/ 3 h 195"/>
                  <a:gd name="T28" fmla="*/ 113 w 132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" h="195">
                    <a:moveTo>
                      <a:pt x="113" y="40"/>
                    </a:moveTo>
                    <a:cubicBezTo>
                      <a:pt x="102" y="39"/>
                      <a:pt x="92" y="36"/>
                      <a:pt x="81" y="36"/>
                    </a:cubicBezTo>
                    <a:cubicBezTo>
                      <a:pt x="62" y="36"/>
                      <a:pt x="49" y="41"/>
                      <a:pt x="49" y="50"/>
                    </a:cubicBezTo>
                    <a:cubicBezTo>
                      <a:pt x="49" y="62"/>
                      <a:pt x="67" y="71"/>
                      <a:pt x="87" y="82"/>
                    </a:cubicBezTo>
                    <a:cubicBezTo>
                      <a:pt x="106" y="93"/>
                      <a:pt x="132" y="107"/>
                      <a:pt x="132" y="139"/>
                    </a:cubicBezTo>
                    <a:cubicBezTo>
                      <a:pt x="132" y="175"/>
                      <a:pt x="102" y="195"/>
                      <a:pt x="56" y="195"/>
                    </a:cubicBezTo>
                    <a:cubicBezTo>
                      <a:pt x="35" y="195"/>
                      <a:pt x="21" y="191"/>
                      <a:pt x="4" y="187"/>
                    </a:cubicBezTo>
                    <a:cubicBezTo>
                      <a:pt x="4" y="147"/>
                      <a:pt x="4" y="147"/>
                      <a:pt x="4" y="147"/>
                    </a:cubicBezTo>
                    <a:cubicBezTo>
                      <a:pt x="17" y="151"/>
                      <a:pt x="38" y="159"/>
                      <a:pt x="58" y="159"/>
                    </a:cubicBezTo>
                    <a:cubicBezTo>
                      <a:pt x="71" y="159"/>
                      <a:pt x="84" y="153"/>
                      <a:pt x="84" y="141"/>
                    </a:cubicBezTo>
                    <a:cubicBezTo>
                      <a:pt x="84" y="130"/>
                      <a:pt x="68" y="123"/>
                      <a:pt x="46" y="110"/>
                    </a:cubicBezTo>
                    <a:cubicBezTo>
                      <a:pt x="26" y="99"/>
                      <a:pt x="0" y="78"/>
                      <a:pt x="0" y="50"/>
                    </a:cubicBezTo>
                    <a:cubicBezTo>
                      <a:pt x="0" y="18"/>
                      <a:pt x="31" y="0"/>
                      <a:pt x="73" y="0"/>
                    </a:cubicBezTo>
                    <a:cubicBezTo>
                      <a:pt x="87" y="0"/>
                      <a:pt x="100" y="2"/>
                      <a:pt x="113" y="3"/>
                    </a:cubicBezTo>
                    <a:lnTo>
                      <a:pt x="11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7" name="Freeform 9"/>
              <p:cNvSpPr>
                <a:spLocks noEditPoints="1"/>
              </p:cNvSpPr>
              <p:nvPr/>
            </p:nvSpPr>
            <p:spPr bwMode="black">
              <a:xfrm>
                <a:off x="1930400" y="3084513"/>
                <a:ext cx="698500" cy="712788"/>
              </a:xfrm>
              <a:custGeom>
                <a:avLst/>
                <a:gdLst>
                  <a:gd name="T0" fmla="*/ 0 w 191"/>
                  <a:gd name="T1" fmla="*/ 96 h 195"/>
                  <a:gd name="T2" fmla="*/ 96 w 191"/>
                  <a:gd name="T3" fmla="*/ 0 h 195"/>
                  <a:gd name="T4" fmla="*/ 191 w 191"/>
                  <a:gd name="T5" fmla="*/ 96 h 195"/>
                  <a:gd name="T6" fmla="*/ 96 w 191"/>
                  <a:gd name="T7" fmla="*/ 195 h 195"/>
                  <a:gd name="T8" fmla="*/ 0 w 191"/>
                  <a:gd name="T9" fmla="*/ 96 h 195"/>
                  <a:gd name="T10" fmla="*/ 96 w 191"/>
                  <a:gd name="T11" fmla="*/ 155 h 195"/>
                  <a:gd name="T12" fmla="*/ 142 w 191"/>
                  <a:gd name="T13" fmla="*/ 96 h 195"/>
                  <a:gd name="T14" fmla="*/ 96 w 191"/>
                  <a:gd name="T15" fmla="*/ 40 h 195"/>
                  <a:gd name="T16" fmla="*/ 48 w 191"/>
                  <a:gd name="T17" fmla="*/ 96 h 195"/>
                  <a:gd name="T18" fmla="*/ 96 w 191"/>
                  <a:gd name="T19" fmla="*/ 15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195">
                    <a:moveTo>
                      <a:pt x="0" y="96"/>
                    </a:moveTo>
                    <a:cubicBezTo>
                      <a:pt x="0" y="38"/>
                      <a:pt x="38" y="0"/>
                      <a:pt x="96" y="0"/>
                    </a:cubicBezTo>
                    <a:cubicBezTo>
                      <a:pt x="152" y="0"/>
                      <a:pt x="191" y="39"/>
                      <a:pt x="191" y="96"/>
                    </a:cubicBezTo>
                    <a:cubicBezTo>
                      <a:pt x="191" y="151"/>
                      <a:pt x="153" y="195"/>
                      <a:pt x="96" y="195"/>
                    </a:cubicBezTo>
                    <a:cubicBezTo>
                      <a:pt x="39" y="195"/>
                      <a:pt x="0" y="154"/>
                      <a:pt x="0" y="96"/>
                    </a:cubicBezTo>
                    <a:close/>
                    <a:moveTo>
                      <a:pt x="96" y="155"/>
                    </a:moveTo>
                    <a:cubicBezTo>
                      <a:pt x="127" y="155"/>
                      <a:pt x="142" y="130"/>
                      <a:pt x="142" y="96"/>
                    </a:cubicBezTo>
                    <a:cubicBezTo>
                      <a:pt x="142" y="61"/>
                      <a:pt x="127" y="40"/>
                      <a:pt x="96" y="40"/>
                    </a:cubicBezTo>
                    <a:cubicBezTo>
                      <a:pt x="64" y="40"/>
                      <a:pt x="48" y="62"/>
                      <a:pt x="48" y="96"/>
                    </a:cubicBezTo>
                    <a:cubicBezTo>
                      <a:pt x="48" y="130"/>
                      <a:pt x="65" y="155"/>
                      <a:pt x="96" y="1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8" name="Freeform 10"/>
              <p:cNvSpPr>
                <a:spLocks/>
              </p:cNvSpPr>
              <p:nvPr/>
            </p:nvSpPr>
            <p:spPr bwMode="black">
              <a:xfrm>
                <a:off x="2720975" y="3084513"/>
                <a:ext cx="479425" cy="712788"/>
              </a:xfrm>
              <a:custGeom>
                <a:avLst/>
                <a:gdLst>
                  <a:gd name="T0" fmla="*/ 112 w 131"/>
                  <a:gd name="T1" fmla="*/ 40 h 195"/>
                  <a:gd name="T2" fmla="*/ 80 w 131"/>
                  <a:gd name="T3" fmla="*/ 36 h 195"/>
                  <a:gd name="T4" fmla="*/ 48 w 131"/>
                  <a:gd name="T5" fmla="*/ 50 h 195"/>
                  <a:gd name="T6" fmla="*/ 86 w 131"/>
                  <a:gd name="T7" fmla="*/ 82 h 195"/>
                  <a:gd name="T8" fmla="*/ 131 w 131"/>
                  <a:gd name="T9" fmla="*/ 139 h 195"/>
                  <a:gd name="T10" fmla="*/ 55 w 131"/>
                  <a:gd name="T11" fmla="*/ 195 h 195"/>
                  <a:gd name="T12" fmla="*/ 3 w 131"/>
                  <a:gd name="T13" fmla="*/ 187 h 195"/>
                  <a:gd name="T14" fmla="*/ 3 w 131"/>
                  <a:gd name="T15" fmla="*/ 147 h 195"/>
                  <a:gd name="T16" fmla="*/ 57 w 131"/>
                  <a:gd name="T17" fmla="*/ 159 h 195"/>
                  <a:gd name="T18" fmla="*/ 83 w 131"/>
                  <a:gd name="T19" fmla="*/ 141 h 195"/>
                  <a:gd name="T20" fmla="*/ 45 w 131"/>
                  <a:gd name="T21" fmla="*/ 110 h 195"/>
                  <a:gd name="T22" fmla="*/ 0 w 131"/>
                  <a:gd name="T23" fmla="*/ 50 h 195"/>
                  <a:gd name="T24" fmla="*/ 72 w 131"/>
                  <a:gd name="T25" fmla="*/ 0 h 195"/>
                  <a:gd name="T26" fmla="*/ 112 w 131"/>
                  <a:gd name="T27" fmla="*/ 3 h 195"/>
                  <a:gd name="T28" fmla="*/ 112 w 131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1" h="195">
                    <a:moveTo>
                      <a:pt x="112" y="40"/>
                    </a:moveTo>
                    <a:cubicBezTo>
                      <a:pt x="102" y="39"/>
                      <a:pt x="91" y="36"/>
                      <a:pt x="80" y="36"/>
                    </a:cubicBezTo>
                    <a:cubicBezTo>
                      <a:pt x="61" y="36"/>
                      <a:pt x="48" y="41"/>
                      <a:pt x="48" y="50"/>
                    </a:cubicBezTo>
                    <a:cubicBezTo>
                      <a:pt x="48" y="62"/>
                      <a:pt x="66" y="71"/>
                      <a:pt x="86" y="82"/>
                    </a:cubicBezTo>
                    <a:cubicBezTo>
                      <a:pt x="105" y="93"/>
                      <a:pt x="131" y="107"/>
                      <a:pt x="131" y="139"/>
                    </a:cubicBezTo>
                    <a:cubicBezTo>
                      <a:pt x="131" y="175"/>
                      <a:pt x="101" y="195"/>
                      <a:pt x="55" y="195"/>
                    </a:cubicBezTo>
                    <a:cubicBezTo>
                      <a:pt x="34" y="195"/>
                      <a:pt x="20" y="191"/>
                      <a:pt x="3" y="18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16" y="151"/>
                      <a:pt x="38" y="159"/>
                      <a:pt x="57" y="159"/>
                    </a:cubicBezTo>
                    <a:cubicBezTo>
                      <a:pt x="70" y="159"/>
                      <a:pt x="83" y="153"/>
                      <a:pt x="83" y="141"/>
                    </a:cubicBezTo>
                    <a:cubicBezTo>
                      <a:pt x="83" y="130"/>
                      <a:pt x="67" y="123"/>
                      <a:pt x="45" y="110"/>
                    </a:cubicBezTo>
                    <a:cubicBezTo>
                      <a:pt x="25" y="99"/>
                      <a:pt x="0" y="78"/>
                      <a:pt x="0" y="50"/>
                    </a:cubicBezTo>
                    <a:cubicBezTo>
                      <a:pt x="0" y="18"/>
                      <a:pt x="30" y="0"/>
                      <a:pt x="72" y="0"/>
                    </a:cubicBezTo>
                    <a:cubicBezTo>
                      <a:pt x="86" y="0"/>
                      <a:pt x="99" y="2"/>
                      <a:pt x="112" y="3"/>
                    </a:cubicBezTo>
                    <a:lnTo>
                      <a:pt x="112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5" name="Freeform 11"/>
              <p:cNvSpPr>
                <a:spLocks/>
              </p:cNvSpPr>
              <p:nvPr/>
            </p:nvSpPr>
            <p:spPr bwMode="black">
              <a:xfrm>
                <a:off x="3781425" y="2838451"/>
                <a:ext cx="1116013" cy="958850"/>
              </a:xfrm>
              <a:custGeom>
                <a:avLst/>
                <a:gdLst>
                  <a:gd name="T0" fmla="*/ 0 w 305"/>
                  <a:gd name="T1" fmla="*/ 256 h 262"/>
                  <a:gd name="T2" fmla="*/ 5 w 305"/>
                  <a:gd name="T3" fmla="*/ 180 h 262"/>
                  <a:gd name="T4" fmla="*/ 7 w 305"/>
                  <a:gd name="T5" fmla="*/ 88 h 262"/>
                  <a:gd name="T6" fmla="*/ 8 w 305"/>
                  <a:gd name="T7" fmla="*/ 58 h 262"/>
                  <a:gd name="T8" fmla="*/ 5 w 305"/>
                  <a:gd name="T9" fmla="*/ 0 h 262"/>
                  <a:gd name="T10" fmla="*/ 85 w 305"/>
                  <a:gd name="T11" fmla="*/ 0 h 262"/>
                  <a:gd name="T12" fmla="*/ 150 w 305"/>
                  <a:gd name="T13" fmla="*/ 210 h 262"/>
                  <a:gd name="T14" fmla="*/ 150 w 305"/>
                  <a:gd name="T15" fmla="*/ 210 h 262"/>
                  <a:gd name="T16" fmla="*/ 218 w 305"/>
                  <a:gd name="T17" fmla="*/ 0 h 262"/>
                  <a:gd name="T18" fmla="*/ 297 w 305"/>
                  <a:gd name="T19" fmla="*/ 0 h 262"/>
                  <a:gd name="T20" fmla="*/ 297 w 305"/>
                  <a:gd name="T21" fmla="*/ 82 h 262"/>
                  <a:gd name="T22" fmla="*/ 299 w 305"/>
                  <a:gd name="T23" fmla="*/ 180 h 262"/>
                  <a:gd name="T24" fmla="*/ 305 w 305"/>
                  <a:gd name="T25" fmla="*/ 256 h 262"/>
                  <a:gd name="T26" fmla="*/ 247 w 305"/>
                  <a:gd name="T27" fmla="*/ 256 h 262"/>
                  <a:gd name="T28" fmla="*/ 249 w 305"/>
                  <a:gd name="T29" fmla="*/ 180 h 262"/>
                  <a:gd name="T30" fmla="*/ 246 w 305"/>
                  <a:gd name="T31" fmla="*/ 54 h 262"/>
                  <a:gd name="T32" fmla="*/ 245 w 305"/>
                  <a:gd name="T33" fmla="*/ 54 h 262"/>
                  <a:gd name="T34" fmla="*/ 179 w 305"/>
                  <a:gd name="T35" fmla="*/ 256 h 262"/>
                  <a:gd name="T36" fmla="*/ 118 w 305"/>
                  <a:gd name="T37" fmla="*/ 262 h 262"/>
                  <a:gd name="T38" fmla="*/ 51 w 305"/>
                  <a:gd name="T39" fmla="*/ 54 h 262"/>
                  <a:gd name="T40" fmla="*/ 51 w 305"/>
                  <a:gd name="T41" fmla="*/ 54 h 262"/>
                  <a:gd name="T42" fmla="*/ 48 w 305"/>
                  <a:gd name="T43" fmla="*/ 180 h 262"/>
                  <a:gd name="T44" fmla="*/ 50 w 305"/>
                  <a:gd name="T45" fmla="*/ 256 h 262"/>
                  <a:gd name="T46" fmla="*/ 0 w 305"/>
                  <a:gd name="T47" fmla="*/ 256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5" h="262">
                    <a:moveTo>
                      <a:pt x="0" y="256"/>
                    </a:moveTo>
                    <a:cubicBezTo>
                      <a:pt x="1" y="238"/>
                      <a:pt x="3" y="212"/>
                      <a:pt x="5" y="180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77"/>
                      <a:pt x="8" y="68"/>
                      <a:pt x="8" y="58"/>
                    </a:cubicBezTo>
                    <a:cubicBezTo>
                      <a:pt x="8" y="45"/>
                      <a:pt x="6" y="20"/>
                      <a:pt x="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96" y="36"/>
                      <a:pt x="144" y="178"/>
                      <a:pt x="150" y="210"/>
                    </a:cubicBezTo>
                    <a:cubicBezTo>
                      <a:pt x="150" y="210"/>
                      <a:pt x="150" y="210"/>
                      <a:pt x="150" y="210"/>
                    </a:cubicBezTo>
                    <a:cubicBezTo>
                      <a:pt x="162" y="169"/>
                      <a:pt x="199" y="52"/>
                      <a:pt x="218" y="0"/>
                    </a:cubicBezTo>
                    <a:cubicBezTo>
                      <a:pt x="297" y="0"/>
                      <a:pt x="297" y="0"/>
                      <a:pt x="297" y="0"/>
                    </a:cubicBezTo>
                    <a:cubicBezTo>
                      <a:pt x="297" y="82"/>
                      <a:pt x="297" y="82"/>
                      <a:pt x="297" y="82"/>
                    </a:cubicBezTo>
                    <a:cubicBezTo>
                      <a:pt x="299" y="180"/>
                      <a:pt x="299" y="180"/>
                      <a:pt x="299" y="180"/>
                    </a:cubicBezTo>
                    <a:cubicBezTo>
                      <a:pt x="300" y="204"/>
                      <a:pt x="302" y="231"/>
                      <a:pt x="305" y="256"/>
                    </a:cubicBezTo>
                    <a:cubicBezTo>
                      <a:pt x="247" y="256"/>
                      <a:pt x="247" y="256"/>
                      <a:pt x="247" y="256"/>
                    </a:cubicBezTo>
                    <a:cubicBezTo>
                      <a:pt x="250" y="231"/>
                      <a:pt x="249" y="195"/>
                      <a:pt x="249" y="180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45" y="54"/>
                      <a:pt x="245" y="54"/>
                      <a:pt x="245" y="54"/>
                    </a:cubicBezTo>
                    <a:cubicBezTo>
                      <a:pt x="225" y="108"/>
                      <a:pt x="191" y="209"/>
                      <a:pt x="179" y="256"/>
                    </a:cubicBezTo>
                    <a:cubicBezTo>
                      <a:pt x="118" y="262"/>
                      <a:pt x="118" y="262"/>
                      <a:pt x="118" y="262"/>
                    </a:cubicBezTo>
                    <a:cubicBezTo>
                      <a:pt x="108" y="215"/>
                      <a:pt x="72" y="117"/>
                      <a:pt x="51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48" y="180"/>
                      <a:pt x="48" y="180"/>
                      <a:pt x="48" y="180"/>
                    </a:cubicBezTo>
                    <a:cubicBezTo>
                      <a:pt x="47" y="205"/>
                      <a:pt x="48" y="234"/>
                      <a:pt x="50" y="256"/>
                    </a:cubicBezTo>
                    <a:lnTo>
                      <a:pt x="0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6" name="Freeform 12"/>
              <p:cNvSpPr>
                <a:spLocks noEditPoints="1"/>
              </p:cNvSpPr>
              <p:nvPr/>
            </p:nvSpPr>
            <p:spPr bwMode="black">
              <a:xfrm>
                <a:off x="5026025" y="3084513"/>
                <a:ext cx="642938" cy="712788"/>
              </a:xfrm>
              <a:custGeom>
                <a:avLst/>
                <a:gdLst>
                  <a:gd name="T0" fmla="*/ 158 w 176"/>
                  <a:gd name="T1" fmla="*/ 189 h 195"/>
                  <a:gd name="T2" fmla="*/ 112 w 176"/>
                  <a:gd name="T3" fmla="*/ 195 h 195"/>
                  <a:gd name="T4" fmla="*/ 0 w 176"/>
                  <a:gd name="T5" fmla="*/ 86 h 195"/>
                  <a:gd name="T6" fmla="*/ 89 w 176"/>
                  <a:gd name="T7" fmla="*/ 0 h 195"/>
                  <a:gd name="T8" fmla="*/ 176 w 176"/>
                  <a:gd name="T9" fmla="*/ 94 h 195"/>
                  <a:gd name="T10" fmla="*/ 175 w 176"/>
                  <a:gd name="T11" fmla="*/ 105 h 195"/>
                  <a:gd name="T12" fmla="*/ 48 w 176"/>
                  <a:gd name="T13" fmla="*/ 105 h 195"/>
                  <a:gd name="T14" fmla="*/ 118 w 176"/>
                  <a:gd name="T15" fmla="*/ 155 h 195"/>
                  <a:gd name="T16" fmla="*/ 158 w 176"/>
                  <a:gd name="T17" fmla="*/ 150 h 195"/>
                  <a:gd name="T18" fmla="*/ 158 w 176"/>
                  <a:gd name="T19" fmla="*/ 189 h 195"/>
                  <a:gd name="T20" fmla="*/ 127 w 176"/>
                  <a:gd name="T21" fmla="*/ 75 h 195"/>
                  <a:gd name="T22" fmla="*/ 90 w 176"/>
                  <a:gd name="T23" fmla="*/ 40 h 195"/>
                  <a:gd name="T24" fmla="*/ 48 w 176"/>
                  <a:gd name="T25" fmla="*/ 75 h 195"/>
                  <a:gd name="T26" fmla="*/ 127 w 176"/>
                  <a:gd name="T27" fmla="*/ 7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95">
                    <a:moveTo>
                      <a:pt x="158" y="189"/>
                    </a:moveTo>
                    <a:cubicBezTo>
                      <a:pt x="142" y="193"/>
                      <a:pt x="127" y="195"/>
                      <a:pt x="112" y="195"/>
                    </a:cubicBezTo>
                    <a:cubicBezTo>
                      <a:pt x="41" y="195"/>
                      <a:pt x="0" y="148"/>
                      <a:pt x="0" y="86"/>
                    </a:cubicBezTo>
                    <a:cubicBezTo>
                      <a:pt x="0" y="35"/>
                      <a:pt x="37" y="0"/>
                      <a:pt x="89" y="0"/>
                    </a:cubicBezTo>
                    <a:cubicBezTo>
                      <a:pt x="156" y="0"/>
                      <a:pt x="176" y="52"/>
                      <a:pt x="176" y="94"/>
                    </a:cubicBezTo>
                    <a:cubicBezTo>
                      <a:pt x="176" y="98"/>
                      <a:pt x="175" y="102"/>
                      <a:pt x="175" y="105"/>
                    </a:cubicBezTo>
                    <a:cubicBezTo>
                      <a:pt x="48" y="105"/>
                      <a:pt x="48" y="105"/>
                      <a:pt x="48" y="105"/>
                    </a:cubicBezTo>
                    <a:cubicBezTo>
                      <a:pt x="49" y="122"/>
                      <a:pt x="62" y="155"/>
                      <a:pt x="118" y="155"/>
                    </a:cubicBezTo>
                    <a:cubicBezTo>
                      <a:pt x="131" y="155"/>
                      <a:pt x="145" y="152"/>
                      <a:pt x="158" y="150"/>
                    </a:cubicBezTo>
                    <a:lnTo>
                      <a:pt x="158" y="189"/>
                    </a:lnTo>
                    <a:close/>
                    <a:moveTo>
                      <a:pt x="127" y="75"/>
                    </a:moveTo>
                    <a:cubicBezTo>
                      <a:pt x="127" y="61"/>
                      <a:pt x="114" y="40"/>
                      <a:pt x="90" y="40"/>
                    </a:cubicBezTo>
                    <a:cubicBezTo>
                      <a:pt x="61" y="40"/>
                      <a:pt x="50" y="62"/>
                      <a:pt x="48" y="75"/>
                    </a:cubicBezTo>
                    <a:lnTo>
                      <a:pt x="127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7" name="Freeform 13"/>
              <p:cNvSpPr>
                <a:spLocks noEditPoints="1"/>
              </p:cNvSpPr>
              <p:nvPr/>
            </p:nvSpPr>
            <p:spPr bwMode="black">
              <a:xfrm>
                <a:off x="5753100" y="2759076"/>
                <a:ext cx="700088" cy="1038225"/>
              </a:xfrm>
              <a:custGeom>
                <a:avLst/>
                <a:gdLst>
                  <a:gd name="T0" fmla="*/ 145 w 191"/>
                  <a:gd name="T1" fmla="*/ 278 h 284"/>
                  <a:gd name="T2" fmla="*/ 142 w 191"/>
                  <a:gd name="T3" fmla="*/ 257 h 284"/>
                  <a:gd name="T4" fmla="*/ 85 w 191"/>
                  <a:gd name="T5" fmla="*/ 284 h 284"/>
                  <a:gd name="T6" fmla="*/ 0 w 191"/>
                  <a:gd name="T7" fmla="*/ 183 h 284"/>
                  <a:gd name="T8" fmla="*/ 83 w 191"/>
                  <a:gd name="T9" fmla="*/ 89 h 284"/>
                  <a:gd name="T10" fmla="*/ 139 w 191"/>
                  <a:gd name="T11" fmla="*/ 107 h 284"/>
                  <a:gd name="T12" fmla="*/ 139 w 191"/>
                  <a:gd name="T13" fmla="*/ 86 h 284"/>
                  <a:gd name="T14" fmla="*/ 131 w 191"/>
                  <a:gd name="T15" fmla="*/ 4 h 284"/>
                  <a:gd name="T16" fmla="*/ 189 w 191"/>
                  <a:gd name="T17" fmla="*/ 0 h 284"/>
                  <a:gd name="T18" fmla="*/ 187 w 191"/>
                  <a:gd name="T19" fmla="*/ 86 h 284"/>
                  <a:gd name="T20" fmla="*/ 187 w 191"/>
                  <a:gd name="T21" fmla="*/ 215 h 284"/>
                  <a:gd name="T22" fmla="*/ 191 w 191"/>
                  <a:gd name="T23" fmla="*/ 278 h 284"/>
                  <a:gd name="T24" fmla="*/ 145 w 191"/>
                  <a:gd name="T25" fmla="*/ 278 h 284"/>
                  <a:gd name="T26" fmla="*/ 97 w 191"/>
                  <a:gd name="T27" fmla="*/ 244 h 284"/>
                  <a:gd name="T28" fmla="*/ 142 w 191"/>
                  <a:gd name="T29" fmla="*/ 183 h 284"/>
                  <a:gd name="T30" fmla="*/ 95 w 191"/>
                  <a:gd name="T31" fmla="*/ 129 h 284"/>
                  <a:gd name="T32" fmla="*/ 49 w 191"/>
                  <a:gd name="T33" fmla="*/ 183 h 284"/>
                  <a:gd name="T34" fmla="*/ 97 w 191"/>
                  <a:gd name="T35" fmla="*/ 24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284">
                    <a:moveTo>
                      <a:pt x="145" y="278"/>
                    </a:moveTo>
                    <a:cubicBezTo>
                      <a:pt x="144" y="272"/>
                      <a:pt x="143" y="263"/>
                      <a:pt x="142" y="257"/>
                    </a:cubicBezTo>
                    <a:cubicBezTo>
                      <a:pt x="131" y="268"/>
                      <a:pt x="118" y="284"/>
                      <a:pt x="85" y="284"/>
                    </a:cubicBezTo>
                    <a:cubicBezTo>
                      <a:pt x="35" y="284"/>
                      <a:pt x="0" y="242"/>
                      <a:pt x="0" y="183"/>
                    </a:cubicBezTo>
                    <a:cubicBezTo>
                      <a:pt x="0" y="129"/>
                      <a:pt x="34" y="89"/>
                      <a:pt x="83" y="89"/>
                    </a:cubicBezTo>
                    <a:cubicBezTo>
                      <a:pt x="112" y="89"/>
                      <a:pt x="126" y="99"/>
                      <a:pt x="139" y="107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73"/>
                      <a:pt x="139" y="37"/>
                      <a:pt x="131" y="4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8" y="16"/>
                      <a:pt x="187" y="61"/>
                      <a:pt x="187" y="86"/>
                    </a:cubicBezTo>
                    <a:cubicBezTo>
                      <a:pt x="187" y="215"/>
                      <a:pt x="187" y="215"/>
                      <a:pt x="187" y="215"/>
                    </a:cubicBezTo>
                    <a:cubicBezTo>
                      <a:pt x="187" y="238"/>
                      <a:pt x="188" y="255"/>
                      <a:pt x="191" y="278"/>
                    </a:cubicBezTo>
                    <a:lnTo>
                      <a:pt x="145" y="278"/>
                    </a:lnTo>
                    <a:close/>
                    <a:moveTo>
                      <a:pt x="97" y="244"/>
                    </a:moveTo>
                    <a:cubicBezTo>
                      <a:pt x="127" y="244"/>
                      <a:pt x="142" y="219"/>
                      <a:pt x="142" y="183"/>
                    </a:cubicBezTo>
                    <a:cubicBezTo>
                      <a:pt x="142" y="147"/>
                      <a:pt x="125" y="129"/>
                      <a:pt x="95" y="129"/>
                    </a:cubicBezTo>
                    <a:cubicBezTo>
                      <a:pt x="64" y="129"/>
                      <a:pt x="49" y="150"/>
                      <a:pt x="49" y="183"/>
                    </a:cubicBezTo>
                    <a:cubicBezTo>
                      <a:pt x="49" y="219"/>
                      <a:pt x="69" y="244"/>
                      <a:pt x="97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8" name="Freeform 14"/>
              <p:cNvSpPr>
                <a:spLocks noEditPoints="1"/>
              </p:cNvSpPr>
              <p:nvPr/>
            </p:nvSpPr>
            <p:spPr bwMode="black">
              <a:xfrm>
                <a:off x="6573838" y="2759076"/>
                <a:ext cx="211138" cy="1016000"/>
              </a:xfrm>
              <a:custGeom>
                <a:avLst/>
                <a:gdLst>
                  <a:gd name="T0" fmla="*/ 2 w 58"/>
                  <a:gd name="T1" fmla="*/ 33 h 278"/>
                  <a:gd name="T2" fmla="*/ 0 w 58"/>
                  <a:gd name="T3" fmla="*/ 4 h 278"/>
                  <a:gd name="T4" fmla="*/ 56 w 58"/>
                  <a:gd name="T5" fmla="*/ 0 h 278"/>
                  <a:gd name="T6" fmla="*/ 54 w 58"/>
                  <a:gd name="T7" fmla="*/ 33 h 278"/>
                  <a:gd name="T8" fmla="*/ 54 w 58"/>
                  <a:gd name="T9" fmla="*/ 54 h 278"/>
                  <a:gd name="T10" fmla="*/ 2 w 58"/>
                  <a:gd name="T11" fmla="*/ 57 h 278"/>
                  <a:gd name="T12" fmla="*/ 2 w 58"/>
                  <a:gd name="T13" fmla="*/ 33 h 278"/>
                  <a:gd name="T14" fmla="*/ 6 w 58"/>
                  <a:gd name="T15" fmla="*/ 278 h 278"/>
                  <a:gd name="T16" fmla="*/ 8 w 58"/>
                  <a:gd name="T17" fmla="*/ 216 h 278"/>
                  <a:gd name="T18" fmla="*/ 8 w 58"/>
                  <a:gd name="T19" fmla="*/ 173 h 278"/>
                  <a:gd name="T20" fmla="*/ 2 w 58"/>
                  <a:gd name="T21" fmla="*/ 97 h 278"/>
                  <a:gd name="T22" fmla="*/ 58 w 58"/>
                  <a:gd name="T23" fmla="*/ 93 h 278"/>
                  <a:gd name="T24" fmla="*/ 56 w 58"/>
                  <a:gd name="T25" fmla="*/ 151 h 278"/>
                  <a:gd name="T26" fmla="*/ 56 w 58"/>
                  <a:gd name="T27" fmla="*/ 216 h 278"/>
                  <a:gd name="T28" fmla="*/ 58 w 58"/>
                  <a:gd name="T29" fmla="*/ 278 h 278"/>
                  <a:gd name="T30" fmla="*/ 6 w 58"/>
                  <a:gd name="T31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278">
                    <a:moveTo>
                      <a:pt x="2" y="33"/>
                    </a:moveTo>
                    <a:cubicBezTo>
                      <a:pt x="2" y="23"/>
                      <a:pt x="2" y="15"/>
                      <a:pt x="0" y="4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12"/>
                      <a:pt x="54" y="22"/>
                      <a:pt x="54" y="33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2" y="57"/>
                      <a:pt x="2" y="57"/>
                      <a:pt x="2" y="57"/>
                    </a:cubicBezTo>
                    <a:lnTo>
                      <a:pt x="2" y="33"/>
                    </a:lnTo>
                    <a:close/>
                    <a:moveTo>
                      <a:pt x="6" y="278"/>
                    </a:moveTo>
                    <a:cubicBezTo>
                      <a:pt x="7" y="258"/>
                      <a:pt x="8" y="237"/>
                      <a:pt x="8" y="216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47"/>
                      <a:pt x="5" y="123"/>
                      <a:pt x="2" y="97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7" y="121"/>
                      <a:pt x="56" y="132"/>
                      <a:pt x="56" y="151"/>
                    </a:cubicBezTo>
                    <a:cubicBezTo>
                      <a:pt x="56" y="216"/>
                      <a:pt x="56" y="216"/>
                      <a:pt x="56" y="216"/>
                    </a:cubicBezTo>
                    <a:cubicBezTo>
                      <a:pt x="56" y="237"/>
                      <a:pt x="57" y="258"/>
                      <a:pt x="58" y="278"/>
                    </a:cubicBezTo>
                    <a:lnTo>
                      <a:pt x="6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9" name="Freeform 15"/>
              <p:cNvSpPr>
                <a:spLocks noEditPoints="1"/>
              </p:cNvSpPr>
              <p:nvPr/>
            </p:nvSpPr>
            <p:spPr bwMode="black">
              <a:xfrm>
                <a:off x="6896100" y="3084513"/>
                <a:ext cx="628650" cy="712788"/>
              </a:xfrm>
              <a:custGeom>
                <a:avLst/>
                <a:gdLst>
                  <a:gd name="T0" fmla="*/ 127 w 172"/>
                  <a:gd name="T1" fmla="*/ 189 h 195"/>
                  <a:gd name="T2" fmla="*/ 124 w 172"/>
                  <a:gd name="T3" fmla="*/ 158 h 195"/>
                  <a:gd name="T4" fmla="*/ 124 w 172"/>
                  <a:gd name="T5" fmla="*/ 158 h 195"/>
                  <a:gd name="T6" fmla="*/ 59 w 172"/>
                  <a:gd name="T7" fmla="*/ 195 h 195"/>
                  <a:gd name="T8" fmla="*/ 0 w 172"/>
                  <a:gd name="T9" fmla="*/ 137 h 195"/>
                  <a:gd name="T10" fmla="*/ 102 w 172"/>
                  <a:gd name="T11" fmla="*/ 64 h 195"/>
                  <a:gd name="T12" fmla="*/ 121 w 172"/>
                  <a:gd name="T13" fmla="*/ 65 h 195"/>
                  <a:gd name="T14" fmla="*/ 73 w 172"/>
                  <a:gd name="T15" fmla="*/ 34 h 195"/>
                  <a:gd name="T16" fmla="*/ 23 w 172"/>
                  <a:gd name="T17" fmla="*/ 41 h 195"/>
                  <a:gd name="T18" fmla="*/ 23 w 172"/>
                  <a:gd name="T19" fmla="*/ 7 h 195"/>
                  <a:gd name="T20" fmla="*/ 82 w 172"/>
                  <a:gd name="T21" fmla="*/ 0 h 195"/>
                  <a:gd name="T22" fmla="*/ 166 w 172"/>
                  <a:gd name="T23" fmla="*/ 89 h 195"/>
                  <a:gd name="T24" fmla="*/ 166 w 172"/>
                  <a:gd name="T25" fmla="*/ 126 h 195"/>
                  <a:gd name="T26" fmla="*/ 172 w 172"/>
                  <a:gd name="T27" fmla="*/ 189 h 195"/>
                  <a:gd name="T28" fmla="*/ 127 w 172"/>
                  <a:gd name="T29" fmla="*/ 189 h 195"/>
                  <a:gd name="T30" fmla="*/ 121 w 172"/>
                  <a:gd name="T31" fmla="*/ 98 h 195"/>
                  <a:gd name="T32" fmla="*/ 102 w 172"/>
                  <a:gd name="T33" fmla="*/ 95 h 195"/>
                  <a:gd name="T34" fmla="*/ 48 w 172"/>
                  <a:gd name="T35" fmla="*/ 132 h 195"/>
                  <a:gd name="T36" fmla="*/ 77 w 172"/>
                  <a:gd name="T37" fmla="*/ 155 h 195"/>
                  <a:gd name="T38" fmla="*/ 121 w 172"/>
                  <a:gd name="T39" fmla="*/ 104 h 195"/>
                  <a:gd name="T40" fmla="*/ 121 w 172"/>
                  <a:gd name="T41" fmla="*/ 9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2" h="195">
                    <a:moveTo>
                      <a:pt x="127" y="189"/>
                    </a:moveTo>
                    <a:cubicBezTo>
                      <a:pt x="126" y="179"/>
                      <a:pt x="124" y="167"/>
                      <a:pt x="124" y="158"/>
                    </a:cubicBezTo>
                    <a:cubicBezTo>
                      <a:pt x="124" y="158"/>
                      <a:pt x="124" y="158"/>
                      <a:pt x="124" y="158"/>
                    </a:cubicBezTo>
                    <a:cubicBezTo>
                      <a:pt x="113" y="174"/>
                      <a:pt x="95" y="195"/>
                      <a:pt x="59" y="195"/>
                    </a:cubicBezTo>
                    <a:cubicBezTo>
                      <a:pt x="26" y="195"/>
                      <a:pt x="0" y="173"/>
                      <a:pt x="0" y="137"/>
                    </a:cubicBezTo>
                    <a:cubicBezTo>
                      <a:pt x="0" y="91"/>
                      <a:pt x="42" y="64"/>
                      <a:pt x="102" y="64"/>
                    </a:cubicBezTo>
                    <a:cubicBezTo>
                      <a:pt x="108" y="64"/>
                      <a:pt x="115" y="65"/>
                      <a:pt x="121" y="65"/>
                    </a:cubicBezTo>
                    <a:cubicBezTo>
                      <a:pt x="120" y="47"/>
                      <a:pt x="110" y="34"/>
                      <a:pt x="73" y="34"/>
                    </a:cubicBezTo>
                    <a:cubicBezTo>
                      <a:pt x="54" y="34"/>
                      <a:pt x="32" y="39"/>
                      <a:pt x="23" y="41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4" y="4"/>
                      <a:pt x="53" y="0"/>
                      <a:pt x="82" y="0"/>
                    </a:cubicBezTo>
                    <a:cubicBezTo>
                      <a:pt x="164" y="0"/>
                      <a:pt x="166" y="44"/>
                      <a:pt x="166" y="89"/>
                    </a:cubicBezTo>
                    <a:cubicBezTo>
                      <a:pt x="166" y="126"/>
                      <a:pt x="166" y="126"/>
                      <a:pt x="166" y="126"/>
                    </a:cubicBezTo>
                    <a:cubicBezTo>
                      <a:pt x="166" y="148"/>
                      <a:pt x="169" y="171"/>
                      <a:pt x="172" y="189"/>
                    </a:cubicBezTo>
                    <a:lnTo>
                      <a:pt x="127" y="189"/>
                    </a:lnTo>
                    <a:close/>
                    <a:moveTo>
                      <a:pt x="121" y="98"/>
                    </a:moveTo>
                    <a:cubicBezTo>
                      <a:pt x="114" y="96"/>
                      <a:pt x="109" y="95"/>
                      <a:pt x="102" y="95"/>
                    </a:cubicBezTo>
                    <a:cubicBezTo>
                      <a:pt x="69" y="95"/>
                      <a:pt x="48" y="111"/>
                      <a:pt x="48" y="132"/>
                    </a:cubicBezTo>
                    <a:cubicBezTo>
                      <a:pt x="48" y="146"/>
                      <a:pt x="60" y="155"/>
                      <a:pt x="77" y="155"/>
                    </a:cubicBezTo>
                    <a:cubicBezTo>
                      <a:pt x="106" y="155"/>
                      <a:pt x="121" y="127"/>
                      <a:pt x="121" y="104"/>
                    </a:cubicBezTo>
                    <a:lnTo>
                      <a:pt x="121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0" name="Freeform 16"/>
              <p:cNvSpPr>
                <a:spLocks/>
              </p:cNvSpPr>
              <p:nvPr/>
            </p:nvSpPr>
            <p:spPr bwMode="black">
              <a:xfrm>
                <a:off x="7631113" y="2816226"/>
                <a:ext cx="642938" cy="981075"/>
              </a:xfrm>
              <a:custGeom>
                <a:avLst/>
                <a:gdLst>
                  <a:gd name="T0" fmla="*/ 176 w 176"/>
                  <a:gd name="T1" fmla="*/ 265 h 268"/>
                  <a:gd name="T2" fmla="*/ 139 w 176"/>
                  <a:gd name="T3" fmla="*/ 268 h 268"/>
                  <a:gd name="T4" fmla="*/ 0 w 176"/>
                  <a:gd name="T5" fmla="*/ 121 h 268"/>
                  <a:gd name="T6" fmla="*/ 130 w 176"/>
                  <a:gd name="T7" fmla="*/ 0 h 268"/>
                  <a:gd name="T8" fmla="*/ 172 w 176"/>
                  <a:gd name="T9" fmla="*/ 5 h 268"/>
                  <a:gd name="T10" fmla="*/ 172 w 176"/>
                  <a:gd name="T11" fmla="*/ 49 h 268"/>
                  <a:gd name="T12" fmla="*/ 131 w 176"/>
                  <a:gd name="T13" fmla="*/ 45 h 268"/>
                  <a:gd name="T14" fmla="*/ 54 w 176"/>
                  <a:gd name="T15" fmla="*/ 126 h 268"/>
                  <a:gd name="T16" fmla="*/ 145 w 176"/>
                  <a:gd name="T17" fmla="*/ 223 h 268"/>
                  <a:gd name="T18" fmla="*/ 176 w 176"/>
                  <a:gd name="T19" fmla="*/ 220 h 268"/>
                  <a:gd name="T20" fmla="*/ 176 w 176"/>
                  <a:gd name="T21" fmla="*/ 26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268">
                    <a:moveTo>
                      <a:pt x="176" y="265"/>
                    </a:moveTo>
                    <a:cubicBezTo>
                      <a:pt x="164" y="268"/>
                      <a:pt x="152" y="268"/>
                      <a:pt x="139" y="268"/>
                    </a:cubicBezTo>
                    <a:cubicBezTo>
                      <a:pt x="50" y="268"/>
                      <a:pt x="0" y="203"/>
                      <a:pt x="0" y="121"/>
                    </a:cubicBezTo>
                    <a:cubicBezTo>
                      <a:pt x="0" y="48"/>
                      <a:pt x="47" y="0"/>
                      <a:pt x="130" y="0"/>
                    </a:cubicBezTo>
                    <a:cubicBezTo>
                      <a:pt x="144" y="0"/>
                      <a:pt x="158" y="1"/>
                      <a:pt x="172" y="5"/>
                    </a:cubicBezTo>
                    <a:cubicBezTo>
                      <a:pt x="172" y="49"/>
                      <a:pt x="172" y="49"/>
                      <a:pt x="172" y="49"/>
                    </a:cubicBezTo>
                    <a:cubicBezTo>
                      <a:pt x="159" y="47"/>
                      <a:pt x="145" y="45"/>
                      <a:pt x="131" y="45"/>
                    </a:cubicBezTo>
                    <a:cubicBezTo>
                      <a:pt x="83" y="45"/>
                      <a:pt x="54" y="75"/>
                      <a:pt x="54" y="126"/>
                    </a:cubicBezTo>
                    <a:cubicBezTo>
                      <a:pt x="54" y="181"/>
                      <a:pt x="86" y="223"/>
                      <a:pt x="145" y="223"/>
                    </a:cubicBezTo>
                    <a:cubicBezTo>
                      <a:pt x="158" y="223"/>
                      <a:pt x="166" y="222"/>
                      <a:pt x="176" y="220"/>
                    </a:cubicBezTo>
                    <a:lnTo>
                      <a:pt x="176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1" name="Freeform 17"/>
              <p:cNvSpPr>
                <a:spLocks/>
              </p:cNvSpPr>
              <p:nvPr/>
            </p:nvSpPr>
            <p:spPr bwMode="black">
              <a:xfrm>
                <a:off x="8304213" y="2824163"/>
                <a:ext cx="728663" cy="950913"/>
              </a:xfrm>
              <a:custGeom>
                <a:avLst/>
                <a:gdLst>
                  <a:gd name="T0" fmla="*/ 71 w 199"/>
                  <a:gd name="T1" fmla="*/ 260 h 260"/>
                  <a:gd name="T2" fmla="*/ 73 w 199"/>
                  <a:gd name="T3" fmla="*/ 182 h 260"/>
                  <a:gd name="T4" fmla="*/ 73 w 199"/>
                  <a:gd name="T5" fmla="*/ 44 h 260"/>
                  <a:gd name="T6" fmla="*/ 56 w 199"/>
                  <a:gd name="T7" fmla="*/ 44 h 260"/>
                  <a:gd name="T8" fmla="*/ 0 w 199"/>
                  <a:gd name="T9" fmla="*/ 47 h 260"/>
                  <a:gd name="T10" fmla="*/ 3 w 199"/>
                  <a:gd name="T11" fmla="*/ 4 h 260"/>
                  <a:gd name="T12" fmla="*/ 145 w 199"/>
                  <a:gd name="T13" fmla="*/ 4 h 260"/>
                  <a:gd name="T14" fmla="*/ 199 w 199"/>
                  <a:gd name="T15" fmla="*/ 0 h 260"/>
                  <a:gd name="T16" fmla="*/ 197 w 199"/>
                  <a:gd name="T17" fmla="*/ 44 h 260"/>
                  <a:gd name="T18" fmla="*/ 127 w 199"/>
                  <a:gd name="T19" fmla="*/ 44 h 260"/>
                  <a:gd name="T20" fmla="*/ 127 w 199"/>
                  <a:gd name="T21" fmla="*/ 182 h 260"/>
                  <a:gd name="T22" fmla="*/ 129 w 199"/>
                  <a:gd name="T23" fmla="*/ 260 h 260"/>
                  <a:gd name="T24" fmla="*/ 71 w 199"/>
                  <a:gd name="T25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260">
                    <a:moveTo>
                      <a:pt x="71" y="260"/>
                    </a:moveTo>
                    <a:cubicBezTo>
                      <a:pt x="73" y="236"/>
                      <a:pt x="73" y="222"/>
                      <a:pt x="73" y="182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43" y="44"/>
                      <a:pt x="20" y="44"/>
                      <a:pt x="0" y="4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66" y="4"/>
                      <a:pt x="184" y="3"/>
                      <a:pt x="199" y="0"/>
                    </a:cubicBezTo>
                    <a:cubicBezTo>
                      <a:pt x="197" y="44"/>
                      <a:pt x="197" y="44"/>
                      <a:pt x="197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7" y="182"/>
                      <a:pt x="127" y="182"/>
                      <a:pt x="127" y="182"/>
                    </a:cubicBezTo>
                    <a:cubicBezTo>
                      <a:pt x="127" y="222"/>
                      <a:pt x="128" y="243"/>
                      <a:pt x="129" y="260"/>
                    </a:cubicBezTo>
                    <a:lnTo>
                      <a:pt x="71" y="2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1182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&amp; Resu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38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Freeform 10"/>
          <p:cNvSpPr>
            <a:spLocks/>
          </p:cNvSpPr>
          <p:nvPr userDrawn="1"/>
        </p:nvSpPr>
        <p:spPr bwMode="auto">
          <a:xfrm>
            <a:off x="4572001" y="6296026"/>
            <a:ext cx="1169988" cy="561975"/>
          </a:xfrm>
          <a:custGeom>
            <a:avLst/>
            <a:gdLst>
              <a:gd name="T0" fmla="*/ 0 w 366"/>
              <a:gd name="T1" fmla="*/ 175 h 175"/>
              <a:gd name="T2" fmla="*/ 366 w 366"/>
              <a:gd name="T3" fmla="*/ 175 h 175"/>
              <a:gd name="T4" fmla="*/ 183 w 366"/>
              <a:gd name="T5" fmla="*/ 0 h 175"/>
              <a:gd name="T6" fmla="*/ 0 w 366"/>
              <a:gd name="T7" fmla="*/ 175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6" h="175">
                <a:moveTo>
                  <a:pt x="0" y="175"/>
                </a:moveTo>
                <a:cubicBezTo>
                  <a:pt x="366" y="175"/>
                  <a:pt x="366" y="175"/>
                  <a:pt x="366" y="175"/>
                </a:cubicBezTo>
                <a:cubicBezTo>
                  <a:pt x="362" y="78"/>
                  <a:pt x="282" y="0"/>
                  <a:pt x="183" y="0"/>
                </a:cubicBezTo>
                <a:cubicBezTo>
                  <a:pt x="84" y="0"/>
                  <a:pt x="4" y="78"/>
                  <a:pt x="0" y="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" name="Freeform 14"/>
          <p:cNvSpPr>
            <a:spLocks/>
          </p:cNvSpPr>
          <p:nvPr userDrawn="1"/>
        </p:nvSpPr>
        <p:spPr bwMode="auto">
          <a:xfrm>
            <a:off x="0" y="3725820"/>
            <a:ext cx="811213" cy="3132181"/>
          </a:xfrm>
          <a:custGeom>
            <a:avLst/>
            <a:gdLst>
              <a:gd name="T0" fmla="*/ 0 w 322"/>
              <a:gd name="T1" fmla="*/ 0 h 1016"/>
              <a:gd name="T2" fmla="*/ 0 w 322"/>
              <a:gd name="T3" fmla="*/ 1016 h 1016"/>
              <a:gd name="T4" fmla="*/ 140 w 322"/>
              <a:gd name="T5" fmla="*/ 1016 h 1016"/>
              <a:gd name="T6" fmla="*/ 322 w 322"/>
              <a:gd name="T7" fmla="*/ 564 h 1016"/>
              <a:gd name="T8" fmla="*/ 0 w 322"/>
              <a:gd name="T9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2" h="1016">
                <a:moveTo>
                  <a:pt x="0" y="0"/>
                </a:moveTo>
                <a:cubicBezTo>
                  <a:pt x="0" y="1016"/>
                  <a:pt x="0" y="1016"/>
                  <a:pt x="0" y="1016"/>
                </a:cubicBezTo>
                <a:cubicBezTo>
                  <a:pt x="140" y="1016"/>
                  <a:pt x="140" y="1016"/>
                  <a:pt x="140" y="1016"/>
                </a:cubicBezTo>
                <a:cubicBezTo>
                  <a:pt x="253" y="899"/>
                  <a:pt x="322" y="739"/>
                  <a:pt x="322" y="564"/>
                </a:cubicBezTo>
                <a:cubicBezTo>
                  <a:pt x="322" y="324"/>
                  <a:pt x="193" y="114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" name="Freihandform 50"/>
          <p:cNvSpPr/>
          <p:nvPr userDrawn="1"/>
        </p:nvSpPr>
        <p:spPr bwMode="ltGray">
          <a:xfrm>
            <a:off x="388190" y="8626"/>
            <a:ext cx="2104845" cy="4097548"/>
          </a:xfrm>
          <a:custGeom>
            <a:avLst/>
            <a:gdLst>
              <a:gd name="connsiteX0" fmla="*/ 0 w 2717320"/>
              <a:gd name="connsiteY0" fmla="*/ 4097548 h 4097548"/>
              <a:gd name="connsiteX1" fmla="*/ 543464 w 2717320"/>
              <a:gd name="connsiteY1" fmla="*/ 1673525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724619 w 2717320"/>
              <a:gd name="connsiteY1" fmla="*/ 1639019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869393 w 2717320"/>
              <a:gd name="connsiteY1" fmla="*/ 1708030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320" h="4097548">
                <a:moveTo>
                  <a:pt x="0" y="4097548"/>
                </a:moveTo>
                <a:cubicBezTo>
                  <a:pt x="45288" y="3226999"/>
                  <a:pt x="416506" y="2390955"/>
                  <a:pt x="869393" y="1708030"/>
                </a:cubicBezTo>
                <a:cubicBezTo>
                  <a:pt x="1322280" y="1025105"/>
                  <a:pt x="2409332" y="284672"/>
                  <a:pt x="2717320" y="0"/>
                </a:cubicBezTo>
                <a:lnTo>
                  <a:pt x="2717320" y="0"/>
                </a:lnTo>
              </a:path>
            </a:pathLst>
          </a:custGeom>
          <a:noFill/>
          <a:ln w="12700">
            <a:solidFill>
              <a:schemeClr val="accent5"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nhaltsplatzhalter 2"/>
          <p:cNvSpPr>
            <a:spLocks noGrp="1"/>
          </p:cNvSpPr>
          <p:nvPr>
            <p:ph idx="1" hasCustomPrompt="1"/>
          </p:nvPr>
        </p:nvSpPr>
        <p:spPr>
          <a:xfrm>
            <a:off x="1051200" y="982800"/>
            <a:ext cx="7959600" cy="5184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grpSp>
        <p:nvGrpSpPr>
          <p:cNvPr id="41" name="Gruppieren 40"/>
          <p:cNvGrpSpPr>
            <a:grpSpLocks noChangeAspect="1"/>
          </p:cNvGrpSpPr>
          <p:nvPr userDrawn="1"/>
        </p:nvGrpSpPr>
        <p:grpSpPr>
          <a:xfrm>
            <a:off x="6991841" y="6566400"/>
            <a:ext cx="1452073" cy="216000"/>
            <a:chOff x="185738" y="2759076"/>
            <a:chExt cx="8847138" cy="1316037"/>
          </a:xfrm>
        </p:grpSpPr>
        <p:sp>
          <p:nvSpPr>
            <p:cNvPr id="42" name="Freeform 7"/>
            <p:cNvSpPr>
              <a:spLocks noEditPoints="1"/>
            </p:cNvSpPr>
            <p:nvPr/>
          </p:nvSpPr>
          <p:spPr bwMode="black">
            <a:xfrm>
              <a:off x="569913" y="3084513"/>
              <a:ext cx="723900" cy="990600"/>
            </a:xfrm>
            <a:custGeom>
              <a:avLst/>
              <a:gdLst>
                <a:gd name="T0" fmla="*/ 4 w 198"/>
                <a:gd name="T1" fmla="*/ 271 h 271"/>
                <a:gd name="T2" fmla="*/ 11 w 198"/>
                <a:gd name="T3" fmla="*/ 177 h 271"/>
                <a:gd name="T4" fmla="*/ 11 w 198"/>
                <a:gd name="T5" fmla="*/ 101 h 271"/>
                <a:gd name="T6" fmla="*/ 0 w 198"/>
                <a:gd name="T7" fmla="*/ 8 h 271"/>
                <a:gd name="T8" fmla="*/ 46 w 198"/>
                <a:gd name="T9" fmla="*/ 4 h 271"/>
                <a:gd name="T10" fmla="*/ 53 w 198"/>
                <a:gd name="T11" fmla="*/ 31 h 271"/>
                <a:gd name="T12" fmla="*/ 113 w 198"/>
                <a:gd name="T13" fmla="*/ 0 h 271"/>
                <a:gd name="T14" fmla="*/ 198 w 198"/>
                <a:gd name="T15" fmla="*/ 101 h 271"/>
                <a:gd name="T16" fmla="*/ 115 w 198"/>
                <a:gd name="T17" fmla="*/ 195 h 271"/>
                <a:gd name="T18" fmla="*/ 60 w 198"/>
                <a:gd name="T19" fmla="*/ 177 h 271"/>
                <a:gd name="T20" fmla="*/ 60 w 198"/>
                <a:gd name="T21" fmla="*/ 199 h 271"/>
                <a:gd name="T22" fmla="*/ 63 w 198"/>
                <a:gd name="T23" fmla="*/ 267 h 271"/>
                <a:gd name="T24" fmla="*/ 4 w 198"/>
                <a:gd name="T25" fmla="*/ 271 h 271"/>
                <a:gd name="T26" fmla="*/ 104 w 198"/>
                <a:gd name="T27" fmla="*/ 155 h 271"/>
                <a:gd name="T28" fmla="*/ 150 w 198"/>
                <a:gd name="T29" fmla="*/ 101 h 271"/>
                <a:gd name="T30" fmla="*/ 101 w 198"/>
                <a:gd name="T31" fmla="*/ 40 h 271"/>
                <a:gd name="T32" fmla="*/ 56 w 198"/>
                <a:gd name="T33" fmla="*/ 101 h 271"/>
                <a:gd name="T34" fmla="*/ 104 w 198"/>
                <a:gd name="T35" fmla="*/ 15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271">
                  <a:moveTo>
                    <a:pt x="4" y="271"/>
                  </a:moveTo>
                  <a:cubicBezTo>
                    <a:pt x="6" y="253"/>
                    <a:pt x="11" y="204"/>
                    <a:pt x="11" y="177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69"/>
                    <a:pt x="6" y="40"/>
                    <a:pt x="0" y="8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9" y="13"/>
                    <a:pt x="50" y="21"/>
                    <a:pt x="53" y="31"/>
                  </a:cubicBezTo>
                  <a:cubicBezTo>
                    <a:pt x="64" y="18"/>
                    <a:pt x="78" y="0"/>
                    <a:pt x="113" y="0"/>
                  </a:cubicBezTo>
                  <a:cubicBezTo>
                    <a:pt x="164" y="0"/>
                    <a:pt x="198" y="42"/>
                    <a:pt x="198" y="101"/>
                  </a:cubicBezTo>
                  <a:cubicBezTo>
                    <a:pt x="198" y="155"/>
                    <a:pt x="165" y="195"/>
                    <a:pt x="115" y="195"/>
                  </a:cubicBezTo>
                  <a:cubicBezTo>
                    <a:pt x="86" y="195"/>
                    <a:pt x="73" y="185"/>
                    <a:pt x="60" y="177"/>
                  </a:cubicBezTo>
                  <a:cubicBezTo>
                    <a:pt x="60" y="199"/>
                    <a:pt x="60" y="199"/>
                    <a:pt x="60" y="199"/>
                  </a:cubicBezTo>
                  <a:cubicBezTo>
                    <a:pt x="60" y="209"/>
                    <a:pt x="60" y="239"/>
                    <a:pt x="63" y="267"/>
                  </a:cubicBezTo>
                  <a:lnTo>
                    <a:pt x="4" y="271"/>
                  </a:lnTo>
                  <a:close/>
                  <a:moveTo>
                    <a:pt x="104" y="155"/>
                  </a:moveTo>
                  <a:cubicBezTo>
                    <a:pt x="134" y="155"/>
                    <a:pt x="150" y="134"/>
                    <a:pt x="150" y="101"/>
                  </a:cubicBezTo>
                  <a:cubicBezTo>
                    <a:pt x="150" y="65"/>
                    <a:pt x="130" y="40"/>
                    <a:pt x="101" y="40"/>
                  </a:cubicBezTo>
                  <a:cubicBezTo>
                    <a:pt x="71" y="40"/>
                    <a:pt x="56" y="65"/>
                    <a:pt x="56" y="101"/>
                  </a:cubicBezTo>
                  <a:cubicBezTo>
                    <a:pt x="56" y="137"/>
                    <a:pt x="73" y="155"/>
                    <a:pt x="104" y="155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43" name="Gruppieren 42"/>
            <p:cNvGrpSpPr/>
            <p:nvPr/>
          </p:nvGrpSpPr>
          <p:grpSpPr bwMode="black">
            <a:xfrm>
              <a:off x="185738" y="2759076"/>
              <a:ext cx="8847138" cy="1038225"/>
              <a:chOff x="185738" y="2759076"/>
              <a:chExt cx="8847138" cy="1038225"/>
            </a:xfrm>
          </p:grpSpPr>
          <p:sp>
            <p:nvSpPr>
              <p:cNvPr id="45" name="Freeform 6"/>
              <p:cNvSpPr>
                <a:spLocks/>
              </p:cNvSpPr>
              <p:nvPr/>
            </p:nvSpPr>
            <p:spPr bwMode="black">
              <a:xfrm>
                <a:off x="185738" y="2838451"/>
                <a:ext cx="247650" cy="936625"/>
              </a:xfrm>
              <a:custGeom>
                <a:avLst/>
                <a:gdLst>
                  <a:gd name="T0" fmla="*/ 5 w 68"/>
                  <a:gd name="T1" fmla="*/ 256 h 256"/>
                  <a:gd name="T2" fmla="*/ 7 w 68"/>
                  <a:gd name="T3" fmla="*/ 190 h 256"/>
                  <a:gd name="T4" fmla="*/ 7 w 68"/>
                  <a:gd name="T5" fmla="*/ 90 h 256"/>
                  <a:gd name="T6" fmla="*/ 0 w 68"/>
                  <a:gd name="T7" fmla="*/ 0 h 256"/>
                  <a:gd name="T8" fmla="*/ 63 w 68"/>
                  <a:gd name="T9" fmla="*/ 0 h 256"/>
                  <a:gd name="T10" fmla="*/ 61 w 68"/>
                  <a:gd name="T11" fmla="*/ 73 h 256"/>
                  <a:gd name="T12" fmla="*/ 61 w 68"/>
                  <a:gd name="T13" fmla="*/ 166 h 256"/>
                  <a:gd name="T14" fmla="*/ 68 w 68"/>
                  <a:gd name="T15" fmla="*/ 256 h 256"/>
                  <a:gd name="T16" fmla="*/ 5 w 68"/>
                  <a:gd name="T1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56">
                    <a:moveTo>
                      <a:pt x="5" y="256"/>
                    </a:moveTo>
                    <a:cubicBezTo>
                      <a:pt x="6" y="235"/>
                      <a:pt x="7" y="219"/>
                      <a:pt x="7" y="190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54"/>
                      <a:pt x="5" y="27"/>
                      <a:pt x="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18"/>
                      <a:pt x="61" y="44"/>
                      <a:pt x="61" y="73"/>
                    </a:cubicBezTo>
                    <a:cubicBezTo>
                      <a:pt x="61" y="166"/>
                      <a:pt x="61" y="166"/>
                      <a:pt x="61" y="166"/>
                    </a:cubicBezTo>
                    <a:cubicBezTo>
                      <a:pt x="61" y="192"/>
                      <a:pt x="65" y="231"/>
                      <a:pt x="68" y="256"/>
                    </a:cubicBezTo>
                    <a:lnTo>
                      <a:pt x="5" y="256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8"/>
              <p:cNvSpPr>
                <a:spLocks/>
              </p:cNvSpPr>
              <p:nvPr/>
            </p:nvSpPr>
            <p:spPr bwMode="black">
              <a:xfrm>
                <a:off x="1377950" y="3084513"/>
                <a:ext cx="482600" cy="712788"/>
              </a:xfrm>
              <a:custGeom>
                <a:avLst/>
                <a:gdLst>
                  <a:gd name="T0" fmla="*/ 113 w 132"/>
                  <a:gd name="T1" fmla="*/ 40 h 195"/>
                  <a:gd name="T2" fmla="*/ 81 w 132"/>
                  <a:gd name="T3" fmla="*/ 36 h 195"/>
                  <a:gd name="T4" fmla="*/ 49 w 132"/>
                  <a:gd name="T5" fmla="*/ 50 h 195"/>
                  <a:gd name="T6" fmla="*/ 87 w 132"/>
                  <a:gd name="T7" fmla="*/ 82 h 195"/>
                  <a:gd name="T8" fmla="*/ 132 w 132"/>
                  <a:gd name="T9" fmla="*/ 139 h 195"/>
                  <a:gd name="T10" fmla="*/ 56 w 132"/>
                  <a:gd name="T11" fmla="*/ 195 h 195"/>
                  <a:gd name="T12" fmla="*/ 4 w 132"/>
                  <a:gd name="T13" fmla="*/ 187 h 195"/>
                  <a:gd name="T14" fmla="*/ 4 w 132"/>
                  <a:gd name="T15" fmla="*/ 147 h 195"/>
                  <a:gd name="T16" fmla="*/ 58 w 132"/>
                  <a:gd name="T17" fmla="*/ 159 h 195"/>
                  <a:gd name="T18" fmla="*/ 84 w 132"/>
                  <a:gd name="T19" fmla="*/ 141 h 195"/>
                  <a:gd name="T20" fmla="*/ 46 w 132"/>
                  <a:gd name="T21" fmla="*/ 110 h 195"/>
                  <a:gd name="T22" fmla="*/ 0 w 132"/>
                  <a:gd name="T23" fmla="*/ 50 h 195"/>
                  <a:gd name="T24" fmla="*/ 73 w 132"/>
                  <a:gd name="T25" fmla="*/ 0 h 195"/>
                  <a:gd name="T26" fmla="*/ 113 w 132"/>
                  <a:gd name="T27" fmla="*/ 3 h 195"/>
                  <a:gd name="T28" fmla="*/ 113 w 132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" h="195">
                    <a:moveTo>
                      <a:pt x="113" y="40"/>
                    </a:moveTo>
                    <a:cubicBezTo>
                      <a:pt x="102" y="39"/>
                      <a:pt x="92" y="36"/>
                      <a:pt x="81" y="36"/>
                    </a:cubicBezTo>
                    <a:cubicBezTo>
                      <a:pt x="62" y="36"/>
                      <a:pt x="49" y="41"/>
                      <a:pt x="49" y="50"/>
                    </a:cubicBezTo>
                    <a:cubicBezTo>
                      <a:pt x="49" y="62"/>
                      <a:pt x="67" y="71"/>
                      <a:pt x="87" y="82"/>
                    </a:cubicBezTo>
                    <a:cubicBezTo>
                      <a:pt x="106" y="93"/>
                      <a:pt x="132" y="107"/>
                      <a:pt x="132" y="139"/>
                    </a:cubicBezTo>
                    <a:cubicBezTo>
                      <a:pt x="132" y="175"/>
                      <a:pt x="102" y="195"/>
                      <a:pt x="56" y="195"/>
                    </a:cubicBezTo>
                    <a:cubicBezTo>
                      <a:pt x="35" y="195"/>
                      <a:pt x="21" y="191"/>
                      <a:pt x="4" y="187"/>
                    </a:cubicBezTo>
                    <a:cubicBezTo>
                      <a:pt x="4" y="147"/>
                      <a:pt x="4" y="147"/>
                      <a:pt x="4" y="147"/>
                    </a:cubicBezTo>
                    <a:cubicBezTo>
                      <a:pt x="17" y="151"/>
                      <a:pt x="38" y="159"/>
                      <a:pt x="58" y="159"/>
                    </a:cubicBezTo>
                    <a:cubicBezTo>
                      <a:pt x="71" y="159"/>
                      <a:pt x="84" y="153"/>
                      <a:pt x="84" y="141"/>
                    </a:cubicBezTo>
                    <a:cubicBezTo>
                      <a:pt x="84" y="130"/>
                      <a:pt x="68" y="123"/>
                      <a:pt x="46" y="110"/>
                    </a:cubicBezTo>
                    <a:cubicBezTo>
                      <a:pt x="26" y="99"/>
                      <a:pt x="0" y="78"/>
                      <a:pt x="0" y="50"/>
                    </a:cubicBezTo>
                    <a:cubicBezTo>
                      <a:pt x="0" y="18"/>
                      <a:pt x="31" y="0"/>
                      <a:pt x="73" y="0"/>
                    </a:cubicBezTo>
                    <a:cubicBezTo>
                      <a:pt x="87" y="0"/>
                      <a:pt x="100" y="2"/>
                      <a:pt x="113" y="3"/>
                    </a:cubicBezTo>
                    <a:lnTo>
                      <a:pt x="113" y="40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7" name="Freeform 9"/>
              <p:cNvSpPr>
                <a:spLocks noEditPoints="1"/>
              </p:cNvSpPr>
              <p:nvPr/>
            </p:nvSpPr>
            <p:spPr bwMode="black">
              <a:xfrm>
                <a:off x="1930400" y="3084513"/>
                <a:ext cx="698500" cy="712788"/>
              </a:xfrm>
              <a:custGeom>
                <a:avLst/>
                <a:gdLst>
                  <a:gd name="T0" fmla="*/ 0 w 191"/>
                  <a:gd name="T1" fmla="*/ 96 h 195"/>
                  <a:gd name="T2" fmla="*/ 96 w 191"/>
                  <a:gd name="T3" fmla="*/ 0 h 195"/>
                  <a:gd name="T4" fmla="*/ 191 w 191"/>
                  <a:gd name="T5" fmla="*/ 96 h 195"/>
                  <a:gd name="T6" fmla="*/ 96 w 191"/>
                  <a:gd name="T7" fmla="*/ 195 h 195"/>
                  <a:gd name="T8" fmla="*/ 0 w 191"/>
                  <a:gd name="T9" fmla="*/ 96 h 195"/>
                  <a:gd name="T10" fmla="*/ 96 w 191"/>
                  <a:gd name="T11" fmla="*/ 155 h 195"/>
                  <a:gd name="T12" fmla="*/ 142 w 191"/>
                  <a:gd name="T13" fmla="*/ 96 h 195"/>
                  <a:gd name="T14" fmla="*/ 96 w 191"/>
                  <a:gd name="T15" fmla="*/ 40 h 195"/>
                  <a:gd name="T16" fmla="*/ 48 w 191"/>
                  <a:gd name="T17" fmla="*/ 96 h 195"/>
                  <a:gd name="T18" fmla="*/ 96 w 191"/>
                  <a:gd name="T19" fmla="*/ 15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195">
                    <a:moveTo>
                      <a:pt x="0" y="96"/>
                    </a:moveTo>
                    <a:cubicBezTo>
                      <a:pt x="0" y="38"/>
                      <a:pt x="38" y="0"/>
                      <a:pt x="96" y="0"/>
                    </a:cubicBezTo>
                    <a:cubicBezTo>
                      <a:pt x="152" y="0"/>
                      <a:pt x="191" y="39"/>
                      <a:pt x="191" y="96"/>
                    </a:cubicBezTo>
                    <a:cubicBezTo>
                      <a:pt x="191" y="151"/>
                      <a:pt x="153" y="195"/>
                      <a:pt x="96" y="195"/>
                    </a:cubicBezTo>
                    <a:cubicBezTo>
                      <a:pt x="39" y="195"/>
                      <a:pt x="0" y="154"/>
                      <a:pt x="0" y="96"/>
                    </a:cubicBezTo>
                    <a:close/>
                    <a:moveTo>
                      <a:pt x="96" y="155"/>
                    </a:moveTo>
                    <a:cubicBezTo>
                      <a:pt x="127" y="155"/>
                      <a:pt x="142" y="130"/>
                      <a:pt x="142" y="96"/>
                    </a:cubicBezTo>
                    <a:cubicBezTo>
                      <a:pt x="142" y="61"/>
                      <a:pt x="127" y="40"/>
                      <a:pt x="96" y="40"/>
                    </a:cubicBezTo>
                    <a:cubicBezTo>
                      <a:pt x="64" y="40"/>
                      <a:pt x="48" y="62"/>
                      <a:pt x="48" y="96"/>
                    </a:cubicBezTo>
                    <a:cubicBezTo>
                      <a:pt x="48" y="130"/>
                      <a:pt x="65" y="155"/>
                      <a:pt x="96" y="155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8" name="Freeform 10"/>
              <p:cNvSpPr>
                <a:spLocks/>
              </p:cNvSpPr>
              <p:nvPr/>
            </p:nvSpPr>
            <p:spPr bwMode="black">
              <a:xfrm>
                <a:off x="2720975" y="3084513"/>
                <a:ext cx="479425" cy="712788"/>
              </a:xfrm>
              <a:custGeom>
                <a:avLst/>
                <a:gdLst>
                  <a:gd name="T0" fmla="*/ 112 w 131"/>
                  <a:gd name="T1" fmla="*/ 40 h 195"/>
                  <a:gd name="T2" fmla="*/ 80 w 131"/>
                  <a:gd name="T3" fmla="*/ 36 h 195"/>
                  <a:gd name="T4" fmla="*/ 48 w 131"/>
                  <a:gd name="T5" fmla="*/ 50 h 195"/>
                  <a:gd name="T6" fmla="*/ 86 w 131"/>
                  <a:gd name="T7" fmla="*/ 82 h 195"/>
                  <a:gd name="T8" fmla="*/ 131 w 131"/>
                  <a:gd name="T9" fmla="*/ 139 h 195"/>
                  <a:gd name="T10" fmla="*/ 55 w 131"/>
                  <a:gd name="T11" fmla="*/ 195 h 195"/>
                  <a:gd name="T12" fmla="*/ 3 w 131"/>
                  <a:gd name="T13" fmla="*/ 187 h 195"/>
                  <a:gd name="T14" fmla="*/ 3 w 131"/>
                  <a:gd name="T15" fmla="*/ 147 h 195"/>
                  <a:gd name="T16" fmla="*/ 57 w 131"/>
                  <a:gd name="T17" fmla="*/ 159 h 195"/>
                  <a:gd name="T18" fmla="*/ 83 w 131"/>
                  <a:gd name="T19" fmla="*/ 141 h 195"/>
                  <a:gd name="T20" fmla="*/ 45 w 131"/>
                  <a:gd name="T21" fmla="*/ 110 h 195"/>
                  <a:gd name="T22" fmla="*/ 0 w 131"/>
                  <a:gd name="T23" fmla="*/ 50 h 195"/>
                  <a:gd name="T24" fmla="*/ 72 w 131"/>
                  <a:gd name="T25" fmla="*/ 0 h 195"/>
                  <a:gd name="T26" fmla="*/ 112 w 131"/>
                  <a:gd name="T27" fmla="*/ 3 h 195"/>
                  <a:gd name="T28" fmla="*/ 112 w 131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1" h="195">
                    <a:moveTo>
                      <a:pt x="112" y="40"/>
                    </a:moveTo>
                    <a:cubicBezTo>
                      <a:pt x="102" y="39"/>
                      <a:pt x="91" y="36"/>
                      <a:pt x="80" y="36"/>
                    </a:cubicBezTo>
                    <a:cubicBezTo>
                      <a:pt x="61" y="36"/>
                      <a:pt x="48" y="41"/>
                      <a:pt x="48" y="50"/>
                    </a:cubicBezTo>
                    <a:cubicBezTo>
                      <a:pt x="48" y="62"/>
                      <a:pt x="66" y="71"/>
                      <a:pt x="86" y="82"/>
                    </a:cubicBezTo>
                    <a:cubicBezTo>
                      <a:pt x="105" y="93"/>
                      <a:pt x="131" y="107"/>
                      <a:pt x="131" y="139"/>
                    </a:cubicBezTo>
                    <a:cubicBezTo>
                      <a:pt x="131" y="175"/>
                      <a:pt x="101" y="195"/>
                      <a:pt x="55" y="195"/>
                    </a:cubicBezTo>
                    <a:cubicBezTo>
                      <a:pt x="34" y="195"/>
                      <a:pt x="20" y="191"/>
                      <a:pt x="3" y="18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16" y="151"/>
                      <a:pt x="38" y="159"/>
                      <a:pt x="57" y="159"/>
                    </a:cubicBezTo>
                    <a:cubicBezTo>
                      <a:pt x="70" y="159"/>
                      <a:pt x="83" y="153"/>
                      <a:pt x="83" y="141"/>
                    </a:cubicBezTo>
                    <a:cubicBezTo>
                      <a:pt x="83" y="130"/>
                      <a:pt x="67" y="123"/>
                      <a:pt x="45" y="110"/>
                    </a:cubicBezTo>
                    <a:cubicBezTo>
                      <a:pt x="25" y="99"/>
                      <a:pt x="0" y="78"/>
                      <a:pt x="0" y="50"/>
                    </a:cubicBezTo>
                    <a:cubicBezTo>
                      <a:pt x="0" y="18"/>
                      <a:pt x="30" y="0"/>
                      <a:pt x="72" y="0"/>
                    </a:cubicBezTo>
                    <a:cubicBezTo>
                      <a:pt x="86" y="0"/>
                      <a:pt x="99" y="2"/>
                      <a:pt x="112" y="3"/>
                    </a:cubicBezTo>
                    <a:lnTo>
                      <a:pt x="112" y="40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2" name="Freeform 11"/>
              <p:cNvSpPr>
                <a:spLocks/>
              </p:cNvSpPr>
              <p:nvPr/>
            </p:nvSpPr>
            <p:spPr bwMode="black">
              <a:xfrm>
                <a:off x="3781425" y="2838451"/>
                <a:ext cx="1116013" cy="958850"/>
              </a:xfrm>
              <a:custGeom>
                <a:avLst/>
                <a:gdLst>
                  <a:gd name="T0" fmla="*/ 0 w 305"/>
                  <a:gd name="T1" fmla="*/ 256 h 262"/>
                  <a:gd name="T2" fmla="*/ 5 w 305"/>
                  <a:gd name="T3" fmla="*/ 180 h 262"/>
                  <a:gd name="T4" fmla="*/ 7 w 305"/>
                  <a:gd name="T5" fmla="*/ 88 h 262"/>
                  <a:gd name="T6" fmla="*/ 8 w 305"/>
                  <a:gd name="T7" fmla="*/ 58 h 262"/>
                  <a:gd name="T8" fmla="*/ 5 w 305"/>
                  <a:gd name="T9" fmla="*/ 0 h 262"/>
                  <a:gd name="T10" fmla="*/ 85 w 305"/>
                  <a:gd name="T11" fmla="*/ 0 h 262"/>
                  <a:gd name="T12" fmla="*/ 150 w 305"/>
                  <a:gd name="T13" fmla="*/ 210 h 262"/>
                  <a:gd name="T14" fmla="*/ 150 w 305"/>
                  <a:gd name="T15" fmla="*/ 210 h 262"/>
                  <a:gd name="T16" fmla="*/ 218 w 305"/>
                  <a:gd name="T17" fmla="*/ 0 h 262"/>
                  <a:gd name="T18" fmla="*/ 297 w 305"/>
                  <a:gd name="T19" fmla="*/ 0 h 262"/>
                  <a:gd name="T20" fmla="*/ 297 w 305"/>
                  <a:gd name="T21" fmla="*/ 82 h 262"/>
                  <a:gd name="T22" fmla="*/ 299 w 305"/>
                  <a:gd name="T23" fmla="*/ 180 h 262"/>
                  <a:gd name="T24" fmla="*/ 305 w 305"/>
                  <a:gd name="T25" fmla="*/ 256 h 262"/>
                  <a:gd name="T26" fmla="*/ 247 w 305"/>
                  <a:gd name="T27" fmla="*/ 256 h 262"/>
                  <a:gd name="T28" fmla="*/ 249 w 305"/>
                  <a:gd name="T29" fmla="*/ 180 h 262"/>
                  <a:gd name="T30" fmla="*/ 246 w 305"/>
                  <a:gd name="T31" fmla="*/ 54 h 262"/>
                  <a:gd name="T32" fmla="*/ 245 w 305"/>
                  <a:gd name="T33" fmla="*/ 54 h 262"/>
                  <a:gd name="T34" fmla="*/ 179 w 305"/>
                  <a:gd name="T35" fmla="*/ 256 h 262"/>
                  <a:gd name="T36" fmla="*/ 118 w 305"/>
                  <a:gd name="T37" fmla="*/ 262 h 262"/>
                  <a:gd name="T38" fmla="*/ 51 w 305"/>
                  <a:gd name="T39" fmla="*/ 54 h 262"/>
                  <a:gd name="T40" fmla="*/ 51 w 305"/>
                  <a:gd name="T41" fmla="*/ 54 h 262"/>
                  <a:gd name="T42" fmla="*/ 48 w 305"/>
                  <a:gd name="T43" fmla="*/ 180 h 262"/>
                  <a:gd name="T44" fmla="*/ 50 w 305"/>
                  <a:gd name="T45" fmla="*/ 256 h 262"/>
                  <a:gd name="T46" fmla="*/ 0 w 305"/>
                  <a:gd name="T47" fmla="*/ 256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5" h="262">
                    <a:moveTo>
                      <a:pt x="0" y="256"/>
                    </a:moveTo>
                    <a:cubicBezTo>
                      <a:pt x="1" y="238"/>
                      <a:pt x="3" y="212"/>
                      <a:pt x="5" y="180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77"/>
                      <a:pt x="8" y="68"/>
                      <a:pt x="8" y="58"/>
                    </a:cubicBezTo>
                    <a:cubicBezTo>
                      <a:pt x="8" y="45"/>
                      <a:pt x="6" y="20"/>
                      <a:pt x="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96" y="36"/>
                      <a:pt x="144" y="178"/>
                      <a:pt x="150" y="210"/>
                    </a:cubicBezTo>
                    <a:cubicBezTo>
                      <a:pt x="150" y="210"/>
                      <a:pt x="150" y="210"/>
                      <a:pt x="150" y="210"/>
                    </a:cubicBezTo>
                    <a:cubicBezTo>
                      <a:pt x="162" y="169"/>
                      <a:pt x="199" y="52"/>
                      <a:pt x="218" y="0"/>
                    </a:cubicBezTo>
                    <a:cubicBezTo>
                      <a:pt x="297" y="0"/>
                      <a:pt x="297" y="0"/>
                      <a:pt x="297" y="0"/>
                    </a:cubicBezTo>
                    <a:cubicBezTo>
                      <a:pt x="297" y="82"/>
                      <a:pt x="297" y="82"/>
                      <a:pt x="297" y="82"/>
                    </a:cubicBezTo>
                    <a:cubicBezTo>
                      <a:pt x="299" y="180"/>
                      <a:pt x="299" y="180"/>
                      <a:pt x="299" y="180"/>
                    </a:cubicBezTo>
                    <a:cubicBezTo>
                      <a:pt x="300" y="204"/>
                      <a:pt x="302" y="231"/>
                      <a:pt x="305" y="256"/>
                    </a:cubicBezTo>
                    <a:cubicBezTo>
                      <a:pt x="247" y="256"/>
                      <a:pt x="247" y="256"/>
                      <a:pt x="247" y="256"/>
                    </a:cubicBezTo>
                    <a:cubicBezTo>
                      <a:pt x="250" y="231"/>
                      <a:pt x="249" y="195"/>
                      <a:pt x="249" y="180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45" y="54"/>
                      <a:pt x="245" y="54"/>
                      <a:pt x="245" y="54"/>
                    </a:cubicBezTo>
                    <a:cubicBezTo>
                      <a:pt x="225" y="108"/>
                      <a:pt x="191" y="209"/>
                      <a:pt x="179" y="256"/>
                    </a:cubicBezTo>
                    <a:cubicBezTo>
                      <a:pt x="118" y="262"/>
                      <a:pt x="118" y="262"/>
                      <a:pt x="118" y="262"/>
                    </a:cubicBezTo>
                    <a:cubicBezTo>
                      <a:pt x="108" y="215"/>
                      <a:pt x="72" y="117"/>
                      <a:pt x="51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48" y="180"/>
                      <a:pt x="48" y="180"/>
                      <a:pt x="48" y="180"/>
                    </a:cubicBezTo>
                    <a:cubicBezTo>
                      <a:pt x="47" y="205"/>
                      <a:pt x="48" y="234"/>
                      <a:pt x="50" y="256"/>
                    </a:cubicBez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3" name="Freeform 12"/>
              <p:cNvSpPr>
                <a:spLocks noEditPoints="1"/>
              </p:cNvSpPr>
              <p:nvPr/>
            </p:nvSpPr>
            <p:spPr bwMode="black">
              <a:xfrm>
                <a:off x="5026025" y="3084513"/>
                <a:ext cx="642938" cy="712788"/>
              </a:xfrm>
              <a:custGeom>
                <a:avLst/>
                <a:gdLst>
                  <a:gd name="T0" fmla="*/ 158 w 176"/>
                  <a:gd name="T1" fmla="*/ 189 h 195"/>
                  <a:gd name="T2" fmla="*/ 112 w 176"/>
                  <a:gd name="T3" fmla="*/ 195 h 195"/>
                  <a:gd name="T4" fmla="*/ 0 w 176"/>
                  <a:gd name="T5" fmla="*/ 86 h 195"/>
                  <a:gd name="T6" fmla="*/ 89 w 176"/>
                  <a:gd name="T7" fmla="*/ 0 h 195"/>
                  <a:gd name="T8" fmla="*/ 176 w 176"/>
                  <a:gd name="T9" fmla="*/ 94 h 195"/>
                  <a:gd name="T10" fmla="*/ 175 w 176"/>
                  <a:gd name="T11" fmla="*/ 105 h 195"/>
                  <a:gd name="T12" fmla="*/ 48 w 176"/>
                  <a:gd name="T13" fmla="*/ 105 h 195"/>
                  <a:gd name="T14" fmla="*/ 118 w 176"/>
                  <a:gd name="T15" fmla="*/ 155 h 195"/>
                  <a:gd name="T16" fmla="*/ 158 w 176"/>
                  <a:gd name="T17" fmla="*/ 150 h 195"/>
                  <a:gd name="T18" fmla="*/ 158 w 176"/>
                  <a:gd name="T19" fmla="*/ 189 h 195"/>
                  <a:gd name="T20" fmla="*/ 127 w 176"/>
                  <a:gd name="T21" fmla="*/ 75 h 195"/>
                  <a:gd name="T22" fmla="*/ 90 w 176"/>
                  <a:gd name="T23" fmla="*/ 40 h 195"/>
                  <a:gd name="T24" fmla="*/ 48 w 176"/>
                  <a:gd name="T25" fmla="*/ 75 h 195"/>
                  <a:gd name="T26" fmla="*/ 127 w 176"/>
                  <a:gd name="T27" fmla="*/ 7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95">
                    <a:moveTo>
                      <a:pt x="158" y="189"/>
                    </a:moveTo>
                    <a:cubicBezTo>
                      <a:pt x="142" y="193"/>
                      <a:pt x="127" y="195"/>
                      <a:pt x="112" y="195"/>
                    </a:cubicBezTo>
                    <a:cubicBezTo>
                      <a:pt x="41" y="195"/>
                      <a:pt x="0" y="148"/>
                      <a:pt x="0" y="86"/>
                    </a:cubicBezTo>
                    <a:cubicBezTo>
                      <a:pt x="0" y="35"/>
                      <a:pt x="37" y="0"/>
                      <a:pt x="89" y="0"/>
                    </a:cubicBezTo>
                    <a:cubicBezTo>
                      <a:pt x="156" y="0"/>
                      <a:pt x="176" y="52"/>
                      <a:pt x="176" y="94"/>
                    </a:cubicBezTo>
                    <a:cubicBezTo>
                      <a:pt x="176" y="98"/>
                      <a:pt x="175" y="102"/>
                      <a:pt x="175" y="105"/>
                    </a:cubicBezTo>
                    <a:cubicBezTo>
                      <a:pt x="48" y="105"/>
                      <a:pt x="48" y="105"/>
                      <a:pt x="48" y="105"/>
                    </a:cubicBezTo>
                    <a:cubicBezTo>
                      <a:pt x="49" y="122"/>
                      <a:pt x="62" y="155"/>
                      <a:pt x="118" y="155"/>
                    </a:cubicBezTo>
                    <a:cubicBezTo>
                      <a:pt x="131" y="155"/>
                      <a:pt x="145" y="152"/>
                      <a:pt x="158" y="150"/>
                    </a:cubicBezTo>
                    <a:lnTo>
                      <a:pt x="158" y="189"/>
                    </a:lnTo>
                    <a:close/>
                    <a:moveTo>
                      <a:pt x="127" y="75"/>
                    </a:moveTo>
                    <a:cubicBezTo>
                      <a:pt x="127" y="61"/>
                      <a:pt x="114" y="40"/>
                      <a:pt x="90" y="40"/>
                    </a:cubicBezTo>
                    <a:cubicBezTo>
                      <a:pt x="61" y="40"/>
                      <a:pt x="50" y="62"/>
                      <a:pt x="48" y="75"/>
                    </a:cubicBezTo>
                    <a:lnTo>
                      <a:pt x="127" y="75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4" name="Freeform 13"/>
              <p:cNvSpPr>
                <a:spLocks noEditPoints="1"/>
              </p:cNvSpPr>
              <p:nvPr/>
            </p:nvSpPr>
            <p:spPr bwMode="black">
              <a:xfrm>
                <a:off x="5753100" y="2759076"/>
                <a:ext cx="700088" cy="1038225"/>
              </a:xfrm>
              <a:custGeom>
                <a:avLst/>
                <a:gdLst>
                  <a:gd name="T0" fmla="*/ 145 w 191"/>
                  <a:gd name="T1" fmla="*/ 278 h 284"/>
                  <a:gd name="T2" fmla="*/ 142 w 191"/>
                  <a:gd name="T3" fmla="*/ 257 h 284"/>
                  <a:gd name="T4" fmla="*/ 85 w 191"/>
                  <a:gd name="T5" fmla="*/ 284 h 284"/>
                  <a:gd name="T6" fmla="*/ 0 w 191"/>
                  <a:gd name="T7" fmla="*/ 183 h 284"/>
                  <a:gd name="T8" fmla="*/ 83 w 191"/>
                  <a:gd name="T9" fmla="*/ 89 h 284"/>
                  <a:gd name="T10" fmla="*/ 139 w 191"/>
                  <a:gd name="T11" fmla="*/ 107 h 284"/>
                  <a:gd name="T12" fmla="*/ 139 w 191"/>
                  <a:gd name="T13" fmla="*/ 86 h 284"/>
                  <a:gd name="T14" fmla="*/ 131 w 191"/>
                  <a:gd name="T15" fmla="*/ 4 h 284"/>
                  <a:gd name="T16" fmla="*/ 189 w 191"/>
                  <a:gd name="T17" fmla="*/ 0 h 284"/>
                  <a:gd name="T18" fmla="*/ 187 w 191"/>
                  <a:gd name="T19" fmla="*/ 86 h 284"/>
                  <a:gd name="T20" fmla="*/ 187 w 191"/>
                  <a:gd name="T21" fmla="*/ 215 h 284"/>
                  <a:gd name="T22" fmla="*/ 191 w 191"/>
                  <a:gd name="T23" fmla="*/ 278 h 284"/>
                  <a:gd name="T24" fmla="*/ 145 w 191"/>
                  <a:gd name="T25" fmla="*/ 278 h 284"/>
                  <a:gd name="T26" fmla="*/ 97 w 191"/>
                  <a:gd name="T27" fmla="*/ 244 h 284"/>
                  <a:gd name="T28" fmla="*/ 142 w 191"/>
                  <a:gd name="T29" fmla="*/ 183 h 284"/>
                  <a:gd name="T30" fmla="*/ 95 w 191"/>
                  <a:gd name="T31" fmla="*/ 129 h 284"/>
                  <a:gd name="T32" fmla="*/ 49 w 191"/>
                  <a:gd name="T33" fmla="*/ 183 h 284"/>
                  <a:gd name="T34" fmla="*/ 97 w 191"/>
                  <a:gd name="T35" fmla="*/ 24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284">
                    <a:moveTo>
                      <a:pt x="145" y="278"/>
                    </a:moveTo>
                    <a:cubicBezTo>
                      <a:pt x="144" y="272"/>
                      <a:pt x="143" y="263"/>
                      <a:pt x="142" y="257"/>
                    </a:cubicBezTo>
                    <a:cubicBezTo>
                      <a:pt x="131" y="268"/>
                      <a:pt x="118" y="284"/>
                      <a:pt x="85" y="284"/>
                    </a:cubicBezTo>
                    <a:cubicBezTo>
                      <a:pt x="35" y="284"/>
                      <a:pt x="0" y="242"/>
                      <a:pt x="0" y="183"/>
                    </a:cubicBezTo>
                    <a:cubicBezTo>
                      <a:pt x="0" y="129"/>
                      <a:pt x="34" y="89"/>
                      <a:pt x="83" y="89"/>
                    </a:cubicBezTo>
                    <a:cubicBezTo>
                      <a:pt x="112" y="89"/>
                      <a:pt x="126" y="99"/>
                      <a:pt x="139" y="107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73"/>
                      <a:pt x="139" y="37"/>
                      <a:pt x="131" y="4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8" y="16"/>
                      <a:pt x="187" y="61"/>
                      <a:pt x="187" y="86"/>
                    </a:cubicBezTo>
                    <a:cubicBezTo>
                      <a:pt x="187" y="215"/>
                      <a:pt x="187" y="215"/>
                      <a:pt x="187" y="215"/>
                    </a:cubicBezTo>
                    <a:cubicBezTo>
                      <a:pt x="187" y="238"/>
                      <a:pt x="188" y="255"/>
                      <a:pt x="191" y="278"/>
                    </a:cubicBezTo>
                    <a:lnTo>
                      <a:pt x="145" y="278"/>
                    </a:lnTo>
                    <a:close/>
                    <a:moveTo>
                      <a:pt x="97" y="244"/>
                    </a:moveTo>
                    <a:cubicBezTo>
                      <a:pt x="127" y="244"/>
                      <a:pt x="142" y="219"/>
                      <a:pt x="142" y="183"/>
                    </a:cubicBezTo>
                    <a:cubicBezTo>
                      <a:pt x="142" y="147"/>
                      <a:pt x="125" y="129"/>
                      <a:pt x="95" y="129"/>
                    </a:cubicBezTo>
                    <a:cubicBezTo>
                      <a:pt x="64" y="129"/>
                      <a:pt x="49" y="150"/>
                      <a:pt x="49" y="183"/>
                    </a:cubicBezTo>
                    <a:cubicBezTo>
                      <a:pt x="49" y="219"/>
                      <a:pt x="69" y="244"/>
                      <a:pt x="97" y="244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5" name="Freeform 14"/>
              <p:cNvSpPr>
                <a:spLocks noEditPoints="1"/>
              </p:cNvSpPr>
              <p:nvPr/>
            </p:nvSpPr>
            <p:spPr bwMode="black">
              <a:xfrm>
                <a:off x="6573838" y="2759076"/>
                <a:ext cx="211138" cy="1016000"/>
              </a:xfrm>
              <a:custGeom>
                <a:avLst/>
                <a:gdLst>
                  <a:gd name="T0" fmla="*/ 2 w 58"/>
                  <a:gd name="T1" fmla="*/ 33 h 278"/>
                  <a:gd name="T2" fmla="*/ 0 w 58"/>
                  <a:gd name="T3" fmla="*/ 4 h 278"/>
                  <a:gd name="T4" fmla="*/ 56 w 58"/>
                  <a:gd name="T5" fmla="*/ 0 h 278"/>
                  <a:gd name="T6" fmla="*/ 54 w 58"/>
                  <a:gd name="T7" fmla="*/ 33 h 278"/>
                  <a:gd name="T8" fmla="*/ 54 w 58"/>
                  <a:gd name="T9" fmla="*/ 54 h 278"/>
                  <a:gd name="T10" fmla="*/ 2 w 58"/>
                  <a:gd name="T11" fmla="*/ 57 h 278"/>
                  <a:gd name="T12" fmla="*/ 2 w 58"/>
                  <a:gd name="T13" fmla="*/ 33 h 278"/>
                  <a:gd name="T14" fmla="*/ 6 w 58"/>
                  <a:gd name="T15" fmla="*/ 278 h 278"/>
                  <a:gd name="T16" fmla="*/ 8 w 58"/>
                  <a:gd name="T17" fmla="*/ 216 h 278"/>
                  <a:gd name="T18" fmla="*/ 8 w 58"/>
                  <a:gd name="T19" fmla="*/ 173 h 278"/>
                  <a:gd name="T20" fmla="*/ 2 w 58"/>
                  <a:gd name="T21" fmla="*/ 97 h 278"/>
                  <a:gd name="T22" fmla="*/ 58 w 58"/>
                  <a:gd name="T23" fmla="*/ 93 h 278"/>
                  <a:gd name="T24" fmla="*/ 56 w 58"/>
                  <a:gd name="T25" fmla="*/ 151 h 278"/>
                  <a:gd name="T26" fmla="*/ 56 w 58"/>
                  <a:gd name="T27" fmla="*/ 216 h 278"/>
                  <a:gd name="T28" fmla="*/ 58 w 58"/>
                  <a:gd name="T29" fmla="*/ 278 h 278"/>
                  <a:gd name="T30" fmla="*/ 6 w 58"/>
                  <a:gd name="T31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278">
                    <a:moveTo>
                      <a:pt x="2" y="33"/>
                    </a:moveTo>
                    <a:cubicBezTo>
                      <a:pt x="2" y="23"/>
                      <a:pt x="2" y="15"/>
                      <a:pt x="0" y="4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12"/>
                      <a:pt x="54" y="22"/>
                      <a:pt x="54" y="33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2" y="57"/>
                      <a:pt x="2" y="57"/>
                      <a:pt x="2" y="57"/>
                    </a:cubicBezTo>
                    <a:lnTo>
                      <a:pt x="2" y="33"/>
                    </a:lnTo>
                    <a:close/>
                    <a:moveTo>
                      <a:pt x="6" y="278"/>
                    </a:moveTo>
                    <a:cubicBezTo>
                      <a:pt x="7" y="258"/>
                      <a:pt x="8" y="237"/>
                      <a:pt x="8" y="216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47"/>
                      <a:pt x="5" y="123"/>
                      <a:pt x="2" y="97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7" y="121"/>
                      <a:pt x="56" y="132"/>
                      <a:pt x="56" y="151"/>
                    </a:cubicBezTo>
                    <a:cubicBezTo>
                      <a:pt x="56" y="216"/>
                      <a:pt x="56" y="216"/>
                      <a:pt x="56" y="216"/>
                    </a:cubicBezTo>
                    <a:cubicBezTo>
                      <a:pt x="56" y="237"/>
                      <a:pt x="57" y="258"/>
                      <a:pt x="58" y="278"/>
                    </a:cubicBezTo>
                    <a:lnTo>
                      <a:pt x="6" y="278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6" name="Freeform 15"/>
              <p:cNvSpPr>
                <a:spLocks noEditPoints="1"/>
              </p:cNvSpPr>
              <p:nvPr/>
            </p:nvSpPr>
            <p:spPr bwMode="black">
              <a:xfrm>
                <a:off x="6896100" y="3084513"/>
                <a:ext cx="628650" cy="712788"/>
              </a:xfrm>
              <a:custGeom>
                <a:avLst/>
                <a:gdLst>
                  <a:gd name="T0" fmla="*/ 127 w 172"/>
                  <a:gd name="T1" fmla="*/ 189 h 195"/>
                  <a:gd name="T2" fmla="*/ 124 w 172"/>
                  <a:gd name="T3" fmla="*/ 158 h 195"/>
                  <a:gd name="T4" fmla="*/ 124 w 172"/>
                  <a:gd name="T5" fmla="*/ 158 h 195"/>
                  <a:gd name="T6" fmla="*/ 59 w 172"/>
                  <a:gd name="T7" fmla="*/ 195 h 195"/>
                  <a:gd name="T8" fmla="*/ 0 w 172"/>
                  <a:gd name="T9" fmla="*/ 137 h 195"/>
                  <a:gd name="T10" fmla="*/ 102 w 172"/>
                  <a:gd name="T11" fmla="*/ 64 h 195"/>
                  <a:gd name="T12" fmla="*/ 121 w 172"/>
                  <a:gd name="T13" fmla="*/ 65 h 195"/>
                  <a:gd name="T14" fmla="*/ 73 w 172"/>
                  <a:gd name="T15" fmla="*/ 34 h 195"/>
                  <a:gd name="T16" fmla="*/ 23 w 172"/>
                  <a:gd name="T17" fmla="*/ 41 h 195"/>
                  <a:gd name="T18" fmla="*/ 23 w 172"/>
                  <a:gd name="T19" fmla="*/ 7 h 195"/>
                  <a:gd name="T20" fmla="*/ 82 w 172"/>
                  <a:gd name="T21" fmla="*/ 0 h 195"/>
                  <a:gd name="T22" fmla="*/ 166 w 172"/>
                  <a:gd name="T23" fmla="*/ 89 h 195"/>
                  <a:gd name="T24" fmla="*/ 166 w 172"/>
                  <a:gd name="T25" fmla="*/ 126 h 195"/>
                  <a:gd name="T26" fmla="*/ 172 w 172"/>
                  <a:gd name="T27" fmla="*/ 189 h 195"/>
                  <a:gd name="T28" fmla="*/ 127 w 172"/>
                  <a:gd name="T29" fmla="*/ 189 h 195"/>
                  <a:gd name="T30" fmla="*/ 121 w 172"/>
                  <a:gd name="T31" fmla="*/ 98 h 195"/>
                  <a:gd name="T32" fmla="*/ 102 w 172"/>
                  <a:gd name="T33" fmla="*/ 95 h 195"/>
                  <a:gd name="T34" fmla="*/ 48 w 172"/>
                  <a:gd name="T35" fmla="*/ 132 h 195"/>
                  <a:gd name="T36" fmla="*/ 77 w 172"/>
                  <a:gd name="T37" fmla="*/ 155 h 195"/>
                  <a:gd name="T38" fmla="*/ 121 w 172"/>
                  <a:gd name="T39" fmla="*/ 104 h 195"/>
                  <a:gd name="T40" fmla="*/ 121 w 172"/>
                  <a:gd name="T41" fmla="*/ 9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2" h="195">
                    <a:moveTo>
                      <a:pt x="127" y="189"/>
                    </a:moveTo>
                    <a:cubicBezTo>
                      <a:pt x="126" y="179"/>
                      <a:pt x="124" y="167"/>
                      <a:pt x="124" y="158"/>
                    </a:cubicBezTo>
                    <a:cubicBezTo>
                      <a:pt x="124" y="158"/>
                      <a:pt x="124" y="158"/>
                      <a:pt x="124" y="158"/>
                    </a:cubicBezTo>
                    <a:cubicBezTo>
                      <a:pt x="113" y="174"/>
                      <a:pt x="95" y="195"/>
                      <a:pt x="59" y="195"/>
                    </a:cubicBezTo>
                    <a:cubicBezTo>
                      <a:pt x="26" y="195"/>
                      <a:pt x="0" y="173"/>
                      <a:pt x="0" y="137"/>
                    </a:cubicBezTo>
                    <a:cubicBezTo>
                      <a:pt x="0" y="91"/>
                      <a:pt x="42" y="64"/>
                      <a:pt x="102" y="64"/>
                    </a:cubicBezTo>
                    <a:cubicBezTo>
                      <a:pt x="108" y="64"/>
                      <a:pt x="115" y="65"/>
                      <a:pt x="121" y="65"/>
                    </a:cubicBezTo>
                    <a:cubicBezTo>
                      <a:pt x="120" y="47"/>
                      <a:pt x="110" y="34"/>
                      <a:pt x="73" y="34"/>
                    </a:cubicBezTo>
                    <a:cubicBezTo>
                      <a:pt x="54" y="34"/>
                      <a:pt x="32" y="39"/>
                      <a:pt x="23" y="41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4" y="4"/>
                      <a:pt x="53" y="0"/>
                      <a:pt x="82" y="0"/>
                    </a:cubicBezTo>
                    <a:cubicBezTo>
                      <a:pt x="164" y="0"/>
                      <a:pt x="166" y="44"/>
                      <a:pt x="166" y="89"/>
                    </a:cubicBezTo>
                    <a:cubicBezTo>
                      <a:pt x="166" y="126"/>
                      <a:pt x="166" y="126"/>
                      <a:pt x="166" y="126"/>
                    </a:cubicBezTo>
                    <a:cubicBezTo>
                      <a:pt x="166" y="148"/>
                      <a:pt x="169" y="171"/>
                      <a:pt x="172" y="189"/>
                    </a:cubicBezTo>
                    <a:lnTo>
                      <a:pt x="127" y="189"/>
                    </a:lnTo>
                    <a:close/>
                    <a:moveTo>
                      <a:pt x="121" y="98"/>
                    </a:moveTo>
                    <a:cubicBezTo>
                      <a:pt x="114" y="96"/>
                      <a:pt x="109" y="95"/>
                      <a:pt x="102" y="95"/>
                    </a:cubicBezTo>
                    <a:cubicBezTo>
                      <a:pt x="69" y="95"/>
                      <a:pt x="48" y="111"/>
                      <a:pt x="48" y="132"/>
                    </a:cubicBezTo>
                    <a:cubicBezTo>
                      <a:pt x="48" y="146"/>
                      <a:pt x="60" y="155"/>
                      <a:pt x="77" y="155"/>
                    </a:cubicBezTo>
                    <a:cubicBezTo>
                      <a:pt x="106" y="155"/>
                      <a:pt x="121" y="127"/>
                      <a:pt x="121" y="104"/>
                    </a:cubicBezTo>
                    <a:lnTo>
                      <a:pt x="121" y="98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7" name="Freeform 16"/>
              <p:cNvSpPr>
                <a:spLocks/>
              </p:cNvSpPr>
              <p:nvPr/>
            </p:nvSpPr>
            <p:spPr bwMode="black">
              <a:xfrm>
                <a:off x="7631113" y="2816226"/>
                <a:ext cx="642938" cy="981075"/>
              </a:xfrm>
              <a:custGeom>
                <a:avLst/>
                <a:gdLst>
                  <a:gd name="T0" fmla="*/ 176 w 176"/>
                  <a:gd name="T1" fmla="*/ 265 h 268"/>
                  <a:gd name="T2" fmla="*/ 139 w 176"/>
                  <a:gd name="T3" fmla="*/ 268 h 268"/>
                  <a:gd name="T4" fmla="*/ 0 w 176"/>
                  <a:gd name="T5" fmla="*/ 121 h 268"/>
                  <a:gd name="T6" fmla="*/ 130 w 176"/>
                  <a:gd name="T7" fmla="*/ 0 h 268"/>
                  <a:gd name="T8" fmla="*/ 172 w 176"/>
                  <a:gd name="T9" fmla="*/ 5 h 268"/>
                  <a:gd name="T10" fmla="*/ 172 w 176"/>
                  <a:gd name="T11" fmla="*/ 49 h 268"/>
                  <a:gd name="T12" fmla="*/ 131 w 176"/>
                  <a:gd name="T13" fmla="*/ 45 h 268"/>
                  <a:gd name="T14" fmla="*/ 54 w 176"/>
                  <a:gd name="T15" fmla="*/ 126 h 268"/>
                  <a:gd name="T16" fmla="*/ 145 w 176"/>
                  <a:gd name="T17" fmla="*/ 223 h 268"/>
                  <a:gd name="T18" fmla="*/ 176 w 176"/>
                  <a:gd name="T19" fmla="*/ 220 h 268"/>
                  <a:gd name="T20" fmla="*/ 176 w 176"/>
                  <a:gd name="T21" fmla="*/ 26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268">
                    <a:moveTo>
                      <a:pt x="176" y="265"/>
                    </a:moveTo>
                    <a:cubicBezTo>
                      <a:pt x="164" y="268"/>
                      <a:pt x="152" y="268"/>
                      <a:pt x="139" y="268"/>
                    </a:cubicBezTo>
                    <a:cubicBezTo>
                      <a:pt x="50" y="268"/>
                      <a:pt x="0" y="203"/>
                      <a:pt x="0" y="121"/>
                    </a:cubicBezTo>
                    <a:cubicBezTo>
                      <a:pt x="0" y="48"/>
                      <a:pt x="47" y="0"/>
                      <a:pt x="130" y="0"/>
                    </a:cubicBezTo>
                    <a:cubicBezTo>
                      <a:pt x="144" y="0"/>
                      <a:pt x="158" y="1"/>
                      <a:pt x="172" y="5"/>
                    </a:cubicBezTo>
                    <a:cubicBezTo>
                      <a:pt x="172" y="49"/>
                      <a:pt x="172" y="49"/>
                      <a:pt x="172" y="49"/>
                    </a:cubicBezTo>
                    <a:cubicBezTo>
                      <a:pt x="159" y="47"/>
                      <a:pt x="145" y="45"/>
                      <a:pt x="131" y="45"/>
                    </a:cubicBezTo>
                    <a:cubicBezTo>
                      <a:pt x="83" y="45"/>
                      <a:pt x="54" y="75"/>
                      <a:pt x="54" y="126"/>
                    </a:cubicBezTo>
                    <a:cubicBezTo>
                      <a:pt x="54" y="181"/>
                      <a:pt x="86" y="223"/>
                      <a:pt x="145" y="223"/>
                    </a:cubicBezTo>
                    <a:cubicBezTo>
                      <a:pt x="158" y="223"/>
                      <a:pt x="166" y="222"/>
                      <a:pt x="176" y="220"/>
                    </a:cubicBezTo>
                    <a:lnTo>
                      <a:pt x="176" y="265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8" name="Freeform 17"/>
              <p:cNvSpPr>
                <a:spLocks/>
              </p:cNvSpPr>
              <p:nvPr/>
            </p:nvSpPr>
            <p:spPr bwMode="black">
              <a:xfrm>
                <a:off x="8304213" y="2824163"/>
                <a:ext cx="728663" cy="950913"/>
              </a:xfrm>
              <a:custGeom>
                <a:avLst/>
                <a:gdLst>
                  <a:gd name="T0" fmla="*/ 71 w 199"/>
                  <a:gd name="T1" fmla="*/ 260 h 260"/>
                  <a:gd name="T2" fmla="*/ 73 w 199"/>
                  <a:gd name="T3" fmla="*/ 182 h 260"/>
                  <a:gd name="T4" fmla="*/ 73 w 199"/>
                  <a:gd name="T5" fmla="*/ 44 h 260"/>
                  <a:gd name="T6" fmla="*/ 56 w 199"/>
                  <a:gd name="T7" fmla="*/ 44 h 260"/>
                  <a:gd name="T8" fmla="*/ 0 w 199"/>
                  <a:gd name="T9" fmla="*/ 47 h 260"/>
                  <a:gd name="T10" fmla="*/ 3 w 199"/>
                  <a:gd name="T11" fmla="*/ 4 h 260"/>
                  <a:gd name="T12" fmla="*/ 145 w 199"/>
                  <a:gd name="T13" fmla="*/ 4 h 260"/>
                  <a:gd name="T14" fmla="*/ 199 w 199"/>
                  <a:gd name="T15" fmla="*/ 0 h 260"/>
                  <a:gd name="T16" fmla="*/ 197 w 199"/>
                  <a:gd name="T17" fmla="*/ 44 h 260"/>
                  <a:gd name="T18" fmla="*/ 127 w 199"/>
                  <a:gd name="T19" fmla="*/ 44 h 260"/>
                  <a:gd name="T20" fmla="*/ 127 w 199"/>
                  <a:gd name="T21" fmla="*/ 182 h 260"/>
                  <a:gd name="T22" fmla="*/ 129 w 199"/>
                  <a:gd name="T23" fmla="*/ 260 h 260"/>
                  <a:gd name="T24" fmla="*/ 71 w 199"/>
                  <a:gd name="T25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260">
                    <a:moveTo>
                      <a:pt x="71" y="260"/>
                    </a:moveTo>
                    <a:cubicBezTo>
                      <a:pt x="73" y="236"/>
                      <a:pt x="73" y="222"/>
                      <a:pt x="73" y="182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43" y="44"/>
                      <a:pt x="20" y="44"/>
                      <a:pt x="0" y="4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66" y="4"/>
                      <a:pt x="184" y="3"/>
                      <a:pt x="199" y="0"/>
                    </a:cubicBezTo>
                    <a:cubicBezTo>
                      <a:pt x="197" y="44"/>
                      <a:pt x="197" y="44"/>
                      <a:pt x="197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7" y="182"/>
                      <a:pt x="127" y="182"/>
                      <a:pt x="127" y="182"/>
                    </a:cubicBezTo>
                    <a:cubicBezTo>
                      <a:pt x="127" y="222"/>
                      <a:pt x="128" y="243"/>
                      <a:pt x="129" y="260"/>
                    </a:cubicBezTo>
                    <a:lnTo>
                      <a:pt x="71" y="260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605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2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grpSp>
        <p:nvGrpSpPr>
          <p:cNvPr id="39" name="Gruppieren 38"/>
          <p:cNvGrpSpPr>
            <a:grpSpLocks noChangeAspect="1"/>
          </p:cNvGrpSpPr>
          <p:nvPr userDrawn="1"/>
        </p:nvGrpSpPr>
        <p:grpSpPr>
          <a:xfrm>
            <a:off x="6991841" y="6566400"/>
            <a:ext cx="1452073" cy="216000"/>
            <a:chOff x="185738" y="2759076"/>
            <a:chExt cx="8847138" cy="1316037"/>
          </a:xfrm>
        </p:grpSpPr>
        <p:sp>
          <p:nvSpPr>
            <p:cNvPr id="40" name="Freeform 7"/>
            <p:cNvSpPr>
              <a:spLocks noEditPoints="1"/>
            </p:cNvSpPr>
            <p:nvPr/>
          </p:nvSpPr>
          <p:spPr bwMode="black">
            <a:xfrm>
              <a:off x="569913" y="3084513"/>
              <a:ext cx="723900" cy="990600"/>
            </a:xfrm>
            <a:custGeom>
              <a:avLst/>
              <a:gdLst>
                <a:gd name="T0" fmla="*/ 4 w 198"/>
                <a:gd name="T1" fmla="*/ 271 h 271"/>
                <a:gd name="T2" fmla="*/ 11 w 198"/>
                <a:gd name="T3" fmla="*/ 177 h 271"/>
                <a:gd name="T4" fmla="*/ 11 w 198"/>
                <a:gd name="T5" fmla="*/ 101 h 271"/>
                <a:gd name="T6" fmla="*/ 0 w 198"/>
                <a:gd name="T7" fmla="*/ 8 h 271"/>
                <a:gd name="T8" fmla="*/ 46 w 198"/>
                <a:gd name="T9" fmla="*/ 4 h 271"/>
                <a:gd name="T10" fmla="*/ 53 w 198"/>
                <a:gd name="T11" fmla="*/ 31 h 271"/>
                <a:gd name="T12" fmla="*/ 113 w 198"/>
                <a:gd name="T13" fmla="*/ 0 h 271"/>
                <a:gd name="T14" fmla="*/ 198 w 198"/>
                <a:gd name="T15" fmla="*/ 101 h 271"/>
                <a:gd name="T16" fmla="*/ 115 w 198"/>
                <a:gd name="T17" fmla="*/ 195 h 271"/>
                <a:gd name="T18" fmla="*/ 60 w 198"/>
                <a:gd name="T19" fmla="*/ 177 h 271"/>
                <a:gd name="T20" fmla="*/ 60 w 198"/>
                <a:gd name="T21" fmla="*/ 199 h 271"/>
                <a:gd name="T22" fmla="*/ 63 w 198"/>
                <a:gd name="T23" fmla="*/ 267 h 271"/>
                <a:gd name="T24" fmla="*/ 4 w 198"/>
                <a:gd name="T25" fmla="*/ 271 h 271"/>
                <a:gd name="T26" fmla="*/ 104 w 198"/>
                <a:gd name="T27" fmla="*/ 155 h 271"/>
                <a:gd name="T28" fmla="*/ 150 w 198"/>
                <a:gd name="T29" fmla="*/ 101 h 271"/>
                <a:gd name="T30" fmla="*/ 101 w 198"/>
                <a:gd name="T31" fmla="*/ 40 h 271"/>
                <a:gd name="T32" fmla="*/ 56 w 198"/>
                <a:gd name="T33" fmla="*/ 101 h 271"/>
                <a:gd name="T34" fmla="*/ 104 w 198"/>
                <a:gd name="T35" fmla="*/ 15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271">
                  <a:moveTo>
                    <a:pt x="4" y="271"/>
                  </a:moveTo>
                  <a:cubicBezTo>
                    <a:pt x="6" y="253"/>
                    <a:pt x="11" y="204"/>
                    <a:pt x="11" y="177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69"/>
                    <a:pt x="6" y="40"/>
                    <a:pt x="0" y="8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9" y="13"/>
                    <a:pt x="50" y="21"/>
                    <a:pt x="53" y="31"/>
                  </a:cubicBezTo>
                  <a:cubicBezTo>
                    <a:pt x="64" y="18"/>
                    <a:pt x="78" y="0"/>
                    <a:pt x="113" y="0"/>
                  </a:cubicBezTo>
                  <a:cubicBezTo>
                    <a:pt x="164" y="0"/>
                    <a:pt x="198" y="42"/>
                    <a:pt x="198" y="101"/>
                  </a:cubicBezTo>
                  <a:cubicBezTo>
                    <a:pt x="198" y="155"/>
                    <a:pt x="165" y="195"/>
                    <a:pt x="115" y="195"/>
                  </a:cubicBezTo>
                  <a:cubicBezTo>
                    <a:pt x="86" y="195"/>
                    <a:pt x="73" y="185"/>
                    <a:pt x="60" y="177"/>
                  </a:cubicBezTo>
                  <a:cubicBezTo>
                    <a:pt x="60" y="199"/>
                    <a:pt x="60" y="199"/>
                    <a:pt x="60" y="199"/>
                  </a:cubicBezTo>
                  <a:cubicBezTo>
                    <a:pt x="60" y="209"/>
                    <a:pt x="60" y="239"/>
                    <a:pt x="63" y="267"/>
                  </a:cubicBezTo>
                  <a:lnTo>
                    <a:pt x="4" y="271"/>
                  </a:lnTo>
                  <a:close/>
                  <a:moveTo>
                    <a:pt x="104" y="155"/>
                  </a:moveTo>
                  <a:cubicBezTo>
                    <a:pt x="134" y="155"/>
                    <a:pt x="150" y="134"/>
                    <a:pt x="150" y="101"/>
                  </a:cubicBezTo>
                  <a:cubicBezTo>
                    <a:pt x="150" y="65"/>
                    <a:pt x="130" y="40"/>
                    <a:pt x="101" y="40"/>
                  </a:cubicBezTo>
                  <a:cubicBezTo>
                    <a:pt x="71" y="40"/>
                    <a:pt x="56" y="65"/>
                    <a:pt x="56" y="101"/>
                  </a:cubicBezTo>
                  <a:cubicBezTo>
                    <a:pt x="56" y="137"/>
                    <a:pt x="73" y="155"/>
                    <a:pt x="104" y="155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41" name="Gruppieren 40"/>
            <p:cNvGrpSpPr/>
            <p:nvPr/>
          </p:nvGrpSpPr>
          <p:grpSpPr bwMode="black">
            <a:xfrm>
              <a:off x="185738" y="2759076"/>
              <a:ext cx="8847138" cy="1038225"/>
              <a:chOff x="185738" y="2759076"/>
              <a:chExt cx="8847138" cy="1038225"/>
            </a:xfrm>
          </p:grpSpPr>
          <p:sp>
            <p:nvSpPr>
              <p:cNvPr id="42" name="Freeform 6"/>
              <p:cNvSpPr>
                <a:spLocks/>
              </p:cNvSpPr>
              <p:nvPr/>
            </p:nvSpPr>
            <p:spPr bwMode="black">
              <a:xfrm>
                <a:off x="185738" y="2838451"/>
                <a:ext cx="247650" cy="936625"/>
              </a:xfrm>
              <a:custGeom>
                <a:avLst/>
                <a:gdLst>
                  <a:gd name="T0" fmla="*/ 5 w 68"/>
                  <a:gd name="T1" fmla="*/ 256 h 256"/>
                  <a:gd name="T2" fmla="*/ 7 w 68"/>
                  <a:gd name="T3" fmla="*/ 190 h 256"/>
                  <a:gd name="T4" fmla="*/ 7 w 68"/>
                  <a:gd name="T5" fmla="*/ 90 h 256"/>
                  <a:gd name="T6" fmla="*/ 0 w 68"/>
                  <a:gd name="T7" fmla="*/ 0 h 256"/>
                  <a:gd name="T8" fmla="*/ 63 w 68"/>
                  <a:gd name="T9" fmla="*/ 0 h 256"/>
                  <a:gd name="T10" fmla="*/ 61 w 68"/>
                  <a:gd name="T11" fmla="*/ 73 h 256"/>
                  <a:gd name="T12" fmla="*/ 61 w 68"/>
                  <a:gd name="T13" fmla="*/ 166 h 256"/>
                  <a:gd name="T14" fmla="*/ 68 w 68"/>
                  <a:gd name="T15" fmla="*/ 256 h 256"/>
                  <a:gd name="T16" fmla="*/ 5 w 68"/>
                  <a:gd name="T1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56">
                    <a:moveTo>
                      <a:pt x="5" y="256"/>
                    </a:moveTo>
                    <a:cubicBezTo>
                      <a:pt x="6" y="235"/>
                      <a:pt x="7" y="219"/>
                      <a:pt x="7" y="190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54"/>
                      <a:pt x="5" y="27"/>
                      <a:pt x="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18"/>
                      <a:pt x="61" y="44"/>
                      <a:pt x="61" y="73"/>
                    </a:cubicBezTo>
                    <a:cubicBezTo>
                      <a:pt x="61" y="166"/>
                      <a:pt x="61" y="166"/>
                      <a:pt x="61" y="166"/>
                    </a:cubicBezTo>
                    <a:cubicBezTo>
                      <a:pt x="61" y="192"/>
                      <a:pt x="65" y="231"/>
                      <a:pt x="68" y="256"/>
                    </a:cubicBezTo>
                    <a:lnTo>
                      <a:pt x="5" y="256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8"/>
              <p:cNvSpPr>
                <a:spLocks/>
              </p:cNvSpPr>
              <p:nvPr/>
            </p:nvSpPr>
            <p:spPr bwMode="black">
              <a:xfrm>
                <a:off x="1377950" y="3084513"/>
                <a:ext cx="482600" cy="712788"/>
              </a:xfrm>
              <a:custGeom>
                <a:avLst/>
                <a:gdLst>
                  <a:gd name="T0" fmla="*/ 113 w 132"/>
                  <a:gd name="T1" fmla="*/ 40 h 195"/>
                  <a:gd name="T2" fmla="*/ 81 w 132"/>
                  <a:gd name="T3" fmla="*/ 36 h 195"/>
                  <a:gd name="T4" fmla="*/ 49 w 132"/>
                  <a:gd name="T5" fmla="*/ 50 h 195"/>
                  <a:gd name="T6" fmla="*/ 87 w 132"/>
                  <a:gd name="T7" fmla="*/ 82 h 195"/>
                  <a:gd name="T8" fmla="*/ 132 w 132"/>
                  <a:gd name="T9" fmla="*/ 139 h 195"/>
                  <a:gd name="T10" fmla="*/ 56 w 132"/>
                  <a:gd name="T11" fmla="*/ 195 h 195"/>
                  <a:gd name="T12" fmla="*/ 4 w 132"/>
                  <a:gd name="T13" fmla="*/ 187 h 195"/>
                  <a:gd name="T14" fmla="*/ 4 w 132"/>
                  <a:gd name="T15" fmla="*/ 147 h 195"/>
                  <a:gd name="T16" fmla="*/ 58 w 132"/>
                  <a:gd name="T17" fmla="*/ 159 h 195"/>
                  <a:gd name="T18" fmla="*/ 84 w 132"/>
                  <a:gd name="T19" fmla="*/ 141 h 195"/>
                  <a:gd name="T20" fmla="*/ 46 w 132"/>
                  <a:gd name="T21" fmla="*/ 110 h 195"/>
                  <a:gd name="T22" fmla="*/ 0 w 132"/>
                  <a:gd name="T23" fmla="*/ 50 h 195"/>
                  <a:gd name="T24" fmla="*/ 73 w 132"/>
                  <a:gd name="T25" fmla="*/ 0 h 195"/>
                  <a:gd name="T26" fmla="*/ 113 w 132"/>
                  <a:gd name="T27" fmla="*/ 3 h 195"/>
                  <a:gd name="T28" fmla="*/ 113 w 132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" h="195">
                    <a:moveTo>
                      <a:pt x="113" y="40"/>
                    </a:moveTo>
                    <a:cubicBezTo>
                      <a:pt x="102" y="39"/>
                      <a:pt x="92" y="36"/>
                      <a:pt x="81" y="36"/>
                    </a:cubicBezTo>
                    <a:cubicBezTo>
                      <a:pt x="62" y="36"/>
                      <a:pt x="49" y="41"/>
                      <a:pt x="49" y="50"/>
                    </a:cubicBezTo>
                    <a:cubicBezTo>
                      <a:pt x="49" y="62"/>
                      <a:pt x="67" y="71"/>
                      <a:pt x="87" y="82"/>
                    </a:cubicBezTo>
                    <a:cubicBezTo>
                      <a:pt x="106" y="93"/>
                      <a:pt x="132" y="107"/>
                      <a:pt x="132" y="139"/>
                    </a:cubicBezTo>
                    <a:cubicBezTo>
                      <a:pt x="132" y="175"/>
                      <a:pt x="102" y="195"/>
                      <a:pt x="56" y="195"/>
                    </a:cubicBezTo>
                    <a:cubicBezTo>
                      <a:pt x="35" y="195"/>
                      <a:pt x="21" y="191"/>
                      <a:pt x="4" y="187"/>
                    </a:cubicBezTo>
                    <a:cubicBezTo>
                      <a:pt x="4" y="147"/>
                      <a:pt x="4" y="147"/>
                      <a:pt x="4" y="147"/>
                    </a:cubicBezTo>
                    <a:cubicBezTo>
                      <a:pt x="17" y="151"/>
                      <a:pt x="38" y="159"/>
                      <a:pt x="58" y="159"/>
                    </a:cubicBezTo>
                    <a:cubicBezTo>
                      <a:pt x="71" y="159"/>
                      <a:pt x="84" y="153"/>
                      <a:pt x="84" y="141"/>
                    </a:cubicBezTo>
                    <a:cubicBezTo>
                      <a:pt x="84" y="130"/>
                      <a:pt x="68" y="123"/>
                      <a:pt x="46" y="110"/>
                    </a:cubicBezTo>
                    <a:cubicBezTo>
                      <a:pt x="26" y="99"/>
                      <a:pt x="0" y="78"/>
                      <a:pt x="0" y="50"/>
                    </a:cubicBezTo>
                    <a:cubicBezTo>
                      <a:pt x="0" y="18"/>
                      <a:pt x="31" y="0"/>
                      <a:pt x="73" y="0"/>
                    </a:cubicBezTo>
                    <a:cubicBezTo>
                      <a:pt x="87" y="0"/>
                      <a:pt x="100" y="2"/>
                      <a:pt x="113" y="3"/>
                    </a:cubicBezTo>
                    <a:lnTo>
                      <a:pt x="113" y="40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9"/>
              <p:cNvSpPr>
                <a:spLocks noEditPoints="1"/>
              </p:cNvSpPr>
              <p:nvPr/>
            </p:nvSpPr>
            <p:spPr bwMode="black">
              <a:xfrm>
                <a:off x="1930400" y="3084513"/>
                <a:ext cx="698500" cy="712788"/>
              </a:xfrm>
              <a:custGeom>
                <a:avLst/>
                <a:gdLst>
                  <a:gd name="T0" fmla="*/ 0 w 191"/>
                  <a:gd name="T1" fmla="*/ 96 h 195"/>
                  <a:gd name="T2" fmla="*/ 96 w 191"/>
                  <a:gd name="T3" fmla="*/ 0 h 195"/>
                  <a:gd name="T4" fmla="*/ 191 w 191"/>
                  <a:gd name="T5" fmla="*/ 96 h 195"/>
                  <a:gd name="T6" fmla="*/ 96 w 191"/>
                  <a:gd name="T7" fmla="*/ 195 h 195"/>
                  <a:gd name="T8" fmla="*/ 0 w 191"/>
                  <a:gd name="T9" fmla="*/ 96 h 195"/>
                  <a:gd name="T10" fmla="*/ 96 w 191"/>
                  <a:gd name="T11" fmla="*/ 155 h 195"/>
                  <a:gd name="T12" fmla="*/ 142 w 191"/>
                  <a:gd name="T13" fmla="*/ 96 h 195"/>
                  <a:gd name="T14" fmla="*/ 96 w 191"/>
                  <a:gd name="T15" fmla="*/ 40 h 195"/>
                  <a:gd name="T16" fmla="*/ 48 w 191"/>
                  <a:gd name="T17" fmla="*/ 96 h 195"/>
                  <a:gd name="T18" fmla="*/ 96 w 191"/>
                  <a:gd name="T19" fmla="*/ 15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195">
                    <a:moveTo>
                      <a:pt x="0" y="96"/>
                    </a:moveTo>
                    <a:cubicBezTo>
                      <a:pt x="0" y="38"/>
                      <a:pt x="38" y="0"/>
                      <a:pt x="96" y="0"/>
                    </a:cubicBezTo>
                    <a:cubicBezTo>
                      <a:pt x="152" y="0"/>
                      <a:pt x="191" y="39"/>
                      <a:pt x="191" y="96"/>
                    </a:cubicBezTo>
                    <a:cubicBezTo>
                      <a:pt x="191" y="151"/>
                      <a:pt x="153" y="195"/>
                      <a:pt x="96" y="195"/>
                    </a:cubicBezTo>
                    <a:cubicBezTo>
                      <a:pt x="39" y="195"/>
                      <a:pt x="0" y="154"/>
                      <a:pt x="0" y="96"/>
                    </a:cubicBezTo>
                    <a:close/>
                    <a:moveTo>
                      <a:pt x="96" y="155"/>
                    </a:moveTo>
                    <a:cubicBezTo>
                      <a:pt x="127" y="155"/>
                      <a:pt x="142" y="130"/>
                      <a:pt x="142" y="96"/>
                    </a:cubicBezTo>
                    <a:cubicBezTo>
                      <a:pt x="142" y="61"/>
                      <a:pt x="127" y="40"/>
                      <a:pt x="96" y="40"/>
                    </a:cubicBezTo>
                    <a:cubicBezTo>
                      <a:pt x="64" y="40"/>
                      <a:pt x="48" y="62"/>
                      <a:pt x="48" y="96"/>
                    </a:cubicBezTo>
                    <a:cubicBezTo>
                      <a:pt x="48" y="130"/>
                      <a:pt x="65" y="155"/>
                      <a:pt x="96" y="155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10"/>
              <p:cNvSpPr>
                <a:spLocks/>
              </p:cNvSpPr>
              <p:nvPr/>
            </p:nvSpPr>
            <p:spPr bwMode="black">
              <a:xfrm>
                <a:off x="2720975" y="3084513"/>
                <a:ext cx="479425" cy="712788"/>
              </a:xfrm>
              <a:custGeom>
                <a:avLst/>
                <a:gdLst>
                  <a:gd name="T0" fmla="*/ 112 w 131"/>
                  <a:gd name="T1" fmla="*/ 40 h 195"/>
                  <a:gd name="T2" fmla="*/ 80 w 131"/>
                  <a:gd name="T3" fmla="*/ 36 h 195"/>
                  <a:gd name="T4" fmla="*/ 48 w 131"/>
                  <a:gd name="T5" fmla="*/ 50 h 195"/>
                  <a:gd name="T6" fmla="*/ 86 w 131"/>
                  <a:gd name="T7" fmla="*/ 82 h 195"/>
                  <a:gd name="T8" fmla="*/ 131 w 131"/>
                  <a:gd name="T9" fmla="*/ 139 h 195"/>
                  <a:gd name="T10" fmla="*/ 55 w 131"/>
                  <a:gd name="T11" fmla="*/ 195 h 195"/>
                  <a:gd name="T12" fmla="*/ 3 w 131"/>
                  <a:gd name="T13" fmla="*/ 187 h 195"/>
                  <a:gd name="T14" fmla="*/ 3 w 131"/>
                  <a:gd name="T15" fmla="*/ 147 h 195"/>
                  <a:gd name="T16" fmla="*/ 57 w 131"/>
                  <a:gd name="T17" fmla="*/ 159 h 195"/>
                  <a:gd name="T18" fmla="*/ 83 w 131"/>
                  <a:gd name="T19" fmla="*/ 141 h 195"/>
                  <a:gd name="T20" fmla="*/ 45 w 131"/>
                  <a:gd name="T21" fmla="*/ 110 h 195"/>
                  <a:gd name="T22" fmla="*/ 0 w 131"/>
                  <a:gd name="T23" fmla="*/ 50 h 195"/>
                  <a:gd name="T24" fmla="*/ 72 w 131"/>
                  <a:gd name="T25" fmla="*/ 0 h 195"/>
                  <a:gd name="T26" fmla="*/ 112 w 131"/>
                  <a:gd name="T27" fmla="*/ 3 h 195"/>
                  <a:gd name="T28" fmla="*/ 112 w 131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1" h="195">
                    <a:moveTo>
                      <a:pt x="112" y="40"/>
                    </a:moveTo>
                    <a:cubicBezTo>
                      <a:pt x="102" y="39"/>
                      <a:pt x="91" y="36"/>
                      <a:pt x="80" y="36"/>
                    </a:cubicBezTo>
                    <a:cubicBezTo>
                      <a:pt x="61" y="36"/>
                      <a:pt x="48" y="41"/>
                      <a:pt x="48" y="50"/>
                    </a:cubicBezTo>
                    <a:cubicBezTo>
                      <a:pt x="48" y="62"/>
                      <a:pt x="66" y="71"/>
                      <a:pt x="86" y="82"/>
                    </a:cubicBezTo>
                    <a:cubicBezTo>
                      <a:pt x="105" y="93"/>
                      <a:pt x="131" y="107"/>
                      <a:pt x="131" y="139"/>
                    </a:cubicBezTo>
                    <a:cubicBezTo>
                      <a:pt x="131" y="175"/>
                      <a:pt x="101" y="195"/>
                      <a:pt x="55" y="195"/>
                    </a:cubicBezTo>
                    <a:cubicBezTo>
                      <a:pt x="34" y="195"/>
                      <a:pt x="20" y="191"/>
                      <a:pt x="3" y="18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16" y="151"/>
                      <a:pt x="38" y="159"/>
                      <a:pt x="57" y="159"/>
                    </a:cubicBezTo>
                    <a:cubicBezTo>
                      <a:pt x="70" y="159"/>
                      <a:pt x="83" y="153"/>
                      <a:pt x="83" y="141"/>
                    </a:cubicBezTo>
                    <a:cubicBezTo>
                      <a:pt x="83" y="130"/>
                      <a:pt x="67" y="123"/>
                      <a:pt x="45" y="110"/>
                    </a:cubicBezTo>
                    <a:cubicBezTo>
                      <a:pt x="25" y="99"/>
                      <a:pt x="0" y="78"/>
                      <a:pt x="0" y="50"/>
                    </a:cubicBezTo>
                    <a:cubicBezTo>
                      <a:pt x="0" y="18"/>
                      <a:pt x="30" y="0"/>
                      <a:pt x="72" y="0"/>
                    </a:cubicBezTo>
                    <a:cubicBezTo>
                      <a:pt x="86" y="0"/>
                      <a:pt x="99" y="2"/>
                      <a:pt x="112" y="3"/>
                    </a:cubicBezTo>
                    <a:lnTo>
                      <a:pt x="112" y="40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black">
              <a:xfrm>
                <a:off x="3781425" y="2838451"/>
                <a:ext cx="1116013" cy="958850"/>
              </a:xfrm>
              <a:custGeom>
                <a:avLst/>
                <a:gdLst>
                  <a:gd name="T0" fmla="*/ 0 w 305"/>
                  <a:gd name="T1" fmla="*/ 256 h 262"/>
                  <a:gd name="T2" fmla="*/ 5 w 305"/>
                  <a:gd name="T3" fmla="*/ 180 h 262"/>
                  <a:gd name="T4" fmla="*/ 7 w 305"/>
                  <a:gd name="T5" fmla="*/ 88 h 262"/>
                  <a:gd name="T6" fmla="*/ 8 w 305"/>
                  <a:gd name="T7" fmla="*/ 58 h 262"/>
                  <a:gd name="T8" fmla="*/ 5 w 305"/>
                  <a:gd name="T9" fmla="*/ 0 h 262"/>
                  <a:gd name="T10" fmla="*/ 85 w 305"/>
                  <a:gd name="T11" fmla="*/ 0 h 262"/>
                  <a:gd name="T12" fmla="*/ 150 w 305"/>
                  <a:gd name="T13" fmla="*/ 210 h 262"/>
                  <a:gd name="T14" fmla="*/ 150 w 305"/>
                  <a:gd name="T15" fmla="*/ 210 h 262"/>
                  <a:gd name="T16" fmla="*/ 218 w 305"/>
                  <a:gd name="T17" fmla="*/ 0 h 262"/>
                  <a:gd name="T18" fmla="*/ 297 w 305"/>
                  <a:gd name="T19" fmla="*/ 0 h 262"/>
                  <a:gd name="T20" fmla="*/ 297 w 305"/>
                  <a:gd name="T21" fmla="*/ 82 h 262"/>
                  <a:gd name="T22" fmla="*/ 299 w 305"/>
                  <a:gd name="T23" fmla="*/ 180 h 262"/>
                  <a:gd name="T24" fmla="*/ 305 w 305"/>
                  <a:gd name="T25" fmla="*/ 256 h 262"/>
                  <a:gd name="T26" fmla="*/ 247 w 305"/>
                  <a:gd name="T27" fmla="*/ 256 h 262"/>
                  <a:gd name="T28" fmla="*/ 249 w 305"/>
                  <a:gd name="T29" fmla="*/ 180 h 262"/>
                  <a:gd name="T30" fmla="*/ 246 w 305"/>
                  <a:gd name="T31" fmla="*/ 54 h 262"/>
                  <a:gd name="T32" fmla="*/ 245 w 305"/>
                  <a:gd name="T33" fmla="*/ 54 h 262"/>
                  <a:gd name="T34" fmla="*/ 179 w 305"/>
                  <a:gd name="T35" fmla="*/ 256 h 262"/>
                  <a:gd name="T36" fmla="*/ 118 w 305"/>
                  <a:gd name="T37" fmla="*/ 262 h 262"/>
                  <a:gd name="T38" fmla="*/ 51 w 305"/>
                  <a:gd name="T39" fmla="*/ 54 h 262"/>
                  <a:gd name="T40" fmla="*/ 51 w 305"/>
                  <a:gd name="T41" fmla="*/ 54 h 262"/>
                  <a:gd name="T42" fmla="*/ 48 w 305"/>
                  <a:gd name="T43" fmla="*/ 180 h 262"/>
                  <a:gd name="T44" fmla="*/ 50 w 305"/>
                  <a:gd name="T45" fmla="*/ 256 h 262"/>
                  <a:gd name="T46" fmla="*/ 0 w 305"/>
                  <a:gd name="T47" fmla="*/ 256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5" h="262">
                    <a:moveTo>
                      <a:pt x="0" y="256"/>
                    </a:moveTo>
                    <a:cubicBezTo>
                      <a:pt x="1" y="238"/>
                      <a:pt x="3" y="212"/>
                      <a:pt x="5" y="180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77"/>
                      <a:pt x="8" y="68"/>
                      <a:pt x="8" y="58"/>
                    </a:cubicBezTo>
                    <a:cubicBezTo>
                      <a:pt x="8" y="45"/>
                      <a:pt x="6" y="20"/>
                      <a:pt x="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96" y="36"/>
                      <a:pt x="144" y="178"/>
                      <a:pt x="150" y="210"/>
                    </a:cubicBezTo>
                    <a:cubicBezTo>
                      <a:pt x="150" y="210"/>
                      <a:pt x="150" y="210"/>
                      <a:pt x="150" y="210"/>
                    </a:cubicBezTo>
                    <a:cubicBezTo>
                      <a:pt x="162" y="169"/>
                      <a:pt x="199" y="52"/>
                      <a:pt x="218" y="0"/>
                    </a:cubicBezTo>
                    <a:cubicBezTo>
                      <a:pt x="297" y="0"/>
                      <a:pt x="297" y="0"/>
                      <a:pt x="297" y="0"/>
                    </a:cubicBezTo>
                    <a:cubicBezTo>
                      <a:pt x="297" y="82"/>
                      <a:pt x="297" y="82"/>
                      <a:pt x="297" y="82"/>
                    </a:cubicBezTo>
                    <a:cubicBezTo>
                      <a:pt x="299" y="180"/>
                      <a:pt x="299" y="180"/>
                      <a:pt x="299" y="180"/>
                    </a:cubicBezTo>
                    <a:cubicBezTo>
                      <a:pt x="300" y="204"/>
                      <a:pt x="302" y="231"/>
                      <a:pt x="305" y="256"/>
                    </a:cubicBezTo>
                    <a:cubicBezTo>
                      <a:pt x="247" y="256"/>
                      <a:pt x="247" y="256"/>
                      <a:pt x="247" y="256"/>
                    </a:cubicBezTo>
                    <a:cubicBezTo>
                      <a:pt x="250" y="231"/>
                      <a:pt x="249" y="195"/>
                      <a:pt x="249" y="180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45" y="54"/>
                      <a:pt x="245" y="54"/>
                      <a:pt x="245" y="54"/>
                    </a:cubicBezTo>
                    <a:cubicBezTo>
                      <a:pt x="225" y="108"/>
                      <a:pt x="191" y="209"/>
                      <a:pt x="179" y="256"/>
                    </a:cubicBezTo>
                    <a:cubicBezTo>
                      <a:pt x="118" y="262"/>
                      <a:pt x="118" y="262"/>
                      <a:pt x="118" y="262"/>
                    </a:cubicBezTo>
                    <a:cubicBezTo>
                      <a:pt x="108" y="215"/>
                      <a:pt x="72" y="117"/>
                      <a:pt x="51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48" y="180"/>
                      <a:pt x="48" y="180"/>
                      <a:pt x="48" y="180"/>
                    </a:cubicBezTo>
                    <a:cubicBezTo>
                      <a:pt x="47" y="205"/>
                      <a:pt x="48" y="234"/>
                      <a:pt x="50" y="256"/>
                    </a:cubicBez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8" name="Freeform 12"/>
              <p:cNvSpPr>
                <a:spLocks noEditPoints="1"/>
              </p:cNvSpPr>
              <p:nvPr/>
            </p:nvSpPr>
            <p:spPr bwMode="black">
              <a:xfrm>
                <a:off x="5026025" y="3084513"/>
                <a:ext cx="642938" cy="712788"/>
              </a:xfrm>
              <a:custGeom>
                <a:avLst/>
                <a:gdLst>
                  <a:gd name="T0" fmla="*/ 158 w 176"/>
                  <a:gd name="T1" fmla="*/ 189 h 195"/>
                  <a:gd name="T2" fmla="*/ 112 w 176"/>
                  <a:gd name="T3" fmla="*/ 195 h 195"/>
                  <a:gd name="T4" fmla="*/ 0 w 176"/>
                  <a:gd name="T5" fmla="*/ 86 h 195"/>
                  <a:gd name="T6" fmla="*/ 89 w 176"/>
                  <a:gd name="T7" fmla="*/ 0 h 195"/>
                  <a:gd name="T8" fmla="*/ 176 w 176"/>
                  <a:gd name="T9" fmla="*/ 94 h 195"/>
                  <a:gd name="T10" fmla="*/ 175 w 176"/>
                  <a:gd name="T11" fmla="*/ 105 h 195"/>
                  <a:gd name="T12" fmla="*/ 48 w 176"/>
                  <a:gd name="T13" fmla="*/ 105 h 195"/>
                  <a:gd name="T14" fmla="*/ 118 w 176"/>
                  <a:gd name="T15" fmla="*/ 155 h 195"/>
                  <a:gd name="T16" fmla="*/ 158 w 176"/>
                  <a:gd name="T17" fmla="*/ 150 h 195"/>
                  <a:gd name="T18" fmla="*/ 158 w 176"/>
                  <a:gd name="T19" fmla="*/ 189 h 195"/>
                  <a:gd name="T20" fmla="*/ 127 w 176"/>
                  <a:gd name="T21" fmla="*/ 75 h 195"/>
                  <a:gd name="T22" fmla="*/ 90 w 176"/>
                  <a:gd name="T23" fmla="*/ 40 h 195"/>
                  <a:gd name="T24" fmla="*/ 48 w 176"/>
                  <a:gd name="T25" fmla="*/ 75 h 195"/>
                  <a:gd name="T26" fmla="*/ 127 w 176"/>
                  <a:gd name="T27" fmla="*/ 7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95">
                    <a:moveTo>
                      <a:pt x="158" y="189"/>
                    </a:moveTo>
                    <a:cubicBezTo>
                      <a:pt x="142" y="193"/>
                      <a:pt x="127" y="195"/>
                      <a:pt x="112" y="195"/>
                    </a:cubicBezTo>
                    <a:cubicBezTo>
                      <a:pt x="41" y="195"/>
                      <a:pt x="0" y="148"/>
                      <a:pt x="0" y="86"/>
                    </a:cubicBezTo>
                    <a:cubicBezTo>
                      <a:pt x="0" y="35"/>
                      <a:pt x="37" y="0"/>
                      <a:pt x="89" y="0"/>
                    </a:cubicBezTo>
                    <a:cubicBezTo>
                      <a:pt x="156" y="0"/>
                      <a:pt x="176" y="52"/>
                      <a:pt x="176" y="94"/>
                    </a:cubicBezTo>
                    <a:cubicBezTo>
                      <a:pt x="176" y="98"/>
                      <a:pt x="175" y="102"/>
                      <a:pt x="175" y="105"/>
                    </a:cubicBezTo>
                    <a:cubicBezTo>
                      <a:pt x="48" y="105"/>
                      <a:pt x="48" y="105"/>
                      <a:pt x="48" y="105"/>
                    </a:cubicBezTo>
                    <a:cubicBezTo>
                      <a:pt x="49" y="122"/>
                      <a:pt x="62" y="155"/>
                      <a:pt x="118" y="155"/>
                    </a:cubicBezTo>
                    <a:cubicBezTo>
                      <a:pt x="131" y="155"/>
                      <a:pt x="145" y="152"/>
                      <a:pt x="158" y="150"/>
                    </a:cubicBezTo>
                    <a:lnTo>
                      <a:pt x="158" y="189"/>
                    </a:lnTo>
                    <a:close/>
                    <a:moveTo>
                      <a:pt x="127" y="75"/>
                    </a:moveTo>
                    <a:cubicBezTo>
                      <a:pt x="127" y="61"/>
                      <a:pt x="114" y="40"/>
                      <a:pt x="90" y="40"/>
                    </a:cubicBezTo>
                    <a:cubicBezTo>
                      <a:pt x="61" y="40"/>
                      <a:pt x="50" y="62"/>
                      <a:pt x="48" y="75"/>
                    </a:cubicBezTo>
                    <a:lnTo>
                      <a:pt x="127" y="75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9" name="Freeform 13"/>
              <p:cNvSpPr>
                <a:spLocks noEditPoints="1"/>
              </p:cNvSpPr>
              <p:nvPr/>
            </p:nvSpPr>
            <p:spPr bwMode="black">
              <a:xfrm>
                <a:off x="5753100" y="2759076"/>
                <a:ext cx="700088" cy="1038225"/>
              </a:xfrm>
              <a:custGeom>
                <a:avLst/>
                <a:gdLst>
                  <a:gd name="T0" fmla="*/ 145 w 191"/>
                  <a:gd name="T1" fmla="*/ 278 h 284"/>
                  <a:gd name="T2" fmla="*/ 142 w 191"/>
                  <a:gd name="T3" fmla="*/ 257 h 284"/>
                  <a:gd name="T4" fmla="*/ 85 w 191"/>
                  <a:gd name="T5" fmla="*/ 284 h 284"/>
                  <a:gd name="T6" fmla="*/ 0 w 191"/>
                  <a:gd name="T7" fmla="*/ 183 h 284"/>
                  <a:gd name="T8" fmla="*/ 83 w 191"/>
                  <a:gd name="T9" fmla="*/ 89 h 284"/>
                  <a:gd name="T10" fmla="*/ 139 w 191"/>
                  <a:gd name="T11" fmla="*/ 107 h 284"/>
                  <a:gd name="T12" fmla="*/ 139 w 191"/>
                  <a:gd name="T13" fmla="*/ 86 h 284"/>
                  <a:gd name="T14" fmla="*/ 131 w 191"/>
                  <a:gd name="T15" fmla="*/ 4 h 284"/>
                  <a:gd name="T16" fmla="*/ 189 w 191"/>
                  <a:gd name="T17" fmla="*/ 0 h 284"/>
                  <a:gd name="T18" fmla="*/ 187 w 191"/>
                  <a:gd name="T19" fmla="*/ 86 h 284"/>
                  <a:gd name="T20" fmla="*/ 187 w 191"/>
                  <a:gd name="T21" fmla="*/ 215 h 284"/>
                  <a:gd name="T22" fmla="*/ 191 w 191"/>
                  <a:gd name="T23" fmla="*/ 278 h 284"/>
                  <a:gd name="T24" fmla="*/ 145 w 191"/>
                  <a:gd name="T25" fmla="*/ 278 h 284"/>
                  <a:gd name="T26" fmla="*/ 97 w 191"/>
                  <a:gd name="T27" fmla="*/ 244 h 284"/>
                  <a:gd name="T28" fmla="*/ 142 w 191"/>
                  <a:gd name="T29" fmla="*/ 183 h 284"/>
                  <a:gd name="T30" fmla="*/ 95 w 191"/>
                  <a:gd name="T31" fmla="*/ 129 h 284"/>
                  <a:gd name="T32" fmla="*/ 49 w 191"/>
                  <a:gd name="T33" fmla="*/ 183 h 284"/>
                  <a:gd name="T34" fmla="*/ 97 w 191"/>
                  <a:gd name="T35" fmla="*/ 24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284">
                    <a:moveTo>
                      <a:pt x="145" y="278"/>
                    </a:moveTo>
                    <a:cubicBezTo>
                      <a:pt x="144" y="272"/>
                      <a:pt x="143" y="263"/>
                      <a:pt x="142" y="257"/>
                    </a:cubicBezTo>
                    <a:cubicBezTo>
                      <a:pt x="131" y="268"/>
                      <a:pt x="118" y="284"/>
                      <a:pt x="85" y="284"/>
                    </a:cubicBezTo>
                    <a:cubicBezTo>
                      <a:pt x="35" y="284"/>
                      <a:pt x="0" y="242"/>
                      <a:pt x="0" y="183"/>
                    </a:cubicBezTo>
                    <a:cubicBezTo>
                      <a:pt x="0" y="129"/>
                      <a:pt x="34" y="89"/>
                      <a:pt x="83" y="89"/>
                    </a:cubicBezTo>
                    <a:cubicBezTo>
                      <a:pt x="112" y="89"/>
                      <a:pt x="126" y="99"/>
                      <a:pt x="139" y="107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73"/>
                      <a:pt x="139" y="37"/>
                      <a:pt x="131" y="4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8" y="16"/>
                      <a:pt x="187" y="61"/>
                      <a:pt x="187" y="86"/>
                    </a:cubicBezTo>
                    <a:cubicBezTo>
                      <a:pt x="187" y="215"/>
                      <a:pt x="187" y="215"/>
                      <a:pt x="187" y="215"/>
                    </a:cubicBezTo>
                    <a:cubicBezTo>
                      <a:pt x="187" y="238"/>
                      <a:pt x="188" y="255"/>
                      <a:pt x="191" y="278"/>
                    </a:cubicBezTo>
                    <a:lnTo>
                      <a:pt x="145" y="278"/>
                    </a:lnTo>
                    <a:close/>
                    <a:moveTo>
                      <a:pt x="97" y="244"/>
                    </a:moveTo>
                    <a:cubicBezTo>
                      <a:pt x="127" y="244"/>
                      <a:pt x="142" y="219"/>
                      <a:pt x="142" y="183"/>
                    </a:cubicBezTo>
                    <a:cubicBezTo>
                      <a:pt x="142" y="147"/>
                      <a:pt x="125" y="129"/>
                      <a:pt x="95" y="129"/>
                    </a:cubicBezTo>
                    <a:cubicBezTo>
                      <a:pt x="64" y="129"/>
                      <a:pt x="49" y="150"/>
                      <a:pt x="49" y="183"/>
                    </a:cubicBezTo>
                    <a:cubicBezTo>
                      <a:pt x="49" y="219"/>
                      <a:pt x="69" y="244"/>
                      <a:pt x="97" y="244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0" name="Freeform 14"/>
              <p:cNvSpPr>
                <a:spLocks noEditPoints="1"/>
              </p:cNvSpPr>
              <p:nvPr/>
            </p:nvSpPr>
            <p:spPr bwMode="black">
              <a:xfrm>
                <a:off x="6573838" y="2759076"/>
                <a:ext cx="211138" cy="1016000"/>
              </a:xfrm>
              <a:custGeom>
                <a:avLst/>
                <a:gdLst>
                  <a:gd name="T0" fmla="*/ 2 w 58"/>
                  <a:gd name="T1" fmla="*/ 33 h 278"/>
                  <a:gd name="T2" fmla="*/ 0 w 58"/>
                  <a:gd name="T3" fmla="*/ 4 h 278"/>
                  <a:gd name="T4" fmla="*/ 56 w 58"/>
                  <a:gd name="T5" fmla="*/ 0 h 278"/>
                  <a:gd name="T6" fmla="*/ 54 w 58"/>
                  <a:gd name="T7" fmla="*/ 33 h 278"/>
                  <a:gd name="T8" fmla="*/ 54 w 58"/>
                  <a:gd name="T9" fmla="*/ 54 h 278"/>
                  <a:gd name="T10" fmla="*/ 2 w 58"/>
                  <a:gd name="T11" fmla="*/ 57 h 278"/>
                  <a:gd name="T12" fmla="*/ 2 w 58"/>
                  <a:gd name="T13" fmla="*/ 33 h 278"/>
                  <a:gd name="T14" fmla="*/ 6 w 58"/>
                  <a:gd name="T15" fmla="*/ 278 h 278"/>
                  <a:gd name="T16" fmla="*/ 8 w 58"/>
                  <a:gd name="T17" fmla="*/ 216 h 278"/>
                  <a:gd name="T18" fmla="*/ 8 w 58"/>
                  <a:gd name="T19" fmla="*/ 173 h 278"/>
                  <a:gd name="T20" fmla="*/ 2 w 58"/>
                  <a:gd name="T21" fmla="*/ 97 h 278"/>
                  <a:gd name="T22" fmla="*/ 58 w 58"/>
                  <a:gd name="T23" fmla="*/ 93 h 278"/>
                  <a:gd name="T24" fmla="*/ 56 w 58"/>
                  <a:gd name="T25" fmla="*/ 151 h 278"/>
                  <a:gd name="T26" fmla="*/ 56 w 58"/>
                  <a:gd name="T27" fmla="*/ 216 h 278"/>
                  <a:gd name="T28" fmla="*/ 58 w 58"/>
                  <a:gd name="T29" fmla="*/ 278 h 278"/>
                  <a:gd name="T30" fmla="*/ 6 w 58"/>
                  <a:gd name="T31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278">
                    <a:moveTo>
                      <a:pt x="2" y="33"/>
                    </a:moveTo>
                    <a:cubicBezTo>
                      <a:pt x="2" y="23"/>
                      <a:pt x="2" y="15"/>
                      <a:pt x="0" y="4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12"/>
                      <a:pt x="54" y="22"/>
                      <a:pt x="54" y="33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2" y="57"/>
                      <a:pt x="2" y="57"/>
                      <a:pt x="2" y="57"/>
                    </a:cubicBezTo>
                    <a:lnTo>
                      <a:pt x="2" y="33"/>
                    </a:lnTo>
                    <a:close/>
                    <a:moveTo>
                      <a:pt x="6" y="278"/>
                    </a:moveTo>
                    <a:cubicBezTo>
                      <a:pt x="7" y="258"/>
                      <a:pt x="8" y="237"/>
                      <a:pt x="8" y="216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47"/>
                      <a:pt x="5" y="123"/>
                      <a:pt x="2" y="97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7" y="121"/>
                      <a:pt x="56" y="132"/>
                      <a:pt x="56" y="151"/>
                    </a:cubicBezTo>
                    <a:cubicBezTo>
                      <a:pt x="56" y="216"/>
                      <a:pt x="56" y="216"/>
                      <a:pt x="56" y="216"/>
                    </a:cubicBezTo>
                    <a:cubicBezTo>
                      <a:pt x="56" y="237"/>
                      <a:pt x="57" y="258"/>
                      <a:pt x="58" y="278"/>
                    </a:cubicBezTo>
                    <a:lnTo>
                      <a:pt x="6" y="278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1" name="Freeform 15"/>
              <p:cNvSpPr>
                <a:spLocks noEditPoints="1"/>
              </p:cNvSpPr>
              <p:nvPr/>
            </p:nvSpPr>
            <p:spPr bwMode="black">
              <a:xfrm>
                <a:off x="6896100" y="3084513"/>
                <a:ext cx="628650" cy="712788"/>
              </a:xfrm>
              <a:custGeom>
                <a:avLst/>
                <a:gdLst>
                  <a:gd name="T0" fmla="*/ 127 w 172"/>
                  <a:gd name="T1" fmla="*/ 189 h 195"/>
                  <a:gd name="T2" fmla="*/ 124 w 172"/>
                  <a:gd name="T3" fmla="*/ 158 h 195"/>
                  <a:gd name="T4" fmla="*/ 124 w 172"/>
                  <a:gd name="T5" fmla="*/ 158 h 195"/>
                  <a:gd name="T6" fmla="*/ 59 w 172"/>
                  <a:gd name="T7" fmla="*/ 195 h 195"/>
                  <a:gd name="T8" fmla="*/ 0 w 172"/>
                  <a:gd name="T9" fmla="*/ 137 h 195"/>
                  <a:gd name="T10" fmla="*/ 102 w 172"/>
                  <a:gd name="T11" fmla="*/ 64 h 195"/>
                  <a:gd name="T12" fmla="*/ 121 w 172"/>
                  <a:gd name="T13" fmla="*/ 65 h 195"/>
                  <a:gd name="T14" fmla="*/ 73 w 172"/>
                  <a:gd name="T15" fmla="*/ 34 h 195"/>
                  <a:gd name="T16" fmla="*/ 23 w 172"/>
                  <a:gd name="T17" fmla="*/ 41 h 195"/>
                  <a:gd name="T18" fmla="*/ 23 w 172"/>
                  <a:gd name="T19" fmla="*/ 7 h 195"/>
                  <a:gd name="T20" fmla="*/ 82 w 172"/>
                  <a:gd name="T21" fmla="*/ 0 h 195"/>
                  <a:gd name="T22" fmla="*/ 166 w 172"/>
                  <a:gd name="T23" fmla="*/ 89 h 195"/>
                  <a:gd name="T24" fmla="*/ 166 w 172"/>
                  <a:gd name="T25" fmla="*/ 126 h 195"/>
                  <a:gd name="T26" fmla="*/ 172 w 172"/>
                  <a:gd name="T27" fmla="*/ 189 h 195"/>
                  <a:gd name="T28" fmla="*/ 127 w 172"/>
                  <a:gd name="T29" fmla="*/ 189 h 195"/>
                  <a:gd name="T30" fmla="*/ 121 w 172"/>
                  <a:gd name="T31" fmla="*/ 98 h 195"/>
                  <a:gd name="T32" fmla="*/ 102 w 172"/>
                  <a:gd name="T33" fmla="*/ 95 h 195"/>
                  <a:gd name="T34" fmla="*/ 48 w 172"/>
                  <a:gd name="T35" fmla="*/ 132 h 195"/>
                  <a:gd name="T36" fmla="*/ 77 w 172"/>
                  <a:gd name="T37" fmla="*/ 155 h 195"/>
                  <a:gd name="T38" fmla="*/ 121 w 172"/>
                  <a:gd name="T39" fmla="*/ 104 h 195"/>
                  <a:gd name="T40" fmla="*/ 121 w 172"/>
                  <a:gd name="T41" fmla="*/ 9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2" h="195">
                    <a:moveTo>
                      <a:pt x="127" y="189"/>
                    </a:moveTo>
                    <a:cubicBezTo>
                      <a:pt x="126" y="179"/>
                      <a:pt x="124" y="167"/>
                      <a:pt x="124" y="158"/>
                    </a:cubicBezTo>
                    <a:cubicBezTo>
                      <a:pt x="124" y="158"/>
                      <a:pt x="124" y="158"/>
                      <a:pt x="124" y="158"/>
                    </a:cubicBezTo>
                    <a:cubicBezTo>
                      <a:pt x="113" y="174"/>
                      <a:pt x="95" y="195"/>
                      <a:pt x="59" y="195"/>
                    </a:cubicBezTo>
                    <a:cubicBezTo>
                      <a:pt x="26" y="195"/>
                      <a:pt x="0" y="173"/>
                      <a:pt x="0" y="137"/>
                    </a:cubicBezTo>
                    <a:cubicBezTo>
                      <a:pt x="0" y="91"/>
                      <a:pt x="42" y="64"/>
                      <a:pt x="102" y="64"/>
                    </a:cubicBezTo>
                    <a:cubicBezTo>
                      <a:pt x="108" y="64"/>
                      <a:pt x="115" y="65"/>
                      <a:pt x="121" y="65"/>
                    </a:cubicBezTo>
                    <a:cubicBezTo>
                      <a:pt x="120" y="47"/>
                      <a:pt x="110" y="34"/>
                      <a:pt x="73" y="34"/>
                    </a:cubicBezTo>
                    <a:cubicBezTo>
                      <a:pt x="54" y="34"/>
                      <a:pt x="32" y="39"/>
                      <a:pt x="23" y="41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4" y="4"/>
                      <a:pt x="53" y="0"/>
                      <a:pt x="82" y="0"/>
                    </a:cubicBezTo>
                    <a:cubicBezTo>
                      <a:pt x="164" y="0"/>
                      <a:pt x="166" y="44"/>
                      <a:pt x="166" y="89"/>
                    </a:cubicBezTo>
                    <a:cubicBezTo>
                      <a:pt x="166" y="126"/>
                      <a:pt x="166" y="126"/>
                      <a:pt x="166" y="126"/>
                    </a:cubicBezTo>
                    <a:cubicBezTo>
                      <a:pt x="166" y="148"/>
                      <a:pt x="169" y="171"/>
                      <a:pt x="172" y="189"/>
                    </a:cubicBezTo>
                    <a:lnTo>
                      <a:pt x="127" y="189"/>
                    </a:lnTo>
                    <a:close/>
                    <a:moveTo>
                      <a:pt x="121" y="98"/>
                    </a:moveTo>
                    <a:cubicBezTo>
                      <a:pt x="114" y="96"/>
                      <a:pt x="109" y="95"/>
                      <a:pt x="102" y="95"/>
                    </a:cubicBezTo>
                    <a:cubicBezTo>
                      <a:pt x="69" y="95"/>
                      <a:pt x="48" y="111"/>
                      <a:pt x="48" y="132"/>
                    </a:cubicBezTo>
                    <a:cubicBezTo>
                      <a:pt x="48" y="146"/>
                      <a:pt x="60" y="155"/>
                      <a:pt x="77" y="155"/>
                    </a:cubicBezTo>
                    <a:cubicBezTo>
                      <a:pt x="106" y="155"/>
                      <a:pt x="121" y="127"/>
                      <a:pt x="121" y="104"/>
                    </a:cubicBezTo>
                    <a:lnTo>
                      <a:pt x="121" y="98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2" name="Freeform 16"/>
              <p:cNvSpPr>
                <a:spLocks/>
              </p:cNvSpPr>
              <p:nvPr/>
            </p:nvSpPr>
            <p:spPr bwMode="black">
              <a:xfrm>
                <a:off x="7631113" y="2816226"/>
                <a:ext cx="642938" cy="981075"/>
              </a:xfrm>
              <a:custGeom>
                <a:avLst/>
                <a:gdLst>
                  <a:gd name="T0" fmla="*/ 176 w 176"/>
                  <a:gd name="T1" fmla="*/ 265 h 268"/>
                  <a:gd name="T2" fmla="*/ 139 w 176"/>
                  <a:gd name="T3" fmla="*/ 268 h 268"/>
                  <a:gd name="T4" fmla="*/ 0 w 176"/>
                  <a:gd name="T5" fmla="*/ 121 h 268"/>
                  <a:gd name="T6" fmla="*/ 130 w 176"/>
                  <a:gd name="T7" fmla="*/ 0 h 268"/>
                  <a:gd name="T8" fmla="*/ 172 w 176"/>
                  <a:gd name="T9" fmla="*/ 5 h 268"/>
                  <a:gd name="T10" fmla="*/ 172 w 176"/>
                  <a:gd name="T11" fmla="*/ 49 h 268"/>
                  <a:gd name="T12" fmla="*/ 131 w 176"/>
                  <a:gd name="T13" fmla="*/ 45 h 268"/>
                  <a:gd name="T14" fmla="*/ 54 w 176"/>
                  <a:gd name="T15" fmla="*/ 126 h 268"/>
                  <a:gd name="T16" fmla="*/ 145 w 176"/>
                  <a:gd name="T17" fmla="*/ 223 h 268"/>
                  <a:gd name="T18" fmla="*/ 176 w 176"/>
                  <a:gd name="T19" fmla="*/ 220 h 268"/>
                  <a:gd name="T20" fmla="*/ 176 w 176"/>
                  <a:gd name="T21" fmla="*/ 26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268">
                    <a:moveTo>
                      <a:pt x="176" y="265"/>
                    </a:moveTo>
                    <a:cubicBezTo>
                      <a:pt x="164" y="268"/>
                      <a:pt x="152" y="268"/>
                      <a:pt x="139" y="268"/>
                    </a:cubicBezTo>
                    <a:cubicBezTo>
                      <a:pt x="50" y="268"/>
                      <a:pt x="0" y="203"/>
                      <a:pt x="0" y="121"/>
                    </a:cubicBezTo>
                    <a:cubicBezTo>
                      <a:pt x="0" y="48"/>
                      <a:pt x="47" y="0"/>
                      <a:pt x="130" y="0"/>
                    </a:cubicBezTo>
                    <a:cubicBezTo>
                      <a:pt x="144" y="0"/>
                      <a:pt x="158" y="1"/>
                      <a:pt x="172" y="5"/>
                    </a:cubicBezTo>
                    <a:cubicBezTo>
                      <a:pt x="172" y="49"/>
                      <a:pt x="172" y="49"/>
                      <a:pt x="172" y="49"/>
                    </a:cubicBezTo>
                    <a:cubicBezTo>
                      <a:pt x="159" y="47"/>
                      <a:pt x="145" y="45"/>
                      <a:pt x="131" y="45"/>
                    </a:cubicBezTo>
                    <a:cubicBezTo>
                      <a:pt x="83" y="45"/>
                      <a:pt x="54" y="75"/>
                      <a:pt x="54" y="126"/>
                    </a:cubicBezTo>
                    <a:cubicBezTo>
                      <a:pt x="54" y="181"/>
                      <a:pt x="86" y="223"/>
                      <a:pt x="145" y="223"/>
                    </a:cubicBezTo>
                    <a:cubicBezTo>
                      <a:pt x="158" y="223"/>
                      <a:pt x="166" y="222"/>
                      <a:pt x="176" y="220"/>
                    </a:cubicBezTo>
                    <a:lnTo>
                      <a:pt x="176" y="265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3" name="Freeform 17"/>
              <p:cNvSpPr>
                <a:spLocks/>
              </p:cNvSpPr>
              <p:nvPr/>
            </p:nvSpPr>
            <p:spPr bwMode="black">
              <a:xfrm>
                <a:off x="8304213" y="2824163"/>
                <a:ext cx="728663" cy="950913"/>
              </a:xfrm>
              <a:custGeom>
                <a:avLst/>
                <a:gdLst>
                  <a:gd name="T0" fmla="*/ 71 w 199"/>
                  <a:gd name="T1" fmla="*/ 260 h 260"/>
                  <a:gd name="T2" fmla="*/ 73 w 199"/>
                  <a:gd name="T3" fmla="*/ 182 h 260"/>
                  <a:gd name="T4" fmla="*/ 73 w 199"/>
                  <a:gd name="T5" fmla="*/ 44 h 260"/>
                  <a:gd name="T6" fmla="*/ 56 w 199"/>
                  <a:gd name="T7" fmla="*/ 44 h 260"/>
                  <a:gd name="T8" fmla="*/ 0 w 199"/>
                  <a:gd name="T9" fmla="*/ 47 h 260"/>
                  <a:gd name="T10" fmla="*/ 3 w 199"/>
                  <a:gd name="T11" fmla="*/ 4 h 260"/>
                  <a:gd name="T12" fmla="*/ 145 w 199"/>
                  <a:gd name="T13" fmla="*/ 4 h 260"/>
                  <a:gd name="T14" fmla="*/ 199 w 199"/>
                  <a:gd name="T15" fmla="*/ 0 h 260"/>
                  <a:gd name="T16" fmla="*/ 197 w 199"/>
                  <a:gd name="T17" fmla="*/ 44 h 260"/>
                  <a:gd name="T18" fmla="*/ 127 w 199"/>
                  <a:gd name="T19" fmla="*/ 44 h 260"/>
                  <a:gd name="T20" fmla="*/ 127 w 199"/>
                  <a:gd name="T21" fmla="*/ 182 h 260"/>
                  <a:gd name="T22" fmla="*/ 129 w 199"/>
                  <a:gd name="T23" fmla="*/ 260 h 260"/>
                  <a:gd name="T24" fmla="*/ 71 w 199"/>
                  <a:gd name="T25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260">
                    <a:moveTo>
                      <a:pt x="71" y="260"/>
                    </a:moveTo>
                    <a:cubicBezTo>
                      <a:pt x="73" y="236"/>
                      <a:pt x="73" y="222"/>
                      <a:pt x="73" y="182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43" y="44"/>
                      <a:pt x="20" y="44"/>
                      <a:pt x="0" y="4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66" y="4"/>
                      <a:pt x="184" y="3"/>
                      <a:pt x="199" y="0"/>
                    </a:cubicBezTo>
                    <a:cubicBezTo>
                      <a:pt x="197" y="44"/>
                      <a:pt x="197" y="44"/>
                      <a:pt x="197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7" y="182"/>
                      <a:pt x="127" y="182"/>
                      <a:pt x="127" y="182"/>
                    </a:cubicBezTo>
                    <a:cubicBezTo>
                      <a:pt x="127" y="222"/>
                      <a:pt x="128" y="243"/>
                      <a:pt x="129" y="260"/>
                    </a:cubicBezTo>
                    <a:lnTo>
                      <a:pt x="71" y="260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0012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sp>
        <p:nvSpPr>
          <p:cNvPr id="39" name="Rektangel 38"/>
          <p:cNvSpPr/>
          <p:nvPr userDrawn="1"/>
        </p:nvSpPr>
        <p:spPr>
          <a:xfrm>
            <a:off x="0" y="6600825"/>
            <a:ext cx="9144000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62355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1" name="TekstSylinder 40"/>
          <p:cNvSpPr txBox="1"/>
          <p:nvPr userDrawn="1"/>
        </p:nvSpPr>
        <p:spPr>
          <a:xfrm>
            <a:off x="28574" y="6600825"/>
            <a:ext cx="2495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>
                <a:solidFill>
                  <a:srgbClr val="FFFFFF"/>
                </a:solidFill>
              </a:rPr>
              <a:t>© Ipsos MMI Fagpresseundersøkelsen 2015</a:t>
            </a:r>
            <a:endParaRPr lang="nb-NO" sz="1000" dirty="0">
              <a:solidFill>
                <a:srgbClr val="FFFFFF"/>
              </a:solidFill>
            </a:endParaRPr>
          </a:p>
        </p:txBody>
      </p:sp>
      <p:sp>
        <p:nvSpPr>
          <p:cNvPr id="42" name="Titel 1"/>
          <p:cNvSpPr>
            <a:spLocks noGrp="1"/>
          </p:cNvSpPr>
          <p:nvPr>
            <p:ph type="title" hasCustomPrompt="1"/>
          </p:nvPr>
        </p:nvSpPr>
        <p:spPr>
          <a:xfrm>
            <a:off x="0" y="97200"/>
            <a:ext cx="9144000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cxnSp>
        <p:nvCxnSpPr>
          <p:cNvPr id="45" name="Rett linje 44"/>
          <p:cNvCxnSpPr/>
          <p:nvPr userDrawn="1"/>
        </p:nvCxnSpPr>
        <p:spPr>
          <a:xfrm>
            <a:off x="257175" y="704850"/>
            <a:ext cx="8629650" cy="0"/>
          </a:xfrm>
          <a:prstGeom prst="line">
            <a:avLst/>
          </a:prstGeom>
          <a:ln w="3175"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32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plain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67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8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2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8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grpSp>
        <p:nvGrpSpPr>
          <p:cNvPr id="39" name="Gruppieren 38"/>
          <p:cNvGrpSpPr>
            <a:grpSpLocks noChangeAspect="1"/>
          </p:cNvGrpSpPr>
          <p:nvPr userDrawn="1"/>
        </p:nvGrpSpPr>
        <p:grpSpPr>
          <a:xfrm>
            <a:off x="6991841" y="6566400"/>
            <a:ext cx="1452073" cy="216000"/>
            <a:chOff x="185738" y="2759076"/>
            <a:chExt cx="8847138" cy="1316037"/>
          </a:xfrm>
          <a:solidFill>
            <a:schemeClr val="bg1"/>
          </a:solidFill>
        </p:grpSpPr>
        <p:sp>
          <p:nvSpPr>
            <p:cNvPr id="40" name="Freeform 7"/>
            <p:cNvSpPr>
              <a:spLocks noEditPoints="1"/>
            </p:cNvSpPr>
            <p:nvPr/>
          </p:nvSpPr>
          <p:spPr bwMode="black">
            <a:xfrm>
              <a:off x="569913" y="3084513"/>
              <a:ext cx="723900" cy="990600"/>
            </a:xfrm>
            <a:custGeom>
              <a:avLst/>
              <a:gdLst>
                <a:gd name="T0" fmla="*/ 4 w 198"/>
                <a:gd name="T1" fmla="*/ 271 h 271"/>
                <a:gd name="T2" fmla="*/ 11 w 198"/>
                <a:gd name="T3" fmla="*/ 177 h 271"/>
                <a:gd name="T4" fmla="*/ 11 w 198"/>
                <a:gd name="T5" fmla="*/ 101 h 271"/>
                <a:gd name="T6" fmla="*/ 0 w 198"/>
                <a:gd name="T7" fmla="*/ 8 h 271"/>
                <a:gd name="T8" fmla="*/ 46 w 198"/>
                <a:gd name="T9" fmla="*/ 4 h 271"/>
                <a:gd name="T10" fmla="*/ 53 w 198"/>
                <a:gd name="T11" fmla="*/ 31 h 271"/>
                <a:gd name="T12" fmla="*/ 113 w 198"/>
                <a:gd name="T13" fmla="*/ 0 h 271"/>
                <a:gd name="T14" fmla="*/ 198 w 198"/>
                <a:gd name="T15" fmla="*/ 101 h 271"/>
                <a:gd name="T16" fmla="*/ 115 w 198"/>
                <a:gd name="T17" fmla="*/ 195 h 271"/>
                <a:gd name="T18" fmla="*/ 60 w 198"/>
                <a:gd name="T19" fmla="*/ 177 h 271"/>
                <a:gd name="T20" fmla="*/ 60 w 198"/>
                <a:gd name="T21" fmla="*/ 199 h 271"/>
                <a:gd name="T22" fmla="*/ 63 w 198"/>
                <a:gd name="T23" fmla="*/ 267 h 271"/>
                <a:gd name="T24" fmla="*/ 4 w 198"/>
                <a:gd name="T25" fmla="*/ 271 h 271"/>
                <a:gd name="T26" fmla="*/ 104 w 198"/>
                <a:gd name="T27" fmla="*/ 155 h 271"/>
                <a:gd name="T28" fmla="*/ 150 w 198"/>
                <a:gd name="T29" fmla="*/ 101 h 271"/>
                <a:gd name="T30" fmla="*/ 101 w 198"/>
                <a:gd name="T31" fmla="*/ 40 h 271"/>
                <a:gd name="T32" fmla="*/ 56 w 198"/>
                <a:gd name="T33" fmla="*/ 101 h 271"/>
                <a:gd name="T34" fmla="*/ 104 w 198"/>
                <a:gd name="T35" fmla="*/ 15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271">
                  <a:moveTo>
                    <a:pt x="4" y="271"/>
                  </a:moveTo>
                  <a:cubicBezTo>
                    <a:pt x="6" y="253"/>
                    <a:pt x="11" y="204"/>
                    <a:pt x="11" y="177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69"/>
                    <a:pt x="6" y="40"/>
                    <a:pt x="0" y="8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9" y="13"/>
                    <a:pt x="50" y="21"/>
                    <a:pt x="53" y="31"/>
                  </a:cubicBezTo>
                  <a:cubicBezTo>
                    <a:pt x="64" y="18"/>
                    <a:pt x="78" y="0"/>
                    <a:pt x="113" y="0"/>
                  </a:cubicBezTo>
                  <a:cubicBezTo>
                    <a:pt x="164" y="0"/>
                    <a:pt x="198" y="42"/>
                    <a:pt x="198" y="101"/>
                  </a:cubicBezTo>
                  <a:cubicBezTo>
                    <a:pt x="198" y="155"/>
                    <a:pt x="165" y="195"/>
                    <a:pt x="115" y="195"/>
                  </a:cubicBezTo>
                  <a:cubicBezTo>
                    <a:pt x="86" y="195"/>
                    <a:pt x="73" y="185"/>
                    <a:pt x="60" y="177"/>
                  </a:cubicBezTo>
                  <a:cubicBezTo>
                    <a:pt x="60" y="199"/>
                    <a:pt x="60" y="199"/>
                    <a:pt x="60" y="199"/>
                  </a:cubicBezTo>
                  <a:cubicBezTo>
                    <a:pt x="60" y="209"/>
                    <a:pt x="60" y="239"/>
                    <a:pt x="63" y="267"/>
                  </a:cubicBezTo>
                  <a:lnTo>
                    <a:pt x="4" y="271"/>
                  </a:lnTo>
                  <a:close/>
                  <a:moveTo>
                    <a:pt x="104" y="155"/>
                  </a:moveTo>
                  <a:cubicBezTo>
                    <a:pt x="134" y="155"/>
                    <a:pt x="150" y="134"/>
                    <a:pt x="150" y="101"/>
                  </a:cubicBezTo>
                  <a:cubicBezTo>
                    <a:pt x="150" y="65"/>
                    <a:pt x="130" y="40"/>
                    <a:pt x="101" y="40"/>
                  </a:cubicBezTo>
                  <a:cubicBezTo>
                    <a:pt x="71" y="40"/>
                    <a:pt x="56" y="65"/>
                    <a:pt x="56" y="101"/>
                  </a:cubicBezTo>
                  <a:cubicBezTo>
                    <a:pt x="56" y="137"/>
                    <a:pt x="73" y="155"/>
                    <a:pt x="104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41" name="Gruppieren 40"/>
            <p:cNvGrpSpPr/>
            <p:nvPr/>
          </p:nvGrpSpPr>
          <p:grpSpPr bwMode="black">
            <a:xfrm>
              <a:off x="185738" y="2759076"/>
              <a:ext cx="8847138" cy="1038225"/>
              <a:chOff x="185738" y="2759076"/>
              <a:chExt cx="8847138" cy="1038225"/>
            </a:xfrm>
            <a:grpFill/>
          </p:grpSpPr>
          <p:sp>
            <p:nvSpPr>
              <p:cNvPr id="42" name="Freeform 6"/>
              <p:cNvSpPr>
                <a:spLocks/>
              </p:cNvSpPr>
              <p:nvPr/>
            </p:nvSpPr>
            <p:spPr bwMode="black">
              <a:xfrm>
                <a:off x="185738" y="2838451"/>
                <a:ext cx="247650" cy="936625"/>
              </a:xfrm>
              <a:custGeom>
                <a:avLst/>
                <a:gdLst>
                  <a:gd name="T0" fmla="*/ 5 w 68"/>
                  <a:gd name="T1" fmla="*/ 256 h 256"/>
                  <a:gd name="T2" fmla="*/ 7 w 68"/>
                  <a:gd name="T3" fmla="*/ 190 h 256"/>
                  <a:gd name="T4" fmla="*/ 7 w 68"/>
                  <a:gd name="T5" fmla="*/ 90 h 256"/>
                  <a:gd name="T6" fmla="*/ 0 w 68"/>
                  <a:gd name="T7" fmla="*/ 0 h 256"/>
                  <a:gd name="T8" fmla="*/ 63 w 68"/>
                  <a:gd name="T9" fmla="*/ 0 h 256"/>
                  <a:gd name="T10" fmla="*/ 61 w 68"/>
                  <a:gd name="T11" fmla="*/ 73 h 256"/>
                  <a:gd name="T12" fmla="*/ 61 w 68"/>
                  <a:gd name="T13" fmla="*/ 166 h 256"/>
                  <a:gd name="T14" fmla="*/ 68 w 68"/>
                  <a:gd name="T15" fmla="*/ 256 h 256"/>
                  <a:gd name="T16" fmla="*/ 5 w 68"/>
                  <a:gd name="T1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56">
                    <a:moveTo>
                      <a:pt x="5" y="256"/>
                    </a:moveTo>
                    <a:cubicBezTo>
                      <a:pt x="6" y="235"/>
                      <a:pt x="7" y="219"/>
                      <a:pt x="7" y="190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54"/>
                      <a:pt x="5" y="27"/>
                      <a:pt x="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18"/>
                      <a:pt x="61" y="44"/>
                      <a:pt x="61" y="73"/>
                    </a:cubicBezTo>
                    <a:cubicBezTo>
                      <a:pt x="61" y="166"/>
                      <a:pt x="61" y="166"/>
                      <a:pt x="61" y="166"/>
                    </a:cubicBezTo>
                    <a:cubicBezTo>
                      <a:pt x="61" y="192"/>
                      <a:pt x="65" y="231"/>
                      <a:pt x="68" y="256"/>
                    </a:cubicBezTo>
                    <a:lnTo>
                      <a:pt x="5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8"/>
              <p:cNvSpPr>
                <a:spLocks/>
              </p:cNvSpPr>
              <p:nvPr/>
            </p:nvSpPr>
            <p:spPr bwMode="black">
              <a:xfrm>
                <a:off x="1377950" y="3084513"/>
                <a:ext cx="482600" cy="712788"/>
              </a:xfrm>
              <a:custGeom>
                <a:avLst/>
                <a:gdLst>
                  <a:gd name="T0" fmla="*/ 113 w 132"/>
                  <a:gd name="T1" fmla="*/ 40 h 195"/>
                  <a:gd name="T2" fmla="*/ 81 w 132"/>
                  <a:gd name="T3" fmla="*/ 36 h 195"/>
                  <a:gd name="T4" fmla="*/ 49 w 132"/>
                  <a:gd name="T5" fmla="*/ 50 h 195"/>
                  <a:gd name="T6" fmla="*/ 87 w 132"/>
                  <a:gd name="T7" fmla="*/ 82 h 195"/>
                  <a:gd name="T8" fmla="*/ 132 w 132"/>
                  <a:gd name="T9" fmla="*/ 139 h 195"/>
                  <a:gd name="T10" fmla="*/ 56 w 132"/>
                  <a:gd name="T11" fmla="*/ 195 h 195"/>
                  <a:gd name="T12" fmla="*/ 4 w 132"/>
                  <a:gd name="T13" fmla="*/ 187 h 195"/>
                  <a:gd name="T14" fmla="*/ 4 w 132"/>
                  <a:gd name="T15" fmla="*/ 147 h 195"/>
                  <a:gd name="T16" fmla="*/ 58 w 132"/>
                  <a:gd name="T17" fmla="*/ 159 h 195"/>
                  <a:gd name="T18" fmla="*/ 84 w 132"/>
                  <a:gd name="T19" fmla="*/ 141 h 195"/>
                  <a:gd name="T20" fmla="*/ 46 w 132"/>
                  <a:gd name="T21" fmla="*/ 110 h 195"/>
                  <a:gd name="T22" fmla="*/ 0 w 132"/>
                  <a:gd name="T23" fmla="*/ 50 h 195"/>
                  <a:gd name="T24" fmla="*/ 73 w 132"/>
                  <a:gd name="T25" fmla="*/ 0 h 195"/>
                  <a:gd name="T26" fmla="*/ 113 w 132"/>
                  <a:gd name="T27" fmla="*/ 3 h 195"/>
                  <a:gd name="T28" fmla="*/ 113 w 132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" h="195">
                    <a:moveTo>
                      <a:pt x="113" y="40"/>
                    </a:moveTo>
                    <a:cubicBezTo>
                      <a:pt x="102" y="39"/>
                      <a:pt x="92" y="36"/>
                      <a:pt x="81" y="36"/>
                    </a:cubicBezTo>
                    <a:cubicBezTo>
                      <a:pt x="62" y="36"/>
                      <a:pt x="49" y="41"/>
                      <a:pt x="49" y="50"/>
                    </a:cubicBezTo>
                    <a:cubicBezTo>
                      <a:pt x="49" y="62"/>
                      <a:pt x="67" y="71"/>
                      <a:pt x="87" y="82"/>
                    </a:cubicBezTo>
                    <a:cubicBezTo>
                      <a:pt x="106" y="93"/>
                      <a:pt x="132" y="107"/>
                      <a:pt x="132" y="139"/>
                    </a:cubicBezTo>
                    <a:cubicBezTo>
                      <a:pt x="132" y="175"/>
                      <a:pt x="102" y="195"/>
                      <a:pt x="56" y="195"/>
                    </a:cubicBezTo>
                    <a:cubicBezTo>
                      <a:pt x="35" y="195"/>
                      <a:pt x="21" y="191"/>
                      <a:pt x="4" y="187"/>
                    </a:cubicBezTo>
                    <a:cubicBezTo>
                      <a:pt x="4" y="147"/>
                      <a:pt x="4" y="147"/>
                      <a:pt x="4" y="147"/>
                    </a:cubicBezTo>
                    <a:cubicBezTo>
                      <a:pt x="17" y="151"/>
                      <a:pt x="38" y="159"/>
                      <a:pt x="58" y="159"/>
                    </a:cubicBezTo>
                    <a:cubicBezTo>
                      <a:pt x="71" y="159"/>
                      <a:pt x="84" y="153"/>
                      <a:pt x="84" y="141"/>
                    </a:cubicBezTo>
                    <a:cubicBezTo>
                      <a:pt x="84" y="130"/>
                      <a:pt x="68" y="123"/>
                      <a:pt x="46" y="110"/>
                    </a:cubicBezTo>
                    <a:cubicBezTo>
                      <a:pt x="26" y="99"/>
                      <a:pt x="0" y="78"/>
                      <a:pt x="0" y="50"/>
                    </a:cubicBezTo>
                    <a:cubicBezTo>
                      <a:pt x="0" y="18"/>
                      <a:pt x="31" y="0"/>
                      <a:pt x="73" y="0"/>
                    </a:cubicBezTo>
                    <a:cubicBezTo>
                      <a:pt x="87" y="0"/>
                      <a:pt x="100" y="2"/>
                      <a:pt x="113" y="3"/>
                    </a:cubicBezTo>
                    <a:lnTo>
                      <a:pt x="11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9"/>
              <p:cNvSpPr>
                <a:spLocks noEditPoints="1"/>
              </p:cNvSpPr>
              <p:nvPr/>
            </p:nvSpPr>
            <p:spPr bwMode="black">
              <a:xfrm>
                <a:off x="1930400" y="3084513"/>
                <a:ext cx="698500" cy="712788"/>
              </a:xfrm>
              <a:custGeom>
                <a:avLst/>
                <a:gdLst>
                  <a:gd name="T0" fmla="*/ 0 w 191"/>
                  <a:gd name="T1" fmla="*/ 96 h 195"/>
                  <a:gd name="T2" fmla="*/ 96 w 191"/>
                  <a:gd name="T3" fmla="*/ 0 h 195"/>
                  <a:gd name="T4" fmla="*/ 191 w 191"/>
                  <a:gd name="T5" fmla="*/ 96 h 195"/>
                  <a:gd name="T6" fmla="*/ 96 w 191"/>
                  <a:gd name="T7" fmla="*/ 195 h 195"/>
                  <a:gd name="T8" fmla="*/ 0 w 191"/>
                  <a:gd name="T9" fmla="*/ 96 h 195"/>
                  <a:gd name="T10" fmla="*/ 96 w 191"/>
                  <a:gd name="T11" fmla="*/ 155 h 195"/>
                  <a:gd name="T12" fmla="*/ 142 w 191"/>
                  <a:gd name="T13" fmla="*/ 96 h 195"/>
                  <a:gd name="T14" fmla="*/ 96 w 191"/>
                  <a:gd name="T15" fmla="*/ 40 h 195"/>
                  <a:gd name="T16" fmla="*/ 48 w 191"/>
                  <a:gd name="T17" fmla="*/ 96 h 195"/>
                  <a:gd name="T18" fmla="*/ 96 w 191"/>
                  <a:gd name="T19" fmla="*/ 15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195">
                    <a:moveTo>
                      <a:pt x="0" y="96"/>
                    </a:moveTo>
                    <a:cubicBezTo>
                      <a:pt x="0" y="38"/>
                      <a:pt x="38" y="0"/>
                      <a:pt x="96" y="0"/>
                    </a:cubicBezTo>
                    <a:cubicBezTo>
                      <a:pt x="152" y="0"/>
                      <a:pt x="191" y="39"/>
                      <a:pt x="191" y="96"/>
                    </a:cubicBezTo>
                    <a:cubicBezTo>
                      <a:pt x="191" y="151"/>
                      <a:pt x="153" y="195"/>
                      <a:pt x="96" y="195"/>
                    </a:cubicBezTo>
                    <a:cubicBezTo>
                      <a:pt x="39" y="195"/>
                      <a:pt x="0" y="154"/>
                      <a:pt x="0" y="96"/>
                    </a:cubicBezTo>
                    <a:close/>
                    <a:moveTo>
                      <a:pt x="96" y="155"/>
                    </a:moveTo>
                    <a:cubicBezTo>
                      <a:pt x="127" y="155"/>
                      <a:pt x="142" y="130"/>
                      <a:pt x="142" y="96"/>
                    </a:cubicBezTo>
                    <a:cubicBezTo>
                      <a:pt x="142" y="61"/>
                      <a:pt x="127" y="40"/>
                      <a:pt x="96" y="40"/>
                    </a:cubicBezTo>
                    <a:cubicBezTo>
                      <a:pt x="64" y="40"/>
                      <a:pt x="48" y="62"/>
                      <a:pt x="48" y="96"/>
                    </a:cubicBezTo>
                    <a:cubicBezTo>
                      <a:pt x="48" y="130"/>
                      <a:pt x="65" y="155"/>
                      <a:pt x="96" y="1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10"/>
              <p:cNvSpPr>
                <a:spLocks/>
              </p:cNvSpPr>
              <p:nvPr/>
            </p:nvSpPr>
            <p:spPr bwMode="black">
              <a:xfrm>
                <a:off x="2720975" y="3084513"/>
                <a:ext cx="479425" cy="712788"/>
              </a:xfrm>
              <a:custGeom>
                <a:avLst/>
                <a:gdLst>
                  <a:gd name="T0" fmla="*/ 112 w 131"/>
                  <a:gd name="T1" fmla="*/ 40 h 195"/>
                  <a:gd name="T2" fmla="*/ 80 w 131"/>
                  <a:gd name="T3" fmla="*/ 36 h 195"/>
                  <a:gd name="T4" fmla="*/ 48 w 131"/>
                  <a:gd name="T5" fmla="*/ 50 h 195"/>
                  <a:gd name="T6" fmla="*/ 86 w 131"/>
                  <a:gd name="T7" fmla="*/ 82 h 195"/>
                  <a:gd name="T8" fmla="*/ 131 w 131"/>
                  <a:gd name="T9" fmla="*/ 139 h 195"/>
                  <a:gd name="T10" fmla="*/ 55 w 131"/>
                  <a:gd name="T11" fmla="*/ 195 h 195"/>
                  <a:gd name="T12" fmla="*/ 3 w 131"/>
                  <a:gd name="T13" fmla="*/ 187 h 195"/>
                  <a:gd name="T14" fmla="*/ 3 w 131"/>
                  <a:gd name="T15" fmla="*/ 147 h 195"/>
                  <a:gd name="T16" fmla="*/ 57 w 131"/>
                  <a:gd name="T17" fmla="*/ 159 h 195"/>
                  <a:gd name="T18" fmla="*/ 83 w 131"/>
                  <a:gd name="T19" fmla="*/ 141 h 195"/>
                  <a:gd name="T20" fmla="*/ 45 w 131"/>
                  <a:gd name="T21" fmla="*/ 110 h 195"/>
                  <a:gd name="T22" fmla="*/ 0 w 131"/>
                  <a:gd name="T23" fmla="*/ 50 h 195"/>
                  <a:gd name="T24" fmla="*/ 72 w 131"/>
                  <a:gd name="T25" fmla="*/ 0 h 195"/>
                  <a:gd name="T26" fmla="*/ 112 w 131"/>
                  <a:gd name="T27" fmla="*/ 3 h 195"/>
                  <a:gd name="T28" fmla="*/ 112 w 131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1" h="195">
                    <a:moveTo>
                      <a:pt x="112" y="40"/>
                    </a:moveTo>
                    <a:cubicBezTo>
                      <a:pt x="102" y="39"/>
                      <a:pt x="91" y="36"/>
                      <a:pt x="80" y="36"/>
                    </a:cubicBezTo>
                    <a:cubicBezTo>
                      <a:pt x="61" y="36"/>
                      <a:pt x="48" y="41"/>
                      <a:pt x="48" y="50"/>
                    </a:cubicBezTo>
                    <a:cubicBezTo>
                      <a:pt x="48" y="62"/>
                      <a:pt x="66" y="71"/>
                      <a:pt x="86" y="82"/>
                    </a:cubicBezTo>
                    <a:cubicBezTo>
                      <a:pt x="105" y="93"/>
                      <a:pt x="131" y="107"/>
                      <a:pt x="131" y="139"/>
                    </a:cubicBezTo>
                    <a:cubicBezTo>
                      <a:pt x="131" y="175"/>
                      <a:pt x="101" y="195"/>
                      <a:pt x="55" y="195"/>
                    </a:cubicBezTo>
                    <a:cubicBezTo>
                      <a:pt x="34" y="195"/>
                      <a:pt x="20" y="191"/>
                      <a:pt x="3" y="18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16" y="151"/>
                      <a:pt x="38" y="159"/>
                      <a:pt x="57" y="159"/>
                    </a:cubicBezTo>
                    <a:cubicBezTo>
                      <a:pt x="70" y="159"/>
                      <a:pt x="83" y="153"/>
                      <a:pt x="83" y="141"/>
                    </a:cubicBezTo>
                    <a:cubicBezTo>
                      <a:pt x="83" y="130"/>
                      <a:pt x="67" y="123"/>
                      <a:pt x="45" y="110"/>
                    </a:cubicBezTo>
                    <a:cubicBezTo>
                      <a:pt x="25" y="99"/>
                      <a:pt x="0" y="78"/>
                      <a:pt x="0" y="50"/>
                    </a:cubicBezTo>
                    <a:cubicBezTo>
                      <a:pt x="0" y="18"/>
                      <a:pt x="30" y="0"/>
                      <a:pt x="72" y="0"/>
                    </a:cubicBezTo>
                    <a:cubicBezTo>
                      <a:pt x="86" y="0"/>
                      <a:pt x="99" y="2"/>
                      <a:pt x="112" y="3"/>
                    </a:cubicBezTo>
                    <a:lnTo>
                      <a:pt x="112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black">
              <a:xfrm>
                <a:off x="3781425" y="2838451"/>
                <a:ext cx="1116013" cy="958850"/>
              </a:xfrm>
              <a:custGeom>
                <a:avLst/>
                <a:gdLst>
                  <a:gd name="T0" fmla="*/ 0 w 305"/>
                  <a:gd name="T1" fmla="*/ 256 h 262"/>
                  <a:gd name="T2" fmla="*/ 5 w 305"/>
                  <a:gd name="T3" fmla="*/ 180 h 262"/>
                  <a:gd name="T4" fmla="*/ 7 w 305"/>
                  <a:gd name="T5" fmla="*/ 88 h 262"/>
                  <a:gd name="T6" fmla="*/ 8 w 305"/>
                  <a:gd name="T7" fmla="*/ 58 h 262"/>
                  <a:gd name="T8" fmla="*/ 5 w 305"/>
                  <a:gd name="T9" fmla="*/ 0 h 262"/>
                  <a:gd name="T10" fmla="*/ 85 w 305"/>
                  <a:gd name="T11" fmla="*/ 0 h 262"/>
                  <a:gd name="T12" fmla="*/ 150 w 305"/>
                  <a:gd name="T13" fmla="*/ 210 h 262"/>
                  <a:gd name="T14" fmla="*/ 150 w 305"/>
                  <a:gd name="T15" fmla="*/ 210 h 262"/>
                  <a:gd name="T16" fmla="*/ 218 w 305"/>
                  <a:gd name="T17" fmla="*/ 0 h 262"/>
                  <a:gd name="T18" fmla="*/ 297 w 305"/>
                  <a:gd name="T19" fmla="*/ 0 h 262"/>
                  <a:gd name="T20" fmla="*/ 297 w 305"/>
                  <a:gd name="T21" fmla="*/ 82 h 262"/>
                  <a:gd name="T22" fmla="*/ 299 w 305"/>
                  <a:gd name="T23" fmla="*/ 180 h 262"/>
                  <a:gd name="T24" fmla="*/ 305 w 305"/>
                  <a:gd name="T25" fmla="*/ 256 h 262"/>
                  <a:gd name="T26" fmla="*/ 247 w 305"/>
                  <a:gd name="T27" fmla="*/ 256 h 262"/>
                  <a:gd name="T28" fmla="*/ 249 w 305"/>
                  <a:gd name="T29" fmla="*/ 180 h 262"/>
                  <a:gd name="T30" fmla="*/ 246 w 305"/>
                  <a:gd name="T31" fmla="*/ 54 h 262"/>
                  <a:gd name="T32" fmla="*/ 245 w 305"/>
                  <a:gd name="T33" fmla="*/ 54 h 262"/>
                  <a:gd name="T34" fmla="*/ 179 w 305"/>
                  <a:gd name="T35" fmla="*/ 256 h 262"/>
                  <a:gd name="T36" fmla="*/ 118 w 305"/>
                  <a:gd name="T37" fmla="*/ 262 h 262"/>
                  <a:gd name="T38" fmla="*/ 51 w 305"/>
                  <a:gd name="T39" fmla="*/ 54 h 262"/>
                  <a:gd name="T40" fmla="*/ 51 w 305"/>
                  <a:gd name="T41" fmla="*/ 54 h 262"/>
                  <a:gd name="T42" fmla="*/ 48 w 305"/>
                  <a:gd name="T43" fmla="*/ 180 h 262"/>
                  <a:gd name="T44" fmla="*/ 50 w 305"/>
                  <a:gd name="T45" fmla="*/ 256 h 262"/>
                  <a:gd name="T46" fmla="*/ 0 w 305"/>
                  <a:gd name="T47" fmla="*/ 256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5" h="262">
                    <a:moveTo>
                      <a:pt x="0" y="256"/>
                    </a:moveTo>
                    <a:cubicBezTo>
                      <a:pt x="1" y="238"/>
                      <a:pt x="3" y="212"/>
                      <a:pt x="5" y="180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77"/>
                      <a:pt x="8" y="68"/>
                      <a:pt x="8" y="58"/>
                    </a:cubicBezTo>
                    <a:cubicBezTo>
                      <a:pt x="8" y="45"/>
                      <a:pt x="6" y="20"/>
                      <a:pt x="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96" y="36"/>
                      <a:pt x="144" y="178"/>
                      <a:pt x="150" y="210"/>
                    </a:cubicBezTo>
                    <a:cubicBezTo>
                      <a:pt x="150" y="210"/>
                      <a:pt x="150" y="210"/>
                      <a:pt x="150" y="210"/>
                    </a:cubicBezTo>
                    <a:cubicBezTo>
                      <a:pt x="162" y="169"/>
                      <a:pt x="199" y="52"/>
                      <a:pt x="218" y="0"/>
                    </a:cubicBezTo>
                    <a:cubicBezTo>
                      <a:pt x="297" y="0"/>
                      <a:pt x="297" y="0"/>
                      <a:pt x="297" y="0"/>
                    </a:cubicBezTo>
                    <a:cubicBezTo>
                      <a:pt x="297" y="82"/>
                      <a:pt x="297" y="82"/>
                      <a:pt x="297" y="82"/>
                    </a:cubicBezTo>
                    <a:cubicBezTo>
                      <a:pt x="299" y="180"/>
                      <a:pt x="299" y="180"/>
                      <a:pt x="299" y="180"/>
                    </a:cubicBezTo>
                    <a:cubicBezTo>
                      <a:pt x="300" y="204"/>
                      <a:pt x="302" y="231"/>
                      <a:pt x="305" y="256"/>
                    </a:cubicBezTo>
                    <a:cubicBezTo>
                      <a:pt x="247" y="256"/>
                      <a:pt x="247" y="256"/>
                      <a:pt x="247" y="256"/>
                    </a:cubicBezTo>
                    <a:cubicBezTo>
                      <a:pt x="250" y="231"/>
                      <a:pt x="249" y="195"/>
                      <a:pt x="249" y="180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45" y="54"/>
                      <a:pt x="245" y="54"/>
                      <a:pt x="245" y="54"/>
                    </a:cubicBezTo>
                    <a:cubicBezTo>
                      <a:pt x="225" y="108"/>
                      <a:pt x="191" y="209"/>
                      <a:pt x="179" y="256"/>
                    </a:cubicBezTo>
                    <a:cubicBezTo>
                      <a:pt x="118" y="262"/>
                      <a:pt x="118" y="262"/>
                      <a:pt x="118" y="262"/>
                    </a:cubicBezTo>
                    <a:cubicBezTo>
                      <a:pt x="108" y="215"/>
                      <a:pt x="72" y="117"/>
                      <a:pt x="51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48" y="180"/>
                      <a:pt x="48" y="180"/>
                      <a:pt x="48" y="180"/>
                    </a:cubicBezTo>
                    <a:cubicBezTo>
                      <a:pt x="47" y="205"/>
                      <a:pt x="48" y="234"/>
                      <a:pt x="50" y="256"/>
                    </a:cubicBezTo>
                    <a:lnTo>
                      <a:pt x="0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8" name="Freeform 12"/>
              <p:cNvSpPr>
                <a:spLocks noEditPoints="1"/>
              </p:cNvSpPr>
              <p:nvPr/>
            </p:nvSpPr>
            <p:spPr bwMode="black">
              <a:xfrm>
                <a:off x="5026025" y="3084513"/>
                <a:ext cx="642938" cy="712788"/>
              </a:xfrm>
              <a:custGeom>
                <a:avLst/>
                <a:gdLst>
                  <a:gd name="T0" fmla="*/ 158 w 176"/>
                  <a:gd name="T1" fmla="*/ 189 h 195"/>
                  <a:gd name="T2" fmla="*/ 112 w 176"/>
                  <a:gd name="T3" fmla="*/ 195 h 195"/>
                  <a:gd name="T4" fmla="*/ 0 w 176"/>
                  <a:gd name="T5" fmla="*/ 86 h 195"/>
                  <a:gd name="T6" fmla="*/ 89 w 176"/>
                  <a:gd name="T7" fmla="*/ 0 h 195"/>
                  <a:gd name="T8" fmla="*/ 176 w 176"/>
                  <a:gd name="T9" fmla="*/ 94 h 195"/>
                  <a:gd name="T10" fmla="*/ 175 w 176"/>
                  <a:gd name="T11" fmla="*/ 105 h 195"/>
                  <a:gd name="T12" fmla="*/ 48 w 176"/>
                  <a:gd name="T13" fmla="*/ 105 h 195"/>
                  <a:gd name="T14" fmla="*/ 118 w 176"/>
                  <a:gd name="T15" fmla="*/ 155 h 195"/>
                  <a:gd name="T16" fmla="*/ 158 w 176"/>
                  <a:gd name="T17" fmla="*/ 150 h 195"/>
                  <a:gd name="T18" fmla="*/ 158 w 176"/>
                  <a:gd name="T19" fmla="*/ 189 h 195"/>
                  <a:gd name="T20" fmla="*/ 127 w 176"/>
                  <a:gd name="T21" fmla="*/ 75 h 195"/>
                  <a:gd name="T22" fmla="*/ 90 w 176"/>
                  <a:gd name="T23" fmla="*/ 40 h 195"/>
                  <a:gd name="T24" fmla="*/ 48 w 176"/>
                  <a:gd name="T25" fmla="*/ 75 h 195"/>
                  <a:gd name="T26" fmla="*/ 127 w 176"/>
                  <a:gd name="T27" fmla="*/ 7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95">
                    <a:moveTo>
                      <a:pt x="158" y="189"/>
                    </a:moveTo>
                    <a:cubicBezTo>
                      <a:pt x="142" y="193"/>
                      <a:pt x="127" y="195"/>
                      <a:pt x="112" y="195"/>
                    </a:cubicBezTo>
                    <a:cubicBezTo>
                      <a:pt x="41" y="195"/>
                      <a:pt x="0" y="148"/>
                      <a:pt x="0" y="86"/>
                    </a:cubicBezTo>
                    <a:cubicBezTo>
                      <a:pt x="0" y="35"/>
                      <a:pt x="37" y="0"/>
                      <a:pt x="89" y="0"/>
                    </a:cubicBezTo>
                    <a:cubicBezTo>
                      <a:pt x="156" y="0"/>
                      <a:pt x="176" y="52"/>
                      <a:pt x="176" y="94"/>
                    </a:cubicBezTo>
                    <a:cubicBezTo>
                      <a:pt x="176" y="98"/>
                      <a:pt x="175" y="102"/>
                      <a:pt x="175" y="105"/>
                    </a:cubicBezTo>
                    <a:cubicBezTo>
                      <a:pt x="48" y="105"/>
                      <a:pt x="48" y="105"/>
                      <a:pt x="48" y="105"/>
                    </a:cubicBezTo>
                    <a:cubicBezTo>
                      <a:pt x="49" y="122"/>
                      <a:pt x="62" y="155"/>
                      <a:pt x="118" y="155"/>
                    </a:cubicBezTo>
                    <a:cubicBezTo>
                      <a:pt x="131" y="155"/>
                      <a:pt x="145" y="152"/>
                      <a:pt x="158" y="150"/>
                    </a:cubicBezTo>
                    <a:lnTo>
                      <a:pt x="158" y="189"/>
                    </a:lnTo>
                    <a:close/>
                    <a:moveTo>
                      <a:pt x="127" y="75"/>
                    </a:moveTo>
                    <a:cubicBezTo>
                      <a:pt x="127" y="61"/>
                      <a:pt x="114" y="40"/>
                      <a:pt x="90" y="40"/>
                    </a:cubicBezTo>
                    <a:cubicBezTo>
                      <a:pt x="61" y="40"/>
                      <a:pt x="50" y="62"/>
                      <a:pt x="48" y="75"/>
                    </a:cubicBezTo>
                    <a:lnTo>
                      <a:pt x="127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9" name="Freeform 13"/>
              <p:cNvSpPr>
                <a:spLocks noEditPoints="1"/>
              </p:cNvSpPr>
              <p:nvPr/>
            </p:nvSpPr>
            <p:spPr bwMode="black">
              <a:xfrm>
                <a:off x="5753100" y="2759076"/>
                <a:ext cx="700088" cy="1038225"/>
              </a:xfrm>
              <a:custGeom>
                <a:avLst/>
                <a:gdLst>
                  <a:gd name="T0" fmla="*/ 145 w 191"/>
                  <a:gd name="T1" fmla="*/ 278 h 284"/>
                  <a:gd name="T2" fmla="*/ 142 w 191"/>
                  <a:gd name="T3" fmla="*/ 257 h 284"/>
                  <a:gd name="T4" fmla="*/ 85 w 191"/>
                  <a:gd name="T5" fmla="*/ 284 h 284"/>
                  <a:gd name="T6" fmla="*/ 0 w 191"/>
                  <a:gd name="T7" fmla="*/ 183 h 284"/>
                  <a:gd name="T8" fmla="*/ 83 w 191"/>
                  <a:gd name="T9" fmla="*/ 89 h 284"/>
                  <a:gd name="T10" fmla="*/ 139 w 191"/>
                  <a:gd name="T11" fmla="*/ 107 h 284"/>
                  <a:gd name="T12" fmla="*/ 139 w 191"/>
                  <a:gd name="T13" fmla="*/ 86 h 284"/>
                  <a:gd name="T14" fmla="*/ 131 w 191"/>
                  <a:gd name="T15" fmla="*/ 4 h 284"/>
                  <a:gd name="T16" fmla="*/ 189 w 191"/>
                  <a:gd name="T17" fmla="*/ 0 h 284"/>
                  <a:gd name="T18" fmla="*/ 187 w 191"/>
                  <a:gd name="T19" fmla="*/ 86 h 284"/>
                  <a:gd name="T20" fmla="*/ 187 w 191"/>
                  <a:gd name="T21" fmla="*/ 215 h 284"/>
                  <a:gd name="T22" fmla="*/ 191 w 191"/>
                  <a:gd name="T23" fmla="*/ 278 h 284"/>
                  <a:gd name="T24" fmla="*/ 145 w 191"/>
                  <a:gd name="T25" fmla="*/ 278 h 284"/>
                  <a:gd name="T26" fmla="*/ 97 w 191"/>
                  <a:gd name="T27" fmla="*/ 244 h 284"/>
                  <a:gd name="T28" fmla="*/ 142 w 191"/>
                  <a:gd name="T29" fmla="*/ 183 h 284"/>
                  <a:gd name="T30" fmla="*/ 95 w 191"/>
                  <a:gd name="T31" fmla="*/ 129 h 284"/>
                  <a:gd name="T32" fmla="*/ 49 w 191"/>
                  <a:gd name="T33" fmla="*/ 183 h 284"/>
                  <a:gd name="T34" fmla="*/ 97 w 191"/>
                  <a:gd name="T35" fmla="*/ 24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284">
                    <a:moveTo>
                      <a:pt x="145" y="278"/>
                    </a:moveTo>
                    <a:cubicBezTo>
                      <a:pt x="144" y="272"/>
                      <a:pt x="143" y="263"/>
                      <a:pt x="142" y="257"/>
                    </a:cubicBezTo>
                    <a:cubicBezTo>
                      <a:pt x="131" y="268"/>
                      <a:pt x="118" y="284"/>
                      <a:pt x="85" y="284"/>
                    </a:cubicBezTo>
                    <a:cubicBezTo>
                      <a:pt x="35" y="284"/>
                      <a:pt x="0" y="242"/>
                      <a:pt x="0" y="183"/>
                    </a:cubicBezTo>
                    <a:cubicBezTo>
                      <a:pt x="0" y="129"/>
                      <a:pt x="34" y="89"/>
                      <a:pt x="83" y="89"/>
                    </a:cubicBezTo>
                    <a:cubicBezTo>
                      <a:pt x="112" y="89"/>
                      <a:pt x="126" y="99"/>
                      <a:pt x="139" y="107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73"/>
                      <a:pt x="139" y="37"/>
                      <a:pt x="131" y="4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8" y="16"/>
                      <a:pt x="187" y="61"/>
                      <a:pt x="187" y="86"/>
                    </a:cubicBezTo>
                    <a:cubicBezTo>
                      <a:pt x="187" y="215"/>
                      <a:pt x="187" y="215"/>
                      <a:pt x="187" y="215"/>
                    </a:cubicBezTo>
                    <a:cubicBezTo>
                      <a:pt x="187" y="238"/>
                      <a:pt x="188" y="255"/>
                      <a:pt x="191" y="278"/>
                    </a:cubicBezTo>
                    <a:lnTo>
                      <a:pt x="145" y="278"/>
                    </a:lnTo>
                    <a:close/>
                    <a:moveTo>
                      <a:pt x="97" y="244"/>
                    </a:moveTo>
                    <a:cubicBezTo>
                      <a:pt x="127" y="244"/>
                      <a:pt x="142" y="219"/>
                      <a:pt x="142" y="183"/>
                    </a:cubicBezTo>
                    <a:cubicBezTo>
                      <a:pt x="142" y="147"/>
                      <a:pt x="125" y="129"/>
                      <a:pt x="95" y="129"/>
                    </a:cubicBezTo>
                    <a:cubicBezTo>
                      <a:pt x="64" y="129"/>
                      <a:pt x="49" y="150"/>
                      <a:pt x="49" y="183"/>
                    </a:cubicBezTo>
                    <a:cubicBezTo>
                      <a:pt x="49" y="219"/>
                      <a:pt x="69" y="244"/>
                      <a:pt x="97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0" name="Freeform 14"/>
              <p:cNvSpPr>
                <a:spLocks noEditPoints="1"/>
              </p:cNvSpPr>
              <p:nvPr/>
            </p:nvSpPr>
            <p:spPr bwMode="black">
              <a:xfrm>
                <a:off x="6573838" y="2759076"/>
                <a:ext cx="211138" cy="1016000"/>
              </a:xfrm>
              <a:custGeom>
                <a:avLst/>
                <a:gdLst>
                  <a:gd name="T0" fmla="*/ 2 w 58"/>
                  <a:gd name="T1" fmla="*/ 33 h 278"/>
                  <a:gd name="T2" fmla="*/ 0 w 58"/>
                  <a:gd name="T3" fmla="*/ 4 h 278"/>
                  <a:gd name="T4" fmla="*/ 56 w 58"/>
                  <a:gd name="T5" fmla="*/ 0 h 278"/>
                  <a:gd name="T6" fmla="*/ 54 w 58"/>
                  <a:gd name="T7" fmla="*/ 33 h 278"/>
                  <a:gd name="T8" fmla="*/ 54 w 58"/>
                  <a:gd name="T9" fmla="*/ 54 h 278"/>
                  <a:gd name="T10" fmla="*/ 2 w 58"/>
                  <a:gd name="T11" fmla="*/ 57 h 278"/>
                  <a:gd name="T12" fmla="*/ 2 w 58"/>
                  <a:gd name="T13" fmla="*/ 33 h 278"/>
                  <a:gd name="T14" fmla="*/ 6 w 58"/>
                  <a:gd name="T15" fmla="*/ 278 h 278"/>
                  <a:gd name="T16" fmla="*/ 8 w 58"/>
                  <a:gd name="T17" fmla="*/ 216 h 278"/>
                  <a:gd name="T18" fmla="*/ 8 w 58"/>
                  <a:gd name="T19" fmla="*/ 173 h 278"/>
                  <a:gd name="T20" fmla="*/ 2 w 58"/>
                  <a:gd name="T21" fmla="*/ 97 h 278"/>
                  <a:gd name="T22" fmla="*/ 58 w 58"/>
                  <a:gd name="T23" fmla="*/ 93 h 278"/>
                  <a:gd name="T24" fmla="*/ 56 w 58"/>
                  <a:gd name="T25" fmla="*/ 151 h 278"/>
                  <a:gd name="T26" fmla="*/ 56 w 58"/>
                  <a:gd name="T27" fmla="*/ 216 h 278"/>
                  <a:gd name="T28" fmla="*/ 58 w 58"/>
                  <a:gd name="T29" fmla="*/ 278 h 278"/>
                  <a:gd name="T30" fmla="*/ 6 w 58"/>
                  <a:gd name="T31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278">
                    <a:moveTo>
                      <a:pt x="2" y="33"/>
                    </a:moveTo>
                    <a:cubicBezTo>
                      <a:pt x="2" y="23"/>
                      <a:pt x="2" y="15"/>
                      <a:pt x="0" y="4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12"/>
                      <a:pt x="54" y="22"/>
                      <a:pt x="54" y="33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2" y="57"/>
                      <a:pt x="2" y="57"/>
                      <a:pt x="2" y="57"/>
                    </a:cubicBezTo>
                    <a:lnTo>
                      <a:pt x="2" y="33"/>
                    </a:lnTo>
                    <a:close/>
                    <a:moveTo>
                      <a:pt x="6" y="278"/>
                    </a:moveTo>
                    <a:cubicBezTo>
                      <a:pt x="7" y="258"/>
                      <a:pt x="8" y="237"/>
                      <a:pt x="8" y="216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47"/>
                      <a:pt x="5" y="123"/>
                      <a:pt x="2" y="97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7" y="121"/>
                      <a:pt x="56" y="132"/>
                      <a:pt x="56" y="151"/>
                    </a:cubicBezTo>
                    <a:cubicBezTo>
                      <a:pt x="56" y="216"/>
                      <a:pt x="56" y="216"/>
                      <a:pt x="56" y="216"/>
                    </a:cubicBezTo>
                    <a:cubicBezTo>
                      <a:pt x="56" y="237"/>
                      <a:pt x="57" y="258"/>
                      <a:pt x="58" y="278"/>
                    </a:cubicBezTo>
                    <a:lnTo>
                      <a:pt x="6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1" name="Freeform 15"/>
              <p:cNvSpPr>
                <a:spLocks noEditPoints="1"/>
              </p:cNvSpPr>
              <p:nvPr/>
            </p:nvSpPr>
            <p:spPr bwMode="black">
              <a:xfrm>
                <a:off x="6896100" y="3084513"/>
                <a:ext cx="628650" cy="712788"/>
              </a:xfrm>
              <a:custGeom>
                <a:avLst/>
                <a:gdLst>
                  <a:gd name="T0" fmla="*/ 127 w 172"/>
                  <a:gd name="T1" fmla="*/ 189 h 195"/>
                  <a:gd name="T2" fmla="*/ 124 w 172"/>
                  <a:gd name="T3" fmla="*/ 158 h 195"/>
                  <a:gd name="T4" fmla="*/ 124 w 172"/>
                  <a:gd name="T5" fmla="*/ 158 h 195"/>
                  <a:gd name="T6" fmla="*/ 59 w 172"/>
                  <a:gd name="T7" fmla="*/ 195 h 195"/>
                  <a:gd name="T8" fmla="*/ 0 w 172"/>
                  <a:gd name="T9" fmla="*/ 137 h 195"/>
                  <a:gd name="T10" fmla="*/ 102 w 172"/>
                  <a:gd name="T11" fmla="*/ 64 h 195"/>
                  <a:gd name="T12" fmla="*/ 121 w 172"/>
                  <a:gd name="T13" fmla="*/ 65 h 195"/>
                  <a:gd name="T14" fmla="*/ 73 w 172"/>
                  <a:gd name="T15" fmla="*/ 34 h 195"/>
                  <a:gd name="T16" fmla="*/ 23 w 172"/>
                  <a:gd name="T17" fmla="*/ 41 h 195"/>
                  <a:gd name="T18" fmla="*/ 23 w 172"/>
                  <a:gd name="T19" fmla="*/ 7 h 195"/>
                  <a:gd name="T20" fmla="*/ 82 w 172"/>
                  <a:gd name="T21" fmla="*/ 0 h 195"/>
                  <a:gd name="T22" fmla="*/ 166 w 172"/>
                  <a:gd name="T23" fmla="*/ 89 h 195"/>
                  <a:gd name="T24" fmla="*/ 166 w 172"/>
                  <a:gd name="T25" fmla="*/ 126 h 195"/>
                  <a:gd name="T26" fmla="*/ 172 w 172"/>
                  <a:gd name="T27" fmla="*/ 189 h 195"/>
                  <a:gd name="T28" fmla="*/ 127 w 172"/>
                  <a:gd name="T29" fmla="*/ 189 h 195"/>
                  <a:gd name="T30" fmla="*/ 121 w 172"/>
                  <a:gd name="T31" fmla="*/ 98 h 195"/>
                  <a:gd name="T32" fmla="*/ 102 w 172"/>
                  <a:gd name="T33" fmla="*/ 95 h 195"/>
                  <a:gd name="T34" fmla="*/ 48 w 172"/>
                  <a:gd name="T35" fmla="*/ 132 h 195"/>
                  <a:gd name="T36" fmla="*/ 77 w 172"/>
                  <a:gd name="T37" fmla="*/ 155 h 195"/>
                  <a:gd name="T38" fmla="*/ 121 w 172"/>
                  <a:gd name="T39" fmla="*/ 104 h 195"/>
                  <a:gd name="T40" fmla="*/ 121 w 172"/>
                  <a:gd name="T41" fmla="*/ 9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2" h="195">
                    <a:moveTo>
                      <a:pt x="127" y="189"/>
                    </a:moveTo>
                    <a:cubicBezTo>
                      <a:pt x="126" y="179"/>
                      <a:pt x="124" y="167"/>
                      <a:pt x="124" y="158"/>
                    </a:cubicBezTo>
                    <a:cubicBezTo>
                      <a:pt x="124" y="158"/>
                      <a:pt x="124" y="158"/>
                      <a:pt x="124" y="158"/>
                    </a:cubicBezTo>
                    <a:cubicBezTo>
                      <a:pt x="113" y="174"/>
                      <a:pt x="95" y="195"/>
                      <a:pt x="59" y="195"/>
                    </a:cubicBezTo>
                    <a:cubicBezTo>
                      <a:pt x="26" y="195"/>
                      <a:pt x="0" y="173"/>
                      <a:pt x="0" y="137"/>
                    </a:cubicBezTo>
                    <a:cubicBezTo>
                      <a:pt x="0" y="91"/>
                      <a:pt x="42" y="64"/>
                      <a:pt x="102" y="64"/>
                    </a:cubicBezTo>
                    <a:cubicBezTo>
                      <a:pt x="108" y="64"/>
                      <a:pt x="115" y="65"/>
                      <a:pt x="121" y="65"/>
                    </a:cubicBezTo>
                    <a:cubicBezTo>
                      <a:pt x="120" y="47"/>
                      <a:pt x="110" y="34"/>
                      <a:pt x="73" y="34"/>
                    </a:cubicBezTo>
                    <a:cubicBezTo>
                      <a:pt x="54" y="34"/>
                      <a:pt x="32" y="39"/>
                      <a:pt x="23" y="41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4" y="4"/>
                      <a:pt x="53" y="0"/>
                      <a:pt x="82" y="0"/>
                    </a:cubicBezTo>
                    <a:cubicBezTo>
                      <a:pt x="164" y="0"/>
                      <a:pt x="166" y="44"/>
                      <a:pt x="166" y="89"/>
                    </a:cubicBezTo>
                    <a:cubicBezTo>
                      <a:pt x="166" y="126"/>
                      <a:pt x="166" y="126"/>
                      <a:pt x="166" y="126"/>
                    </a:cubicBezTo>
                    <a:cubicBezTo>
                      <a:pt x="166" y="148"/>
                      <a:pt x="169" y="171"/>
                      <a:pt x="172" y="189"/>
                    </a:cubicBezTo>
                    <a:lnTo>
                      <a:pt x="127" y="189"/>
                    </a:lnTo>
                    <a:close/>
                    <a:moveTo>
                      <a:pt x="121" y="98"/>
                    </a:moveTo>
                    <a:cubicBezTo>
                      <a:pt x="114" y="96"/>
                      <a:pt x="109" y="95"/>
                      <a:pt x="102" y="95"/>
                    </a:cubicBezTo>
                    <a:cubicBezTo>
                      <a:pt x="69" y="95"/>
                      <a:pt x="48" y="111"/>
                      <a:pt x="48" y="132"/>
                    </a:cubicBezTo>
                    <a:cubicBezTo>
                      <a:pt x="48" y="146"/>
                      <a:pt x="60" y="155"/>
                      <a:pt x="77" y="155"/>
                    </a:cubicBezTo>
                    <a:cubicBezTo>
                      <a:pt x="106" y="155"/>
                      <a:pt x="121" y="127"/>
                      <a:pt x="121" y="104"/>
                    </a:cubicBezTo>
                    <a:lnTo>
                      <a:pt x="121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2" name="Freeform 16"/>
              <p:cNvSpPr>
                <a:spLocks/>
              </p:cNvSpPr>
              <p:nvPr/>
            </p:nvSpPr>
            <p:spPr bwMode="black">
              <a:xfrm>
                <a:off x="7631113" y="2816226"/>
                <a:ext cx="642938" cy="981075"/>
              </a:xfrm>
              <a:custGeom>
                <a:avLst/>
                <a:gdLst>
                  <a:gd name="T0" fmla="*/ 176 w 176"/>
                  <a:gd name="T1" fmla="*/ 265 h 268"/>
                  <a:gd name="T2" fmla="*/ 139 w 176"/>
                  <a:gd name="T3" fmla="*/ 268 h 268"/>
                  <a:gd name="T4" fmla="*/ 0 w 176"/>
                  <a:gd name="T5" fmla="*/ 121 h 268"/>
                  <a:gd name="T6" fmla="*/ 130 w 176"/>
                  <a:gd name="T7" fmla="*/ 0 h 268"/>
                  <a:gd name="T8" fmla="*/ 172 w 176"/>
                  <a:gd name="T9" fmla="*/ 5 h 268"/>
                  <a:gd name="T10" fmla="*/ 172 w 176"/>
                  <a:gd name="T11" fmla="*/ 49 h 268"/>
                  <a:gd name="T12" fmla="*/ 131 w 176"/>
                  <a:gd name="T13" fmla="*/ 45 h 268"/>
                  <a:gd name="T14" fmla="*/ 54 w 176"/>
                  <a:gd name="T15" fmla="*/ 126 h 268"/>
                  <a:gd name="T16" fmla="*/ 145 w 176"/>
                  <a:gd name="T17" fmla="*/ 223 h 268"/>
                  <a:gd name="T18" fmla="*/ 176 w 176"/>
                  <a:gd name="T19" fmla="*/ 220 h 268"/>
                  <a:gd name="T20" fmla="*/ 176 w 176"/>
                  <a:gd name="T21" fmla="*/ 26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268">
                    <a:moveTo>
                      <a:pt x="176" y="265"/>
                    </a:moveTo>
                    <a:cubicBezTo>
                      <a:pt x="164" y="268"/>
                      <a:pt x="152" y="268"/>
                      <a:pt x="139" y="268"/>
                    </a:cubicBezTo>
                    <a:cubicBezTo>
                      <a:pt x="50" y="268"/>
                      <a:pt x="0" y="203"/>
                      <a:pt x="0" y="121"/>
                    </a:cubicBezTo>
                    <a:cubicBezTo>
                      <a:pt x="0" y="48"/>
                      <a:pt x="47" y="0"/>
                      <a:pt x="130" y="0"/>
                    </a:cubicBezTo>
                    <a:cubicBezTo>
                      <a:pt x="144" y="0"/>
                      <a:pt x="158" y="1"/>
                      <a:pt x="172" y="5"/>
                    </a:cubicBezTo>
                    <a:cubicBezTo>
                      <a:pt x="172" y="49"/>
                      <a:pt x="172" y="49"/>
                      <a:pt x="172" y="49"/>
                    </a:cubicBezTo>
                    <a:cubicBezTo>
                      <a:pt x="159" y="47"/>
                      <a:pt x="145" y="45"/>
                      <a:pt x="131" y="45"/>
                    </a:cubicBezTo>
                    <a:cubicBezTo>
                      <a:pt x="83" y="45"/>
                      <a:pt x="54" y="75"/>
                      <a:pt x="54" y="126"/>
                    </a:cubicBezTo>
                    <a:cubicBezTo>
                      <a:pt x="54" y="181"/>
                      <a:pt x="86" y="223"/>
                      <a:pt x="145" y="223"/>
                    </a:cubicBezTo>
                    <a:cubicBezTo>
                      <a:pt x="158" y="223"/>
                      <a:pt x="166" y="222"/>
                      <a:pt x="176" y="220"/>
                    </a:cubicBezTo>
                    <a:lnTo>
                      <a:pt x="176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3" name="Freeform 17"/>
              <p:cNvSpPr>
                <a:spLocks/>
              </p:cNvSpPr>
              <p:nvPr/>
            </p:nvSpPr>
            <p:spPr bwMode="black">
              <a:xfrm>
                <a:off x="8304213" y="2824163"/>
                <a:ext cx="728663" cy="950913"/>
              </a:xfrm>
              <a:custGeom>
                <a:avLst/>
                <a:gdLst>
                  <a:gd name="T0" fmla="*/ 71 w 199"/>
                  <a:gd name="T1" fmla="*/ 260 h 260"/>
                  <a:gd name="T2" fmla="*/ 73 w 199"/>
                  <a:gd name="T3" fmla="*/ 182 h 260"/>
                  <a:gd name="T4" fmla="*/ 73 w 199"/>
                  <a:gd name="T5" fmla="*/ 44 h 260"/>
                  <a:gd name="T6" fmla="*/ 56 w 199"/>
                  <a:gd name="T7" fmla="*/ 44 h 260"/>
                  <a:gd name="T8" fmla="*/ 0 w 199"/>
                  <a:gd name="T9" fmla="*/ 47 h 260"/>
                  <a:gd name="T10" fmla="*/ 3 w 199"/>
                  <a:gd name="T11" fmla="*/ 4 h 260"/>
                  <a:gd name="T12" fmla="*/ 145 w 199"/>
                  <a:gd name="T13" fmla="*/ 4 h 260"/>
                  <a:gd name="T14" fmla="*/ 199 w 199"/>
                  <a:gd name="T15" fmla="*/ 0 h 260"/>
                  <a:gd name="T16" fmla="*/ 197 w 199"/>
                  <a:gd name="T17" fmla="*/ 44 h 260"/>
                  <a:gd name="T18" fmla="*/ 127 w 199"/>
                  <a:gd name="T19" fmla="*/ 44 h 260"/>
                  <a:gd name="T20" fmla="*/ 127 w 199"/>
                  <a:gd name="T21" fmla="*/ 182 h 260"/>
                  <a:gd name="T22" fmla="*/ 129 w 199"/>
                  <a:gd name="T23" fmla="*/ 260 h 260"/>
                  <a:gd name="T24" fmla="*/ 71 w 199"/>
                  <a:gd name="T25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260">
                    <a:moveTo>
                      <a:pt x="71" y="260"/>
                    </a:moveTo>
                    <a:cubicBezTo>
                      <a:pt x="73" y="236"/>
                      <a:pt x="73" y="222"/>
                      <a:pt x="73" y="182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43" y="44"/>
                      <a:pt x="20" y="44"/>
                      <a:pt x="0" y="4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66" y="4"/>
                      <a:pt x="184" y="3"/>
                      <a:pt x="199" y="0"/>
                    </a:cubicBezTo>
                    <a:cubicBezTo>
                      <a:pt x="197" y="44"/>
                      <a:pt x="197" y="44"/>
                      <a:pt x="197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7" y="182"/>
                      <a:pt x="127" y="182"/>
                      <a:pt x="127" y="182"/>
                    </a:cubicBezTo>
                    <a:cubicBezTo>
                      <a:pt x="127" y="222"/>
                      <a:pt x="128" y="243"/>
                      <a:pt x="129" y="260"/>
                    </a:cubicBezTo>
                    <a:lnTo>
                      <a:pt x="71" y="2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5943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560388"/>
            <a:ext cx="8885239" cy="4503737"/>
          </a:xfrm>
          <a:custGeom>
            <a:avLst/>
            <a:gdLst>
              <a:gd name="T0" fmla="*/ 0 w 5597"/>
              <a:gd name="T1" fmla="*/ 2060 h 2837"/>
              <a:gd name="T2" fmla="*/ 3918 w 5597"/>
              <a:gd name="T3" fmla="*/ 0 h 2837"/>
              <a:gd name="T4" fmla="*/ 5597 w 5597"/>
              <a:gd name="T5" fmla="*/ 2837 h 2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97" h="2837">
                <a:moveTo>
                  <a:pt x="0" y="2060"/>
                </a:moveTo>
                <a:lnTo>
                  <a:pt x="3918" y="0"/>
                </a:lnTo>
                <a:lnTo>
                  <a:pt x="5597" y="2837"/>
                </a:lnTo>
              </a:path>
            </a:pathLst>
          </a:custGeom>
          <a:noFill/>
          <a:ln w="12700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609977" y="5272089"/>
            <a:ext cx="4583113" cy="1589087"/>
          </a:xfrm>
          <a:custGeom>
            <a:avLst/>
            <a:gdLst>
              <a:gd name="T0" fmla="*/ 1432 w 1432"/>
              <a:gd name="T1" fmla="*/ 496 h 496"/>
              <a:gd name="T2" fmla="*/ 716 w 1432"/>
              <a:gd name="T3" fmla="*/ 0 h 496"/>
              <a:gd name="T4" fmla="*/ 0 w 1432"/>
              <a:gd name="T5" fmla="*/ 496 h 496"/>
              <a:gd name="T6" fmla="*/ 1432 w 1432"/>
              <a:gd name="T7" fmla="*/ 496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32" h="496">
                <a:moveTo>
                  <a:pt x="1432" y="496"/>
                </a:moveTo>
                <a:cubicBezTo>
                  <a:pt x="1323" y="207"/>
                  <a:pt x="1044" y="0"/>
                  <a:pt x="716" y="0"/>
                </a:cubicBezTo>
                <a:cubicBezTo>
                  <a:pt x="388" y="0"/>
                  <a:pt x="109" y="207"/>
                  <a:pt x="0" y="496"/>
                </a:cubicBezTo>
                <a:lnTo>
                  <a:pt x="1432" y="4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8547102" y="4954589"/>
            <a:ext cx="601663" cy="1368425"/>
          </a:xfrm>
          <a:custGeom>
            <a:avLst/>
            <a:gdLst>
              <a:gd name="T0" fmla="*/ 184 w 184"/>
              <a:gd name="T1" fmla="*/ 0 h 420"/>
              <a:gd name="T2" fmla="*/ 0 w 184"/>
              <a:gd name="T3" fmla="*/ 210 h 420"/>
              <a:gd name="T4" fmla="*/ 184 w 184"/>
              <a:gd name="T5" fmla="*/ 420 h 420"/>
              <a:gd name="T6" fmla="*/ 184 w 184"/>
              <a:gd name="T7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" h="420">
                <a:moveTo>
                  <a:pt x="184" y="0"/>
                </a:moveTo>
                <a:cubicBezTo>
                  <a:pt x="80" y="14"/>
                  <a:pt x="0" y="103"/>
                  <a:pt x="0" y="210"/>
                </a:cubicBezTo>
                <a:cubicBezTo>
                  <a:pt x="0" y="318"/>
                  <a:pt x="80" y="407"/>
                  <a:pt x="184" y="420"/>
                </a:cubicBezTo>
                <a:lnTo>
                  <a:pt x="1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4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4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Fußzeilenplatzhalter 4"/>
          <p:cNvSpPr>
            <a:spLocks noGrp="1"/>
          </p:cNvSpPr>
          <p:nvPr userDrawn="1">
            <p:ph type="ftr" sz="quarter" idx="11"/>
          </p:nvPr>
        </p:nvSpPr>
        <p:spPr>
          <a:xfrm>
            <a:off x="365124" y="6566400"/>
            <a:ext cx="3240000" cy="18466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64" name="Foliennummernplatzhalter 5"/>
          <p:cNvSpPr>
            <a:spLocks noGrp="1"/>
          </p:cNvSpPr>
          <p:nvPr userDrawn="1"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7733925" cy="414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043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5580000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4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4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65124" y="6566400"/>
            <a:ext cx="3600000" cy="18466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6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reeform 2"/>
          <p:cNvSpPr>
            <a:spLocks/>
          </p:cNvSpPr>
          <p:nvPr userDrawn="1"/>
        </p:nvSpPr>
        <p:spPr bwMode="grayWhite">
          <a:xfrm>
            <a:off x="6581777" y="0"/>
            <a:ext cx="2562225" cy="1905000"/>
          </a:xfrm>
          <a:custGeom>
            <a:avLst/>
            <a:gdLst>
              <a:gd name="T0" fmla="*/ 4304 w 4304"/>
              <a:gd name="T1" fmla="*/ 0 h 3200"/>
              <a:gd name="T2" fmla="*/ 13 w 4304"/>
              <a:gd name="T3" fmla="*/ 0 h 3200"/>
              <a:gd name="T4" fmla="*/ 0 w 4304"/>
              <a:gd name="T5" fmla="*/ 252 h 3200"/>
              <a:gd name="T6" fmla="*/ 2945 w 4304"/>
              <a:gd name="T7" fmla="*/ 3200 h 3200"/>
              <a:gd name="T8" fmla="*/ 4304 w 4304"/>
              <a:gd name="T9" fmla="*/ 2867 h 3200"/>
              <a:gd name="T10" fmla="*/ 4304 w 4304"/>
              <a:gd name="T11" fmla="*/ 0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04" h="3200">
                <a:moveTo>
                  <a:pt x="4304" y="0"/>
                </a:moveTo>
                <a:cubicBezTo>
                  <a:pt x="13" y="0"/>
                  <a:pt x="13" y="0"/>
                  <a:pt x="13" y="0"/>
                </a:cubicBezTo>
                <a:cubicBezTo>
                  <a:pt x="7" y="82"/>
                  <a:pt x="0" y="164"/>
                  <a:pt x="0" y="252"/>
                </a:cubicBezTo>
                <a:cubicBezTo>
                  <a:pt x="0" y="1878"/>
                  <a:pt x="1322" y="3200"/>
                  <a:pt x="2945" y="3200"/>
                </a:cubicBezTo>
                <a:cubicBezTo>
                  <a:pt x="3436" y="3200"/>
                  <a:pt x="3895" y="3081"/>
                  <a:pt x="4304" y="2867"/>
                </a:cubicBezTo>
                <a:lnTo>
                  <a:pt x="43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3"/>
          <p:cNvSpPr>
            <a:spLocks noChangeArrowheads="1"/>
          </p:cNvSpPr>
          <p:nvPr userDrawn="1"/>
        </p:nvSpPr>
        <p:spPr bwMode="grayWhite">
          <a:xfrm>
            <a:off x="730251" y="1889126"/>
            <a:ext cx="1522413" cy="15224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 userDrawn="1"/>
        </p:nvSpPr>
        <p:spPr bwMode="grayWhite">
          <a:xfrm flipH="1" flipV="1">
            <a:off x="3792539" y="1"/>
            <a:ext cx="2847975" cy="468313"/>
          </a:xfrm>
          <a:prstGeom prst="line">
            <a:avLst/>
          </a:prstGeom>
          <a:noFill/>
          <a:ln w="12700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grayWhite">
          <a:xfrm flipH="1" flipV="1">
            <a:off x="1911351" y="1"/>
            <a:ext cx="4729163" cy="601663"/>
          </a:xfrm>
          <a:prstGeom prst="line">
            <a:avLst/>
          </a:prstGeom>
          <a:noFill/>
          <a:ln w="12700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grayWhite">
          <a:xfrm>
            <a:off x="2209800" y="1136651"/>
            <a:ext cx="4697413" cy="1312863"/>
          </a:xfrm>
          <a:custGeom>
            <a:avLst/>
            <a:gdLst>
              <a:gd name="T0" fmla="*/ 0 w 2959"/>
              <a:gd name="T1" fmla="*/ 827 h 827"/>
              <a:gd name="T2" fmla="*/ 1432 w 2959"/>
              <a:gd name="T3" fmla="*/ 279 h 827"/>
              <a:gd name="T4" fmla="*/ 2959 w 2959"/>
              <a:gd name="T5" fmla="*/ 0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59" h="827">
                <a:moveTo>
                  <a:pt x="0" y="827"/>
                </a:moveTo>
                <a:cubicBezTo>
                  <a:pt x="239" y="736"/>
                  <a:pt x="939" y="417"/>
                  <a:pt x="1432" y="279"/>
                </a:cubicBezTo>
                <a:cubicBezTo>
                  <a:pt x="1925" y="141"/>
                  <a:pt x="2641" y="58"/>
                  <a:pt x="2959" y="0"/>
                </a:cubicBezTo>
              </a:path>
            </a:pathLst>
          </a:custGeom>
          <a:noFill/>
          <a:ln w="12700" cmpd="sng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Inhaltsplatzhalter 2"/>
          <p:cNvSpPr>
            <a:spLocks noGrp="1"/>
          </p:cNvSpPr>
          <p:nvPr>
            <p:ph idx="1" hasCustomPrompt="1"/>
          </p:nvPr>
        </p:nvSpPr>
        <p:spPr>
          <a:xfrm>
            <a:off x="3250649" y="2538000"/>
            <a:ext cx="5760000" cy="37764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grpSp>
        <p:nvGrpSpPr>
          <p:cNvPr id="27" name="Gruppieren 26"/>
          <p:cNvGrpSpPr>
            <a:grpSpLocks noChangeAspect="1"/>
          </p:cNvGrpSpPr>
          <p:nvPr userDrawn="1"/>
        </p:nvGrpSpPr>
        <p:grpSpPr>
          <a:xfrm>
            <a:off x="6991841" y="6566400"/>
            <a:ext cx="1452073" cy="216000"/>
            <a:chOff x="185738" y="2759076"/>
            <a:chExt cx="8847138" cy="1316037"/>
          </a:xfrm>
          <a:solidFill>
            <a:schemeClr val="bg1"/>
          </a:solidFill>
        </p:grpSpPr>
        <p:sp>
          <p:nvSpPr>
            <p:cNvPr id="28" name="Freeform 7"/>
            <p:cNvSpPr>
              <a:spLocks noEditPoints="1"/>
            </p:cNvSpPr>
            <p:nvPr/>
          </p:nvSpPr>
          <p:spPr bwMode="black">
            <a:xfrm>
              <a:off x="569913" y="3084513"/>
              <a:ext cx="723900" cy="990600"/>
            </a:xfrm>
            <a:custGeom>
              <a:avLst/>
              <a:gdLst>
                <a:gd name="T0" fmla="*/ 4 w 198"/>
                <a:gd name="T1" fmla="*/ 271 h 271"/>
                <a:gd name="T2" fmla="*/ 11 w 198"/>
                <a:gd name="T3" fmla="*/ 177 h 271"/>
                <a:gd name="T4" fmla="*/ 11 w 198"/>
                <a:gd name="T5" fmla="*/ 101 h 271"/>
                <a:gd name="T6" fmla="*/ 0 w 198"/>
                <a:gd name="T7" fmla="*/ 8 h 271"/>
                <a:gd name="T8" fmla="*/ 46 w 198"/>
                <a:gd name="T9" fmla="*/ 4 h 271"/>
                <a:gd name="T10" fmla="*/ 53 w 198"/>
                <a:gd name="T11" fmla="*/ 31 h 271"/>
                <a:gd name="T12" fmla="*/ 113 w 198"/>
                <a:gd name="T13" fmla="*/ 0 h 271"/>
                <a:gd name="T14" fmla="*/ 198 w 198"/>
                <a:gd name="T15" fmla="*/ 101 h 271"/>
                <a:gd name="T16" fmla="*/ 115 w 198"/>
                <a:gd name="T17" fmla="*/ 195 h 271"/>
                <a:gd name="T18" fmla="*/ 60 w 198"/>
                <a:gd name="T19" fmla="*/ 177 h 271"/>
                <a:gd name="T20" fmla="*/ 60 w 198"/>
                <a:gd name="T21" fmla="*/ 199 h 271"/>
                <a:gd name="T22" fmla="*/ 63 w 198"/>
                <a:gd name="T23" fmla="*/ 267 h 271"/>
                <a:gd name="T24" fmla="*/ 4 w 198"/>
                <a:gd name="T25" fmla="*/ 271 h 271"/>
                <a:gd name="T26" fmla="*/ 104 w 198"/>
                <a:gd name="T27" fmla="*/ 155 h 271"/>
                <a:gd name="T28" fmla="*/ 150 w 198"/>
                <a:gd name="T29" fmla="*/ 101 h 271"/>
                <a:gd name="T30" fmla="*/ 101 w 198"/>
                <a:gd name="T31" fmla="*/ 40 h 271"/>
                <a:gd name="T32" fmla="*/ 56 w 198"/>
                <a:gd name="T33" fmla="*/ 101 h 271"/>
                <a:gd name="T34" fmla="*/ 104 w 198"/>
                <a:gd name="T35" fmla="*/ 15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271">
                  <a:moveTo>
                    <a:pt x="4" y="271"/>
                  </a:moveTo>
                  <a:cubicBezTo>
                    <a:pt x="6" y="253"/>
                    <a:pt x="11" y="204"/>
                    <a:pt x="11" y="177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69"/>
                    <a:pt x="6" y="40"/>
                    <a:pt x="0" y="8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9" y="13"/>
                    <a:pt x="50" y="21"/>
                    <a:pt x="53" y="31"/>
                  </a:cubicBezTo>
                  <a:cubicBezTo>
                    <a:pt x="64" y="18"/>
                    <a:pt x="78" y="0"/>
                    <a:pt x="113" y="0"/>
                  </a:cubicBezTo>
                  <a:cubicBezTo>
                    <a:pt x="164" y="0"/>
                    <a:pt x="198" y="42"/>
                    <a:pt x="198" y="101"/>
                  </a:cubicBezTo>
                  <a:cubicBezTo>
                    <a:pt x="198" y="155"/>
                    <a:pt x="165" y="195"/>
                    <a:pt x="115" y="195"/>
                  </a:cubicBezTo>
                  <a:cubicBezTo>
                    <a:pt x="86" y="195"/>
                    <a:pt x="73" y="185"/>
                    <a:pt x="60" y="177"/>
                  </a:cubicBezTo>
                  <a:cubicBezTo>
                    <a:pt x="60" y="199"/>
                    <a:pt x="60" y="199"/>
                    <a:pt x="60" y="199"/>
                  </a:cubicBezTo>
                  <a:cubicBezTo>
                    <a:pt x="60" y="209"/>
                    <a:pt x="60" y="239"/>
                    <a:pt x="63" y="267"/>
                  </a:cubicBezTo>
                  <a:lnTo>
                    <a:pt x="4" y="271"/>
                  </a:lnTo>
                  <a:close/>
                  <a:moveTo>
                    <a:pt x="104" y="155"/>
                  </a:moveTo>
                  <a:cubicBezTo>
                    <a:pt x="134" y="155"/>
                    <a:pt x="150" y="134"/>
                    <a:pt x="150" y="101"/>
                  </a:cubicBezTo>
                  <a:cubicBezTo>
                    <a:pt x="150" y="65"/>
                    <a:pt x="130" y="40"/>
                    <a:pt x="101" y="40"/>
                  </a:cubicBezTo>
                  <a:cubicBezTo>
                    <a:pt x="71" y="40"/>
                    <a:pt x="56" y="65"/>
                    <a:pt x="56" y="101"/>
                  </a:cubicBezTo>
                  <a:cubicBezTo>
                    <a:pt x="56" y="137"/>
                    <a:pt x="73" y="155"/>
                    <a:pt x="104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29" name="Gruppieren 28"/>
            <p:cNvGrpSpPr/>
            <p:nvPr/>
          </p:nvGrpSpPr>
          <p:grpSpPr bwMode="black">
            <a:xfrm>
              <a:off x="185738" y="2759076"/>
              <a:ext cx="8847138" cy="1038225"/>
              <a:chOff x="185738" y="2759076"/>
              <a:chExt cx="8847138" cy="1038225"/>
            </a:xfrm>
            <a:grpFill/>
          </p:grpSpPr>
          <p:sp>
            <p:nvSpPr>
              <p:cNvPr id="30" name="Freeform 6"/>
              <p:cNvSpPr>
                <a:spLocks/>
              </p:cNvSpPr>
              <p:nvPr/>
            </p:nvSpPr>
            <p:spPr bwMode="black">
              <a:xfrm>
                <a:off x="185738" y="2838451"/>
                <a:ext cx="247650" cy="936625"/>
              </a:xfrm>
              <a:custGeom>
                <a:avLst/>
                <a:gdLst>
                  <a:gd name="T0" fmla="*/ 5 w 68"/>
                  <a:gd name="T1" fmla="*/ 256 h 256"/>
                  <a:gd name="T2" fmla="*/ 7 w 68"/>
                  <a:gd name="T3" fmla="*/ 190 h 256"/>
                  <a:gd name="T4" fmla="*/ 7 w 68"/>
                  <a:gd name="T5" fmla="*/ 90 h 256"/>
                  <a:gd name="T6" fmla="*/ 0 w 68"/>
                  <a:gd name="T7" fmla="*/ 0 h 256"/>
                  <a:gd name="T8" fmla="*/ 63 w 68"/>
                  <a:gd name="T9" fmla="*/ 0 h 256"/>
                  <a:gd name="T10" fmla="*/ 61 w 68"/>
                  <a:gd name="T11" fmla="*/ 73 h 256"/>
                  <a:gd name="T12" fmla="*/ 61 w 68"/>
                  <a:gd name="T13" fmla="*/ 166 h 256"/>
                  <a:gd name="T14" fmla="*/ 68 w 68"/>
                  <a:gd name="T15" fmla="*/ 256 h 256"/>
                  <a:gd name="T16" fmla="*/ 5 w 68"/>
                  <a:gd name="T1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56">
                    <a:moveTo>
                      <a:pt x="5" y="256"/>
                    </a:moveTo>
                    <a:cubicBezTo>
                      <a:pt x="6" y="235"/>
                      <a:pt x="7" y="219"/>
                      <a:pt x="7" y="190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7" y="54"/>
                      <a:pt x="5" y="27"/>
                      <a:pt x="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18"/>
                      <a:pt x="61" y="44"/>
                      <a:pt x="61" y="73"/>
                    </a:cubicBezTo>
                    <a:cubicBezTo>
                      <a:pt x="61" y="166"/>
                      <a:pt x="61" y="166"/>
                      <a:pt x="61" y="166"/>
                    </a:cubicBezTo>
                    <a:cubicBezTo>
                      <a:pt x="61" y="192"/>
                      <a:pt x="65" y="231"/>
                      <a:pt x="68" y="256"/>
                    </a:cubicBezTo>
                    <a:lnTo>
                      <a:pt x="5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8"/>
              <p:cNvSpPr>
                <a:spLocks/>
              </p:cNvSpPr>
              <p:nvPr/>
            </p:nvSpPr>
            <p:spPr bwMode="black">
              <a:xfrm>
                <a:off x="1377950" y="3084513"/>
                <a:ext cx="482600" cy="712788"/>
              </a:xfrm>
              <a:custGeom>
                <a:avLst/>
                <a:gdLst>
                  <a:gd name="T0" fmla="*/ 113 w 132"/>
                  <a:gd name="T1" fmla="*/ 40 h 195"/>
                  <a:gd name="T2" fmla="*/ 81 w 132"/>
                  <a:gd name="T3" fmla="*/ 36 h 195"/>
                  <a:gd name="T4" fmla="*/ 49 w 132"/>
                  <a:gd name="T5" fmla="*/ 50 h 195"/>
                  <a:gd name="T6" fmla="*/ 87 w 132"/>
                  <a:gd name="T7" fmla="*/ 82 h 195"/>
                  <a:gd name="T8" fmla="*/ 132 w 132"/>
                  <a:gd name="T9" fmla="*/ 139 h 195"/>
                  <a:gd name="T10" fmla="*/ 56 w 132"/>
                  <a:gd name="T11" fmla="*/ 195 h 195"/>
                  <a:gd name="T12" fmla="*/ 4 w 132"/>
                  <a:gd name="T13" fmla="*/ 187 h 195"/>
                  <a:gd name="T14" fmla="*/ 4 w 132"/>
                  <a:gd name="T15" fmla="*/ 147 h 195"/>
                  <a:gd name="T16" fmla="*/ 58 w 132"/>
                  <a:gd name="T17" fmla="*/ 159 h 195"/>
                  <a:gd name="T18" fmla="*/ 84 w 132"/>
                  <a:gd name="T19" fmla="*/ 141 h 195"/>
                  <a:gd name="T20" fmla="*/ 46 w 132"/>
                  <a:gd name="T21" fmla="*/ 110 h 195"/>
                  <a:gd name="T22" fmla="*/ 0 w 132"/>
                  <a:gd name="T23" fmla="*/ 50 h 195"/>
                  <a:gd name="T24" fmla="*/ 73 w 132"/>
                  <a:gd name="T25" fmla="*/ 0 h 195"/>
                  <a:gd name="T26" fmla="*/ 113 w 132"/>
                  <a:gd name="T27" fmla="*/ 3 h 195"/>
                  <a:gd name="T28" fmla="*/ 113 w 132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" h="195">
                    <a:moveTo>
                      <a:pt x="113" y="40"/>
                    </a:moveTo>
                    <a:cubicBezTo>
                      <a:pt x="102" y="39"/>
                      <a:pt x="92" y="36"/>
                      <a:pt x="81" y="36"/>
                    </a:cubicBezTo>
                    <a:cubicBezTo>
                      <a:pt x="62" y="36"/>
                      <a:pt x="49" y="41"/>
                      <a:pt x="49" y="50"/>
                    </a:cubicBezTo>
                    <a:cubicBezTo>
                      <a:pt x="49" y="62"/>
                      <a:pt x="67" y="71"/>
                      <a:pt x="87" y="82"/>
                    </a:cubicBezTo>
                    <a:cubicBezTo>
                      <a:pt x="106" y="93"/>
                      <a:pt x="132" y="107"/>
                      <a:pt x="132" y="139"/>
                    </a:cubicBezTo>
                    <a:cubicBezTo>
                      <a:pt x="132" y="175"/>
                      <a:pt x="102" y="195"/>
                      <a:pt x="56" y="195"/>
                    </a:cubicBezTo>
                    <a:cubicBezTo>
                      <a:pt x="35" y="195"/>
                      <a:pt x="21" y="191"/>
                      <a:pt x="4" y="187"/>
                    </a:cubicBezTo>
                    <a:cubicBezTo>
                      <a:pt x="4" y="147"/>
                      <a:pt x="4" y="147"/>
                      <a:pt x="4" y="147"/>
                    </a:cubicBezTo>
                    <a:cubicBezTo>
                      <a:pt x="17" y="151"/>
                      <a:pt x="38" y="159"/>
                      <a:pt x="58" y="159"/>
                    </a:cubicBezTo>
                    <a:cubicBezTo>
                      <a:pt x="71" y="159"/>
                      <a:pt x="84" y="153"/>
                      <a:pt x="84" y="141"/>
                    </a:cubicBezTo>
                    <a:cubicBezTo>
                      <a:pt x="84" y="130"/>
                      <a:pt x="68" y="123"/>
                      <a:pt x="46" y="110"/>
                    </a:cubicBezTo>
                    <a:cubicBezTo>
                      <a:pt x="26" y="99"/>
                      <a:pt x="0" y="78"/>
                      <a:pt x="0" y="50"/>
                    </a:cubicBezTo>
                    <a:cubicBezTo>
                      <a:pt x="0" y="18"/>
                      <a:pt x="31" y="0"/>
                      <a:pt x="73" y="0"/>
                    </a:cubicBezTo>
                    <a:cubicBezTo>
                      <a:pt x="87" y="0"/>
                      <a:pt x="100" y="2"/>
                      <a:pt x="113" y="3"/>
                    </a:cubicBezTo>
                    <a:lnTo>
                      <a:pt x="11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black">
              <a:xfrm>
                <a:off x="1930400" y="3084513"/>
                <a:ext cx="698500" cy="712788"/>
              </a:xfrm>
              <a:custGeom>
                <a:avLst/>
                <a:gdLst>
                  <a:gd name="T0" fmla="*/ 0 w 191"/>
                  <a:gd name="T1" fmla="*/ 96 h 195"/>
                  <a:gd name="T2" fmla="*/ 96 w 191"/>
                  <a:gd name="T3" fmla="*/ 0 h 195"/>
                  <a:gd name="T4" fmla="*/ 191 w 191"/>
                  <a:gd name="T5" fmla="*/ 96 h 195"/>
                  <a:gd name="T6" fmla="*/ 96 w 191"/>
                  <a:gd name="T7" fmla="*/ 195 h 195"/>
                  <a:gd name="T8" fmla="*/ 0 w 191"/>
                  <a:gd name="T9" fmla="*/ 96 h 195"/>
                  <a:gd name="T10" fmla="*/ 96 w 191"/>
                  <a:gd name="T11" fmla="*/ 155 h 195"/>
                  <a:gd name="T12" fmla="*/ 142 w 191"/>
                  <a:gd name="T13" fmla="*/ 96 h 195"/>
                  <a:gd name="T14" fmla="*/ 96 w 191"/>
                  <a:gd name="T15" fmla="*/ 40 h 195"/>
                  <a:gd name="T16" fmla="*/ 48 w 191"/>
                  <a:gd name="T17" fmla="*/ 96 h 195"/>
                  <a:gd name="T18" fmla="*/ 96 w 191"/>
                  <a:gd name="T19" fmla="*/ 15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195">
                    <a:moveTo>
                      <a:pt x="0" y="96"/>
                    </a:moveTo>
                    <a:cubicBezTo>
                      <a:pt x="0" y="38"/>
                      <a:pt x="38" y="0"/>
                      <a:pt x="96" y="0"/>
                    </a:cubicBezTo>
                    <a:cubicBezTo>
                      <a:pt x="152" y="0"/>
                      <a:pt x="191" y="39"/>
                      <a:pt x="191" y="96"/>
                    </a:cubicBezTo>
                    <a:cubicBezTo>
                      <a:pt x="191" y="151"/>
                      <a:pt x="153" y="195"/>
                      <a:pt x="96" y="195"/>
                    </a:cubicBezTo>
                    <a:cubicBezTo>
                      <a:pt x="39" y="195"/>
                      <a:pt x="0" y="154"/>
                      <a:pt x="0" y="96"/>
                    </a:cubicBezTo>
                    <a:close/>
                    <a:moveTo>
                      <a:pt x="96" y="155"/>
                    </a:moveTo>
                    <a:cubicBezTo>
                      <a:pt x="127" y="155"/>
                      <a:pt x="142" y="130"/>
                      <a:pt x="142" y="96"/>
                    </a:cubicBezTo>
                    <a:cubicBezTo>
                      <a:pt x="142" y="61"/>
                      <a:pt x="127" y="40"/>
                      <a:pt x="96" y="40"/>
                    </a:cubicBezTo>
                    <a:cubicBezTo>
                      <a:pt x="64" y="40"/>
                      <a:pt x="48" y="62"/>
                      <a:pt x="48" y="96"/>
                    </a:cubicBezTo>
                    <a:cubicBezTo>
                      <a:pt x="48" y="130"/>
                      <a:pt x="65" y="155"/>
                      <a:pt x="96" y="1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10"/>
              <p:cNvSpPr>
                <a:spLocks/>
              </p:cNvSpPr>
              <p:nvPr/>
            </p:nvSpPr>
            <p:spPr bwMode="black">
              <a:xfrm>
                <a:off x="2720975" y="3084513"/>
                <a:ext cx="479425" cy="712788"/>
              </a:xfrm>
              <a:custGeom>
                <a:avLst/>
                <a:gdLst>
                  <a:gd name="T0" fmla="*/ 112 w 131"/>
                  <a:gd name="T1" fmla="*/ 40 h 195"/>
                  <a:gd name="T2" fmla="*/ 80 w 131"/>
                  <a:gd name="T3" fmla="*/ 36 h 195"/>
                  <a:gd name="T4" fmla="*/ 48 w 131"/>
                  <a:gd name="T5" fmla="*/ 50 h 195"/>
                  <a:gd name="T6" fmla="*/ 86 w 131"/>
                  <a:gd name="T7" fmla="*/ 82 h 195"/>
                  <a:gd name="T8" fmla="*/ 131 w 131"/>
                  <a:gd name="T9" fmla="*/ 139 h 195"/>
                  <a:gd name="T10" fmla="*/ 55 w 131"/>
                  <a:gd name="T11" fmla="*/ 195 h 195"/>
                  <a:gd name="T12" fmla="*/ 3 w 131"/>
                  <a:gd name="T13" fmla="*/ 187 h 195"/>
                  <a:gd name="T14" fmla="*/ 3 w 131"/>
                  <a:gd name="T15" fmla="*/ 147 h 195"/>
                  <a:gd name="T16" fmla="*/ 57 w 131"/>
                  <a:gd name="T17" fmla="*/ 159 h 195"/>
                  <a:gd name="T18" fmla="*/ 83 w 131"/>
                  <a:gd name="T19" fmla="*/ 141 h 195"/>
                  <a:gd name="T20" fmla="*/ 45 w 131"/>
                  <a:gd name="T21" fmla="*/ 110 h 195"/>
                  <a:gd name="T22" fmla="*/ 0 w 131"/>
                  <a:gd name="T23" fmla="*/ 50 h 195"/>
                  <a:gd name="T24" fmla="*/ 72 w 131"/>
                  <a:gd name="T25" fmla="*/ 0 h 195"/>
                  <a:gd name="T26" fmla="*/ 112 w 131"/>
                  <a:gd name="T27" fmla="*/ 3 h 195"/>
                  <a:gd name="T28" fmla="*/ 112 w 131"/>
                  <a:gd name="T2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1" h="195">
                    <a:moveTo>
                      <a:pt x="112" y="40"/>
                    </a:moveTo>
                    <a:cubicBezTo>
                      <a:pt x="102" y="39"/>
                      <a:pt x="91" y="36"/>
                      <a:pt x="80" y="36"/>
                    </a:cubicBezTo>
                    <a:cubicBezTo>
                      <a:pt x="61" y="36"/>
                      <a:pt x="48" y="41"/>
                      <a:pt x="48" y="50"/>
                    </a:cubicBezTo>
                    <a:cubicBezTo>
                      <a:pt x="48" y="62"/>
                      <a:pt x="66" y="71"/>
                      <a:pt x="86" y="82"/>
                    </a:cubicBezTo>
                    <a:cubicBezTo>
                      <a:pt x="105" y="93"/>
                      <a:pt x="131" y="107"/>
                      <a:pt x="131" y="139"/>
                    </a:cubicBezTo>
                    <a:cubicBezTo>
                      <a:pt x="131" y="175"/>
                      <a:pt x="101" y="195"/>
                      <a:pt x="55" y="195"/>
                    </a:cubicBezTo>
                    <a:cubicBezTo>
                      <a:pt x="34" y="195"/>
                      <a:pt x="20" y="191"/>
                      <a:pt x="3" y="18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16" y="151"/>
                      <a:pt x="38" y="159"/>
                      <a:pt x="57" y="159"/>
                    </a:cubicBezTo>
                    <a:cubicBezTo>
                      <a:pt x="70" y="159"/>
                      <a:pt x="83" y="153"/>
                      <a:pt x="83" y="141"/>
                    </a:cubicBezTo>
                    <a:cubicBezTo>
                      <a:pt x="83" y="130"/>
                      <a:pt x="67" y="123"/>
                      <a:pt x="45" y="110"/>
                    </a:cubicBezTo>
                    <a:cubicBezTo>
                      <a:pt x="25" y="99"/>
                      <a:pt x="0" y="78"/>
                      <a:pt x="0" y="50"/>
                    </a:cubicBezTo>
                    <a:cubicBezTo>
                      <a:pt x="0" y="18"/>
                      <a:pt x="30" y="0"/>
                      <a:pt x="72" y="0"/>
                    </a:cubicBezTo>
                    <a:cubicBezTo>
                      <a:pt x="86" y="0"/>
                      <a:pt x="99" y="2"/>
                      <a:pt x="112" y="3"/>
                    </a:cubicBezTo>
                    <a:lnTo>
                      <a:pt x="112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black">
              <a:xfrm>
                <a:off x="3781425" y="2838451"/>
                <a:ext cx="1116013" cy="958850"/>
              </a:xfrm>
              <a:custGeom>
                <a:avLst/>
                <a:gdLst>
                  <a:gd name="T0" fmla="*/ 0 w 305"/>
                  <a:gd name="T1" fmla="*/ 256 h 262"/>
                  <a:gd name="T2" fmla="*/ 5 w 305"/>
                  <a:gd name="T3" fmla="*/ 180 h 262"/>
                  <a:gd name="T4" fmla="*/ 7 w 305"/>
                  <a:gd name="T5" fmla="*/ 88 h 262"/>
                  <a:gd name="T6" fmla="*/ 8 w 305"/>
                  <a:gd name="T7" fmla="*/ 58 h 262"/>
                  <a:gd name="T8" fmla="*/ 5 w 305"/>
                  <a:gd name="T9" fmla="*/ 0 h 262"/>
                  <a:gd name="T10" fmla="*/ 85 w 305"/>
                  <a:gd name="T11" fmla="*/ 0 h 262"/>
                  <a:gd name="T12" fmla="*/ 150 w 305"/>
                  <a:gd name="T13" fmla="*/ 210 h 262"/>
                  <a:gd name="T14" fmla="*/ 150 w 305"/>
                  <a:gd name="T15" fmla="*/ 210 h 262"/>
                  <a:gd name="T16" fmla="*/ 218 w 305"/>
                  <a:gd name="T17" fmla="*/ 0 h 262"/>
                  <a:gd name="T18" fmla="*/ 297 w 305"/>
                  <a:gd name="T19" fmla="*/ 0 h 262"/>
                  <a:gd name="T20" fmla="*/ 297 w 305"/>
                  <a:gd name="T21" fmla="*/ 82 h 262"/>
                  <a:gd name="T22" fmla="*/ 299 w 305"/>
                  <a:gd name="T23" fmla="*/ 180 h 262"/>
                  <a:gd name="T24" fmla="*/ 305 w 305"/>
                  <a:gd name="T25" fmla="*/ 256 h 262"/>
                  <a:gd name="T26" fmla="*/ 247 w 305"/>
                  <a:gd name="T27" fmla="*/ 256 h 262"/>
                  <a:gd name="T28" fmla="*/ 249 w 305"/>
                  <a:gd name="T29" fmla="*/ 180 h 262"/>
                  <a:gd name="T30" fmla="*/ 246 w 305"/>
                  <a:gd name="T31" fmla="*/ 54 h 262"/>
                  <a:gd name="T32" fmla="*/ 245 w 305"/>
                  <a:gd name="T33" fmla="*/ 54 h 262"/>
                  <a:gd name="T34" fmla="*/ 179 w 305"/>
                  <a:gd name="T35" fmla="*/ 256 h 262"/>
                  <a:gd name="T36" fmla="*/ 118 w 305"/>
                  <a:gd name="T37" fmla="*/ 262 h 262"/>
                  <a:gd name="T38" fmla="*/ 51 w 305"/>
                  <a:gd name="T39" fmla="*/ 54 h 262"/>
                  <a:gd name="T40" fmla="*/ 51 w 305"/>
                  <a:gd name="T41" fmla="*/ 54 h 262"/>
                  <a:gd name="T42" fmla="*/ 48 w 305"/>
                  <a:gd name="T43" fmla="*/ 180 h 262"/>
                  <a:gd name="T44" fmla="*/ 50 w 305"/>
                  <a:gd name="T45" fmla="*/ 256 h 262"/>
                  <a:gd name="T46" fmla="*/ 0 w 305"/>
                  <a:gd name="T47" fmla="*/ 256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5" h="262">
                    <a:moveTo>
                      <a:pt x="0" y="256"/>
                    </a:moveTo>
                    <a:cubicBezTo>
                      <a:pt x="1" y="238"/>
                      <a:pt x="3" y="212"/>
                      <a:pt x="5" y="180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7" y="77"/>
                      <a:pt x="8" y="68"/>
                      <a:pt x="8" y="58"/>
                    </a:cubicBezTo>
                    <a:cubicBezTo>
                      <a:pt x="8" y="45"/>
                      <a:pt x="6" y="20"/>
                      <a:pt x="5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96" y="36"/>
                      <a:pt x="144" y="178"/>
                      <a:pt x="150" y="210"/>
                    </a:cubicBezTo>
                    <a:cubicBezTo>
                      <a:pt x="150" y="210"/>
                      <a:pt x="150" y="210"/>
                      <a:pt x="150" y="210"/>
                    </a:cubicBezTo>
                    <a:cubicBezTo>
                      <a:pt x="162" y="169"/>
                      <a:pt x="199" y="52"/>
                      <a:pt x="218" y="0"/>
                    </a:cubicBezTo>
                    <a:cubicBezTo>
                      <a:pt x="297" y="0"/>
                      <a:pt x="297" y="0"/>
                      <a:pt x="297" y="0"/>
                    </a:cubicBezTo>
                    <a:cubicBezTo>
                      <a:pt x="297" y="82"/>
                      <a:pt x="297" y="82"/>
                      <a:pt x="297" y="82"/>
                    </a:cubicBezTo>
                    <a:cubicBezTo>
                      <a:pt x="299" y="180"/>
                      <a:pt x="299" y="180"/>
                      <a:pt x="299" y="180"/>
                    </a:cubicBezTo>
                    <a:cubicBezTo>
                      <a:pt x="300" y="204"/>
                      <a:pt x="302" y="231"/>
                      <a:pt x="305" y="256"/>
                    </a:cubicBezTo>
                    <a:cubicBezTo>
                      <a:pt x="247" y="256"/>
                      <a:pt x="247" y="256"/>
                      <a:pt x="247" y="256"/>
                    </a:cubicBezTo>
                    <a:cubicBezTo>
                      <a:pt x="250" y="231"/>
                      <a:pt x="249" y="195"/>
                      <a:pt x="249" y="180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45" y="54"/>
                      <a:pt x="245" y="54"/>
                      <a:pt x="245" y="54"/>
                    </a:cubicBezTo>
                    <a:cubicBezTo>
                      <a:pt x="225" y="108"/>
                      <a:pt x="191" y="209"/>
                      <a:pt x="179" y="256"/>
                    </a:cubicBezTo>
                    <a:cubicBezTo>
                      <a:pt x="118" y="262"/>
                      <a:pt x="118" y="262"/>
                      <a:pt x="118" y="262"/>
                    </a:cubicBezTo>
                    <a:cubicBezTo>
                      <a:pt x="108" y="215"/>
                      <a:pt x="72" y="117"/>
                      <a:pt x="51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48" y="180"/>
                      <a:pt x="48" y="180"/>
                      <a:pt x="48" y="180"/>
                    </a:cubicBezTo>
                    <a:cubicBezTo>
                      <a:pt x="47" y="205"/>
                      <a:pt x="48" y="234"/>
                      <a:pt x="50" y="256"/>
                    </a:cubicBezTo>
                    <a:lnTo>
                      <a:pt x="0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black">
              <a:xfrm>
                <a:off x="5026025" y="3084513"/>
                <a:ext cx="642938" cy="712788"/>
              </a:xfrm>
              <a:custGeom>
                <a:avLst/>
                <a:gdLst>
                  <a:gd name="T0" fmla="*/ 158 w 176"/>
                  <a:gd name="T1" fmla="*/ 189 h 195"/>
                  <a:gd name="T2" fmla="*/ 112 w 176"/>
                  <a:gd name="T3" fmla="*/ 195 h 195"/>
                  <a:gd name="T4" fmla="*/ 0 w 176"/>
                  <a:gd name="T5" fmla="*/ 86 h 195"/>
                  <a:gd name="T6" fmla="*/ 89 w 176"/>
                  <a:gd name="T7" fmla="*/ 0 h 195"/>
                  <a:gd name="T8" fmla="*/ 176 w 176"/>
                  <a:gd name="T9" fmla="*/ 94 h 195"/>
                  <a:gd name="T10" fmla="*/ 175 w 176"/>
                  <a:gd name="T11" fmla="*/ 105 h 195"/>
                  <a:gd name="T12" fmla="*/ 48 w 176"/>
                  <a:gd name="T13" fmla="*/ 105 h 195"/>
                  <a:gd name="T14" fmla="*/ 118 w 176"/>
                  <a:gd name="T15" fmla="*/ 155 h 195"/>
                  <a:gd name="T16" fmla="*/ 158 w 176"/>
                  <a:gd name="T17" fmla="*/ 150 h 195"/>
                  <a:gd name="T18" fmla="*/ 158 w 176"/>
                  <a:gd name="T19" fmla="*/ 189 h 195"/>
                  <a:gd name="T20" fmla="*/ 127 w 176"/>
                  <a:gd name="T21" fmla="*/ 75 h 195"/>
                  <a:gd name="T22" fmla="*/ 90 w 176"/>
                  <a:gd name="T23" fmla="*/ 40 h 195"/>
                  <a:gd name="T24" fmla="*/ 48 w 176"/>
                  <a:gd name="T25" fmla="*/ 75 h 195"/>
                  <a:gd name="T26" fmla="*/ 127 w 176"/>
                  <a:gd name="T27" fmla="*/ 7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95">
                    <a:moveTo>
                      <a:pt x="158" y="189"/>
                    </a:moveTo>
                    <a:cubicBezTo>
                      <a:pt x="142" y="193"/>
                      <a:pt x="127" y="195"/>
                      <a:pt x="112" y="195"/>
                    </a:cubicBezTo>
                    <a:cubicBezTo>
                      <a:pt x="41" y="195"/>
                      <a:pt x="0" y="148"/>
                      <a:pt x="0" y="86"/>
                    </a:cubicBezTo>
                    <a:cubicBezTo>
                      <a:pt x="0" y="35"/>
                      <a:pt x="37" y="0"/>
                      <a:pt x="89" y="0"/>
                    </a:cubicBezTo>
                    <a:cubicBezTo>
                      <a:pt x="156" y="0"/>
                      <a:pt x="176" y="52"/>
                      <a:pt x="176" y="94"/>
                    </a:cubicBezTo>
                    <a:cubicBezTo>
                      <a:pt x="176" y="98"/>
                      <a:pt x="175" y="102"/>
                      <a:pt x="175" y="105"/>
                    </a:cubicBezTo>
                    <a:cubicBezTo>
                      <a:pt x="48" y="105"/>
                      <a:pt x="48" y="105"/>
                      <a:pt x="48" y="105"/>
                    </a:cubicBezTo>
                    <a:cubicBezTo>
                      <a:pt x="49" y="122"/>
                      <a:pt x="62" y="155"/>
                      <a:pt x="118" y="155"/>
                    </a:cubicBezTo>
                    <a:cubicBezTo>
                      <a:pt x="131" y="155"/>
                      <a:pt x="145" y="152"/>
                      <a:pt x="158" y="150"/>
                    </a:cubicBezTo>
                    <a:lnTo>
                      <a:pt x="158" y="189"/>
                    </a:lnTo>
                    <a:close/>
                    <a:moveTo>
                      <a:pt x="127" y="75"/>
                    </a:moveTo>
                    <a:cubicBezTo>
                      <a:pt x="127" y="61"/>
                      <a:pt x="114" y="40"/>
                      <a:pt x="90" y="40"/>
                    </a:cubicBezTo>
                    <a:cubicBezTo>
                      <a:pt x="61" y="40"/>
                      <a:pt x="50" y="62"/>
                      <a:pt x="48" y="75"/>
                    </a:cubicBezTo>
                    <a:lnTo>
                      <a:pt x="127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black">
              <a:xfrm>
                <a:off x="5753100" y="2759076"/>
                <a:ext cx="700088" cy="1038225"/>
              </a:xfrm>
              <a:custGeom>
                <a:avLst/>
                <a:gdLst>
                  <a:gd name="T0" fmla="*/ 145 w 191"/>
                  <a:gd name="T1" fmla="*/ 278 h 284"/>
                  <a:gd name="T2" fmla="*/ 142 w 191"/>
                  <a:gd name="T3" fmla="*/ 257 h 284"/>
                  <a:gd name="T4" fmla="*/ 85 w 191"/>
                  <a:gd name="T5" fmla="*/ 284 h 284"/>
                  <a:gd name="T6" fmla="*/ 0 w 191"/>
                  <a:gd name="T7" fmla="*/ 183 h 284"/>
                  <a:gd name="T8" fmla="*/ 83 w 191"/>
                  <a:gd name="T9" fmla="*/ 89 h 284"/>
                  <a:gd name="T10" fmla="*/ 139 w 191"/>
                  <a:gd name="T11" fmla="*/ 107 h 284"/>
                  <a:gd name="T12" fmla="*/ 139 w 191"/>
                  <a:gd name="T13" fmla="*/ 86 h 284"/>
                  <a:gd name="T14" fmla="*/ 131 w 191"/>
                  <a:gd name="T15" fmla="*/ 4 h 284"/>
                  <a:gd name="T16" fmla="*/ 189 w 191"/>
                  <a:gd name="T17" fmla="*/ 0 h 284"/>
                  <a:gd name="T18" fmla="*/ 187 w 191"/>
                  <a:gd name="T19" fmla="*/ 86 h 284"/>
                  <a:gd name="T20" fmla="*/ 187 w 191"/>
                  <a:gd name="T21" fmla="*/ 215 h 284"/>
                  <a:gd name="T22" fmla="*/ 191 w 191"/>
                  <a:gd name="T23" fmla="*/ 278 h 284"/>
                  <a:gd name="T24" fmla="*/ 145 w 191"/>
                  <a:gd name="T25" fmla="*/ 278 h 284"/>
                  <a:gd name="T26" fmla="*/ 97 w 191"/>
                  <a:gd name="T27" fmla="*/ 244 h 284"/>
                  <a:gd name="T28" fmla="*/ 142 w 191"/>
                  <a:gd name="T29" fmla="*/ 183 h 284"/>
                  <a:gd name="T30" fmla="*/ 95 w 191"/>
                  <a:gd name="T31" fmla="*/ 129 h 284"/>
                  <a:gd name="T32" fmla="*/ 49 w 191"/>
                  <a:gd name="T33" fmla="*/ 183 h 284"/>
                  <a:gd name="T34" fmla="*/ 97 w 191"/>
                  <a:gd name="T35" fmla="*/ 24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284">
                    <a:moveTo>
                      <a:pt x="145" y="278"/>
                    </a:moveTo>
                    <a:cubicBezTo>
                      <a:pt x="144" y="272"/>
                      <a:pt x="143" y="263"/>
                      <a:pt x="142" y="257"/>
                    </a:cubicBezTo>
                    <a:cubicBezTo>
                      <a:pt x="131" y="268"/>
                      <a:pt x="118" y="284"/>
                      <a:pt x="85" y="284"/>
                    </a:cubicBezTo>
                    <a:cubicBezTo>
                      <a:pt x="35" y="284"/>
                      <a:pt x="0" y="242"/>
                      <a:pt x="0" y="183"/>
                    </a:cubicBezTo>
                    <a:cubicBezTo>
                      <a:pt x="0" y="129"/>
                      <a:pt x="34" y="89"/>
                      <a:pt x="83" y="89"/>
                    </a:cubicBezTo>
                    <a:cubicBezTo>
                      <a:pt x="112" y="89"/>
                      <a:pt x="126" y="99"/>
                      <a:pt x="139" y="107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73"/>
                      <a:pt x="139" y="37"/>
                      <a:pt x="131" y="4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8" y="16"/>
                      <a:pt x="187" y="61"/>
                      <a:pt x="187" y="86"/>
                    </a:cubicBezTo>
                    <a:cubicBezTo>
                      <a:pt x="187" y="215"/>
                      <a:pt x="187" y="215"/>
                      <a:pt x="187" y="215"/>
                    </a:cubicBezTo>
                    <a:cubicBezTo>
                      <a:pt x="187" y="238"/>
                      <a:pt x="188" y="255"/>
                      <a:pt x="191" y="278"/>
                    </a:cubicBezTo>
                    <a:lnTo>
                      <a:pt x="145" y="278"/>
                    </a:lnTo>
                    <a:close/>
                    <a:moveTo>
                      <a:pt x="97" y="244"/>
                    </a:moveTo>
                    <a:cubicBezTo>
                      <a:pt x="127" y="244"/>
                      <a:pt x="142" y="219"/>
                      <a:pt x="142" y="183"/>
                    </a:cubicBezTo>
                    <a:cubicBezTo>
                      <a:pt x="142" y="147"/>
                      <a:pt x="125" y="129"/>
                      <a:pt x="95" y="129"/>
                    </a:cubicBezTo>
                    <a:cubicBezTo>
                      <a:pt x="64" y="129"/>
                      <a:pt x="49" y="150"/>
                      <a:pt x="49" y="183"/>
                    </a:cubicBezTo>
                    <a:cubicBezTo>
                      <a:pt x="49" y="219"/>
                      <a:pt x="69" y="244"/>
                      <a:pt x="97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14"/>
              <p:cNvSpPr>
                <a:spLocks noEditPoints="1"/>
              </p:cNvSpPr>
              <p:nvPr/>
            </p:nvSpPr>
            <p:spPr bwMode="black">
              <a:xfrm>
                <a:off x="6573838" y="2759076"/>
                <a:ext cx="211138" cy="1016000"/>
              </a:xfrm>
              <a:custGeom>
                <a:avLst/>
                <a:gdLst>
                  <a:gd name="T0" fmla="*/ 2 w 58"/>
                  <a:gd name="T1" fmla="*/ 33 h 278"/>
                  <a:gd name="T2" fmla="*/ 0 w 58"/>
                  <a:gd name="T3" fmla="*/ 4 h 278"/>
                  <a:gd name="T4" fmla="*/ 56 w 58"/>
                  <a:gd name="T5" fmla="*/ 0 h 278"/>
                  <a:gd name="T6" fmla="*/ 54 w 58"/>
                  <a:gd name="T7" fmla="*/ 33 h 278"/>
                  <a:gd name="T8" fmla="*/ 54 w 58"/>
                  <a:gd name="T9" fmla="*/ 54 h 278"/>
                  <a:gd name="T10" fmla="*/ 2 w 58"/>
                  <a:gd name="T11" fmla="*/ 57 h 278"/>
                  <a:gd name="T12" fmla="*/ 2 w 58"/>
                  <a:gd name="T13" fmla="*/ 33 h 278"/>
                  <a:gd name="T14" fmla="*/ 6 w 58"/>
                  <a:gd name="T15" fmla="*/ 278 h 278"/>
                  <a:gd name="T16" fmla="*/ 8 w 58"/>
                  <a:gd name="T17" fmla="*/ 216 h 278"/>
                  <a:gd name="T18" fmla="*/ 8 w 58"/>
                  <a:gd name="T19" fmla="*/ 173 h 278"/>
                  <a:gd name="T20" fmla="*/ 2 w 58"/>
                  <a:gd name="T21" fmla="*/ 97 h 278"/>
                  <a:gd name="T22" fmla="*/ 58 w 58"/>
                  <a:gd name="T23" fmla="*/ 93 h 278"/>
                  <a:gd name="T24" fmla="*/ 56 w 58"/>
                  <a:gd name="T25" fmla="*/ 151 h 278"/>
                  <a:gd name="T26" fmla="*/ 56 w 58"/>
                  <a:gd name="T27" fmla="*/ 216 h 278"/>
                  <a:gd name="T28" fmla="*/ 58 w 58"/>
                  <a:gd name="T29" fmla="*/ 278 h 278"/>
                  <a:gd name="T30" fmla="*/ 6 w 58"/>
                  <a:gd name="T31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278">
                    <a:moveTo>
                      <a:pt x="2" y="33"/>
                    </a:moveTo>
                    <a:cubicBezTo>
                      <a:pt x="2" y="23"/>
                      <a:pt x="2" y="15"/>
                      <a:pt x="0" y="4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12"/>
                      <a:pt x="54" y="22"/>
                      <a:pt x="54" y="33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2" y="57"/>
                      <a:pt x="2" y="57"/>
                      <a:pt x="2" y="57"/>
                    </a:cubicBezTo>
                    <a:lnTo>
                      <a:pt x="2" y="33"/>
                    </a:lnTo>
                    <a:close/>
                    <a:moveTo>
                      <a:pt x="6" y="278"/>
                    </a:moveTo>
                    <a:cubicBezTo>
                      <a:pt x="7" y="258"/>
                      <a:pt x="8" y="237"/>
                      <a:pt x="8" y="216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47"/>
                      <a:pt x="5" y="123"/>
                      <a:pt x="2" y="97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7" y="121"/>
                      <a:pt x="56" y="132"/>
                      <a:pt x="56" y="151"/>
                    </a:cubicBezTo>
                    <a:cubicBezTo>
                      <a:pt x="56" y="216"/>
                      <a:pt x="56" y="216"/>
                      <a:pt x="56" y="216"/>
                    </a:cubicBezTo>
                    <a:cubicBezTo>
                      <a:pt x="56" y="237"/>
                      <a:pt x="57" y="258"/>
                      <a:pt x="58" y="278"/>
                    </a:cubicBezTo>
                    <a:lnTo>
                      <a:pt x="6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15"/>
              <p:cNvSpPr>
                <a:spLocks noEditPoints="1"/>
              </p:cNvSpPr>
              <p:nvPr/>
            </p:nvSpPr>
            <p:spPr bwMode="black">
              <a:xfrm>
                <a:off x="6896100" y="3084513"/>
                <a:ext cx="628650" cy="712788"/>
              </a:xfrm>
              <a:custGeom>
                <a:avLst/>
                <a:gdLst>
                  <a:gd name="T0" fmla="*/ 127 w 172"/>
                  <a:gd name="T1" fmla="*/ 189 h 195"/>
                  <a:gd name="T2" fmla="*/ 124 w 172"/>
                  <a:gd name="T3" fmla="*/ 158 h 195"/>
                  <a:gd name="T4" fmla="*/ 124 w 172"/>
                  <a:gd name="T5" fmla="*/ 158 h 195"/>
                  <a:gd name="T6" fmla="*/ 59 w 172"/>
                  <a:gd name="T7" fmla="*/ 195 h 195"/>
                  <a:gd name="T8" fmla="*/ 0 w 172"/>
                  <a:gd name="T9" fmla="*/ 137 h 195"/>
                  <a:gd name="T10" fmla="*/ 102 w 172"/>
                  <a:gd name="T11" fmla="*/ 64 h 195"/>
                  <a:gd name="T12" fmla="*/ 121 w 172"/>
                  <a:gd name="T13" fmla="*/ 65 h 195"/>
                  <a:gd name="T14" fmla="*/ 73 w 172"/>
                  <a:gd name="T15" fmla="*/ 34 h 195"/>
                  <a:gd name="T16" fmla="*/ 23 w 172"/>
                  <a:gd name="T17" fmla="*/ 41 h 195"/>
                  <a:gd name="T18" fmla="*/ 23 w 172"/>
                  <a:gd name="T19" fmla="*/ 7 h 195"/>
                  <a:gd name="T20" fmla="*/ 82 w 172"/>
                  <a:gd name="T21" fmla="*/ 0 h 195"/>
                  <a:gd name="T22" fmla="*/ 166 w 172"/>
                  <a:gd name="T23" fmla="*/ 89 h 195"/>
                  <a:gd name="T24" fmla="*/ 166 w 172"/>
                  <a:gd name="T25" fmla="*/ 126 h 195"/>
                  <a:gd name="T26" fmla="*/ 172 w 172"/>
                  <a:gd name="T27" fmla="*/ 189 h 195"/>
                  <a:gd name="T28" fmla="*/ 127 w 172"/>
                  <a:gd name="T29" fmla="*/ 189 h 195"/>
                  <a:gd name="T30" fmla="*/ 121 w 172"/>
                  <a:gd name="T31" fmla="*/ 98 h 195"/>
                  <a:gd name="T32" fmla="*/ 102 w 172"/>
                  <a:gd name="T33" fmla="*/ 95 h 195"/>
                  <a:gd name="T34" fmla="*/ 48 w 172"/>
                  <a:gd name="T35" fmla="*/ 132 h 195"/>
                  <a:gd name="T36" fmla="*/ 77 w 172"/>
                  <a:gd name="T37" fmla="*/ 155 h 195"/>
                  <a:gd name="T38" fmla="*/ 121 w 172"/>
                  <a:gd name="T39" fmla="*/ 104 h 195"/>
                  <a:gd name="T40" fmla="*/ 121 w 172"/>
                  <a:gd name="T41" fmla="*/ 9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2" h="195">
                    <a:moveTo>
                      <a:pt x="127" y="189"/>
                    </a:moveTo>
                    <a:cubicBezTo>
                      <a:pt x="126" y="179"/>
                      <a:pt x="124" y="167"/>
                      <a:pt x="124" y="158"/>
                    </a:cubicBezTo>
                    <a:cubicBezTo>
                      <a:pt x="124" y="158"/>
                      <a:pt x="124" y="158"/>
                      <a:pt x="124" y="158"/>
                    </a:cubicBezTo>
                    <a:cubicBezTo>
                      <a:pt x="113" y="174"/>
                      <a:pt x="95" y="195"/>
                      <a:pt x="59" y="195"/>
                    </a:cubicBezTo>
                    <a:cubicBezTo>
                      <a:pt x="26" y="195"/>
                      <a:pt x="0" y="173"/>
                      <a:pt x="0" y="137"/>
                    </a:cubicBezTo>
                    <a:cubicBezTo>
                      <a:pt x="0" y="91"/>
                      <a:pt x="42" y="64"/>
                      <a:pt x="102" y="64"/>
                    </a:cubicBezTo>
                    <a:cubicBezTo>
                      <a:pt x="108" y="64"/>
                      <a:pt x="115" y="65"/>
                      <a:pt x="121" y="65"/>
                    </a:cubicBezTo>
                    <a:cubicBezTo>
                      <a:pt x="120" y="47"/>
                      <a:pt x="110" y="34"/>
                      <a:pt x="73" y="34"/>
                    </a:cubicBezTo>
                    <a:cubicBezTo>
                      <a:pt x="54" y="34"/>
                      <a:pt x="32" y="39"/>
                      <a:pt x="23" y="41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4" y="4"/>
                      <a:pt x="53" y="0"/>
                      <a:pt x="82" y="0"/>
                    </a:cubicBezTo>
                    <a:cubicBezTo>
                      <a:pt x="164" y="0"/>
                      <a:pt x="166" y="44"/>
                      <a:pt x="166" y="89"/>
                    </a:cubicBezTo>
                    <a:cubicBezTo>
                      <a:pt x="166" y="126"/>
                      <a:pt x="166" y="126"/>
                      <a:pt x="166" y="126"/>
                    </a:cubicBezTo>
                    <a:cubicBezTo>
                      <a:pt x="166" y="148"/>
                      <a:pt x="169" y="171"/>
                      <a:pt x="172" y="189"/>
                    </a:cubicBezTo>
                    <a:lnTo>
                      <a:pt x="127" y="189"/>
                    </a:lnTo>
                    <a:close/>
                    <a:moveTo>
                      <a:pt x="121" y="98"/>
                    </a:moveTo>
                    <a:cubicBezTo>
                      <a:pt x="114" y="96"/>
                      <a:pt x="109" y="95"/>
                      <a:pt x="102" y="95"/>
                    </a:cubicBezTo>
                    <a:cubicBezTo>
                      <a:pt x="69" y="95"/>
                      <a:pt x="48" y="111"/>
                      <a:pt x="48" y="132"/>
                    </a:cubicBezTo>
                    <a:cubicBezTo>
                      <a:pt x="48" y="146"/>
                      <a:pt x="60" y="155"/>
                      <a:pt x="77" y="155"/>
                    </a:cubicBezTo>
                    <a:cubicBezTo>
                      <a:pt x="106" y="155"/>
                      <a:pt x="121" y="127"/>
                      <a:pt x="121" y="104"/>
                    </a:cubicBezTo>
                    <a:lnTo>
                      <a:pt x="121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16"/>
              <p:cNvSpPr>
                <a:spLocks/>
              </p:cNvSpPr>
              <p:nvPr/>
            </p:nvSpPr>
            <p:spPr bwMode="black">
              <a:xfrm>
                <a:off x="7631113" y="2816226"/>
                <a:ext cx="642938" cy="981075"/>
              </a:xfrm>
              <a:custGeom>
                <a:avLst/>
                <a:gdLst>
                  <a:gd name="T0" fmla="*/ 176 w 176"/>
                  <a:gd name="T1" fmla="*/ 265 h 268"/>
                  <a:gd name="T2" fmla="*/ 139 w 176"/>
                  <a:gd name="T3" fmla="*/ 268 h 268"/>
                  <a:gd name="T4" fmla="*/ 0 w 176"/>
                  <a:gd name="T5" fmla="*/ 121 h 268"/>
                  <a:gd name="T6" fmla="*/ 130 w 176"/>
                  <a:gd name="T7" fmla="*/ 0 h 268"/>
                  <a:gd name="T8" fmla="*/ 172 w 176"/>
                  <a:gd name="T9" fmla="*/ 5 h 268"/>
                  <a:gd name="T10" fmla="*/ 172 w 176"/>
                  <a:gd name="T11" fmla="*/ 49 h 268"/>
                  <a:gd name="T12" fmla="*/ 131 w 176"/>
                  <a:gd name="T13" fmla="*/ 45 h 268"/>
                  <a:gd name="T14" fmla="*/ 54 w 176"/>
                  <a:gd name="T15" fmla="*/ 126 h 268"/>
                  <a:gd name="T16" fmla="*/ 145 w 176"/>
                  <a:gd name="T17" fmla="*/ 223 h 268"/>
                  <a:gd name="T18" fmla="*/ 176 w 176"/>
                  <a:gd name="T19" fmla="*/ 220 h 268"/>
                  <a:gd name="T20" fmla="*/ 176 w 176"/>
                  <a:gd name="T21" fmla="*/ 26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268">
                    <a:moveTo>
                      <a:pt x="176" y="265"/>
                    </a:moveTo>
                    <a:cubicBezTo>
                      <a:pt x="164" y="268"/>
                      <a:pt x="152" y="268"/>
                      <a:pt x="139" y="268"/>
                    </a:cubicBezTo>
                    <a:cubicBezTo>
                      <a:pt x="50" y="268"/>
                      <a:pt x="0" y="203"/>
                      <a:pt x="0" y="121"/>
                    </a:cubicBezTo>
                    <a:cubicBezTo>
                      <a:pt x="0" y="48"/>
                      <a:pt x="47" y="0"/>
                      <a:pt x="130" y="0"/>
                    </a:cubicBezTo>
                    <a:cubicBezTo>
                      <a:pt x="144" y="0"/>
                      <a:pt x="158" y="1"/>
                      <a:pt x="172" y="5"/>
                    </a:cubicBezTo>
                    <a:cubicBezTo>
                      <a:pt x="172" y="49"/>
                      <a:pt x="172" y="49"/>
                      <a:pt x="172" y="49"/>
                    </a:cubicBezTo>
                    <a:cubicBezTo>
                      <a:pt x="159" y="47"/>
                      <a:pt x="145" y="45"/>
                      <a:pt x="131" y="45"/>
                    </a:cubicBezTo>
                    <a:cubicBezTo>
                      <a:pt x="83" y="45"/>
                      <a:pt x="54" y="75"/>
                      <a:pt x="54" y="126"/>
                    </a:cubicBezTo>
                    <a:cubicBezTo>
                      <a:pt x="54" y="181"/>
                      <a:pt x="86" y="223"/>
                      <a:pt x="145" y="223"/>
                    </a:cubicBezTo>
                    <a:cubicBezTo>
                      <a:pt x="158" y="223"/>
                      <a:pt x="166" y="222"/>
                      <a:pt x="176" y="220"/>
                    </a:cubicBezTo>
                    <a:lnTo>
                      <a:pt x="176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black">
              <a:xfrm>
                <a:off x="8304213" y="2824163"/>
                <a:ext cx="728663" cy="950913"/>
              </a:xfrm>
              <a:custGeom>
                <a:avLst/>
                <a:gdLst>
                  <a:gd name="T0" fmla="*/ 71 w 199"/>
                  <a:gd name="T1" fmla="*/ 260 h 260"/>
                  <a:gd name="T2" fmla="*/ 73 w 199"/>
                  <a:gd name="T3" fmla="*/ 182 h 260"/>
                  <a:gd name="T4" fmla="*/ 73 w 199"/>
                  <a:gd name="T5" fmla="*/ 44 h 260"/>
                  <a:gd name="T6" fmla="*/ 56 w 199"/>
                  <a:gd name="T7" fmla="*/ 44 h 260"/>
                  <a:gd name="T8" fmla="*/ 0 w 199"/>
                  <a:gd name="T9" fmla="*/ 47 h 260"/>
                  <a:gd name="T10" fmla="*/ 3 w 199"/>
                  <a:gd name="T11" fmla="*/ 4 h 260"/>
                  <a:gd name="T12" fmla="*/ 145 w 199"/>
                  <a:gd name="T13" fmla="*/ 4 h 260"/>
                  <a:gd name="T14" fmla="*/ 199 w 199"/>
                  <a:gd name="T15" fmla="*/ 0 h 260"/>
                  <a:gd name="T16" fmla="*/ 197 w 199"/>
                  <a:gd name="T17" fmla="*/ 44 h 260"/>
                  <a:gd name="T18" fmla="*/ 127 w 199"/>
                  <a:gd name="T19" fmla="*/ 44 h 260"/>
                  <a:gd name="T20" fmla="*/ 127 w 199"/>
                  <a:gd name="T21" fmla="*/ 182 h 260"/>
                  <a:gd name="T22" fmla="*/ 129 w 199"/>
                  <a:gd name="T23" fmla="*/ 260 h 260"/>
                  <a:gd name="T24" fmla="*/ 71 w 199"/>
                  <a:gd name="T25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260">
                    <a:moveTo>
                      <a:pt x="71" y="260"/>
                    </a:moveTo>
                    <a:cubicBezTo>
                      <a:pt x="73" y="236"/>
                      <a:pt x="73" y="222"/>
                      <a:pt x="73" y="182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43" y="44"/>
                      <a:pt x="20" y="44"/>
                      <a:pt x="0" y="4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66" y="4"/>
                      <a:pt x="184" y="3"/>
                      <a:pt x="199" y="0"/>
                    </a:cubicBezTo>
                    <a:cubicBezTo>
                      <a:pt x="197" y="44"/>
                      <a:pt x="197" y="44"/>
                      <a:pt x="197" y="44"/>
                    </a:cubicBezTo>
                    <a:cubicBezTo>
                      <a:pt x="127" y="44"/>
                      <a:pt x="127" y="44"/>
                      <a:pt x="127" y="44"/>
                    </a:cubicBezTo>
                    <a:cubicBezTo>
                      <a:pt x="127" y="182"/>
                      <a:pt x="127" y="182"/>
                      <a:pt x="127" y="182"/>
                    </a:cubicBezTo>
                    <a:cubicBezTo>
                      <a:pt x="127" y="222"/>
                      <a:pt x="128" y="243"/>
                      <a:pt x="129" y="260"/>
                    </a:cubicBezTo>
                    <a:lnTo>
                      <a:pt x="71" y="2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361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71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2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3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4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5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54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55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6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7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8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9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0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1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2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3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4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5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6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7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28" name="Titel 1"/>
          <p:cNvSpPr>
            <a:spLocks noGrp="1"/>
          </p:cNvSpPr>
          <p:nvPr>
            <p:ph type="ctrTitle"/>
          </p:nvPr>
        </p:nvSpPr>
        <p:spPr>
          <a:xfrm>
            <a:off x="824400" y="2096891"/>
            <a:ext cx="8176725" cy="4985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90000"/>
              </a:lnSpc>
              <a:defRPr sz="36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29" name="Untertitel 2"/>
          <p:cNvSpPr>
            <a:spLocks noGrp="1"/>
          </p:cNvSpPr>
          <p:nvPr>
            <p:ph type="subTitle" idx="1"/>
          </p:nvPr>
        </p:nvSpPr>
        <p:spPr>
          <a:xfrm>
            <a:off x="824400" y="2642401"/>
            <a:ext cx="817672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0" y="3960000"/>
            <a:ext cx="9144000" cy="2520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0591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71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2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3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4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5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54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55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6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7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8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9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0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1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2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3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4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5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6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7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28" name="Titel 1"/>
          <p:cNvSpPr>
            <a:spLocks noGrp="1"/>
          </p:cNvSpPr>
          <p:nvPr>
            <p:ph type="ctrTitle"/>
          </p:nvPr>
        </p:nvSpPr>
        <p:spPr>
          <a:xfrm>
            <a:off x="824400" y="2113201"/>
            <a:ext cx="3960000" cy="99719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36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29" name="Untertitel 2"/>
          <p:cNvSpPr>
            <a:spLocks noGrp="1"/>
          </p:cNvSpPr>
          <p:nvPr>
            <p:ph type="subTitle" idx="1"/>
          </p:nvPr>
        </p:nvSpPr>
        <p:spPr>
          <a:xfrm>
            <a:off x="824400" y="3171599"/>
            <a:ext cx="3780000" cy="10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37" name="Text Box 22"/>
          <p:cNvSpPr txBox="1">
            <a:spLocks noChangeArrowheads="1"/>
          </p:cNvSpPr>
          <p:nvPr userDrawn="1"/>
        </p:nvSpPr>
        <p:spPr bwMode="gray">
          <a:xfrm>
            <a:off x="824400" y="6553201"/>
            <a:ext cx="43164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800" dirty="0" smtClean="0">
                <a:solidFill>
                  <a:srgbClr val="1F497D"/>
                </a:solidFill>
                <a:cs typeface="Arial" pitchFamily="34" charset="0"/>
              </a:rPr>
              <a:t>© 2015 Ipsos.  All rights reserved. Contains Ipsos' Confidential and Proprietary information </a:t>
            </a:r>
            <a:br>
              <a:rPr lang="en-GB" sz="800" dirty="0" smtClean="0">
                <a:solidFill>
                  <a:srgbClr val="1F497D"/>
                </a:solidFill>
                <a:cs typeface="Arial" pitchFamily="34" charset="0"/>
              </a:rPr>
            </a:br>
            <a:r>
              <a:rPr lang="en-GB" sz="800" dirty="0" smtClean="0">
                <a:solidFill>
                  <a:srgbClr val="1F497D"/>
                </a:solidFill>
                <a:cs typeface="Arial" pitchFamily="34" charset="0"/>
              </a:rPr>
              <a:t>and may not be disclosed or reproduced without the prior written consent of Ipsos.</a:t>
            </a:r>
            <a:endParaRPr lang="de-DE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pic &amp; Resu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79200"/>
            <a:ext cx="7740000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3291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srgbClr val="1F497D"/>
              </a:solidFill>
            </a:endParaRPr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39" name="Freeform 34"/>
          <p:cNvSpPr>
            <a:spLocks/>
          </p:cNvSpPr>
          <p:nvPr/>
        </p:nvSpPr>
        <p:spPr bwMode="auto">
          <a:xfrm>
            <a:off x="8193088" y="1311275"/>
            <a:ext cx="950912" cy="1949450"/>
          </a:xfrm>
          <a:custGeom>
            <a:avLst/>
            <a:gdLst>
              <a:gd name="T0" fmla="*/ 304 w 304"/>
              <a:gd name="T1" fmla="*/ 1 h 588"/>
              <a:gd name="T2" fmla="*/ 294 w 304"/>
              <a:gd name="T3" fmla="*/ 0 h 588"/>
              <a:gd name="T4" fmla="*/ 0 w 304"/>
              <a:gd name="T5" fmla="*/ 294 h 588"/>
              <a:gd name="T6" fmla="*/ 294 w 304"/>
              <a:gd name="T7" fmla="*/ 588 h 588"/>
              <a:gd name="T8" fmla="*/ 304 w 304"/>
              <a:gd name="T9" fmla="*/ 588 h 588"/>
              <a:gd name="T10" fmla="*/ 304 w 304"/>
              <a:gd name="T11" fmla="*/ 1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4" h="588">
                <a:moveTo>
                  <a:pt x="304" y="1"/>
                </a:moveTo>
                <a:cubicBezTo>
                  <a:pt x="301" y="1"/>
                  <a:pt x="298" y="0"/>
                  <a:pt x="294" y="0"/>
                </a:cubicBezTo>
                <a:cubicBezTo>
                  <a:pt x="132" y="0"/>
                  <a:pt x="0" y="132"/>
                  <a:pt x="0" y="294"/>
                </a:cubicBezTo>
                <a:cubicBezTo>
                  <a:pt x="0" y="457"/>
                  <a:pt x="132" y="588"/>
                  <a:pt x="294" y="588"/>
                </a:cubicBezTo>
                <a:cubicBezTo>
                  <a:pt x="298" y="588"/>
                  <a:pt x="301" y="588"/>
                  <a:pt x="304" y="588"/>
                </a:cubicBezTo>
                <a:lnTo>
                  <a:pt x="304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0" name="Freeform 35"/>
          <p:cNvSpPr>
            <a:spLocks/>
          </p:cNvSpPr>
          <p:nvPr/>
        </p:nvSpPr>
        <p:spPr bwMode="auto">
          <a:xfrm>
            <a:off x="8845549" y="803276"/>
            <a:ext cx="298451" cy="584200"/>
          </a:xfrm>
          <a:custGeom>
            <a:avLst/>
            <a:gdLst>
              <a:gd name="T0" fmla="*/ 104 w 104"/>
              <a:gd name="T1" fmla="*/ 0 h 193"/>
              <a:gd name="T2" fmla="*/ 0 w 104"/>
              <a:gd name="T3" fmla="*/ 144 h 193"/>
              <a:gd name="T4" fmla="*/ 8 w 104"/>
              <a:gd name="T5" fmla="*/ 193 h 193"/>
              <a:gd name="T6" fmla="*/ 94 w 104"/>
              <a:gd name="T7" fmla="*/ 180 h 193"/>
              <a:gd name="T8" fmla="*/ 104 w 104"/>
              <a:gd name="T9" fmla="*/ 181 h 193"/>
              <a:gd name="T10" fmla="*/ 104 w 104"/>
              <a:gd name="T11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93">
                <a:moveTo>
                  <a:pt x="104" y="0"/>
                </a:moveTo>
                <a:cubicBezTo>
                  <a:pt x="44" y="21"/>
                  <a:pt x="0" y="77"/>
                  <a:pt x="0" y="144"/>
                </a:cubicBezTo>
                <a:cubicBezTo>
                  <a:pt x="0" y="162"/>
                  <a:pt x="3" y="178"/>
                  <a:pt x="8" y="193"/>
                </a:cubicBezTo>
                <a:cubicBezTo>
                  <a:pt x="36" y="185"/>
                  <a:pt x="65" y="180"/>
                  <a:pt x="94" y="180"/>
                </a:cubicBezTo>
                <a:cubicBezTo>
                  <a:pt x="98" y="180"/>
                  <a:pt x="101" y="181"/>
                  <a:pt x="104" y="181"/>
                </a:cubicBezTo>
                <a:lnTo>
                  <a:pt x="10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1" name="Freeform 36"/>
          <p:cNvSpPr>
            <a:spLocks/>
          </p:cNvSpPr>
          <p:nvPr userDrawn="1"/>
        </p:nvSpPr>
        <p:spPr bwMode="auto">
          <a:xfrm>
            <a:off x="5637213" y="0"/>
            <a:ext cx="3216275" cy="1200150"/>
          </a:xfrm>
          <a:custGeom>
            <a:avLst/>
            <a:gdLst>
              <a:gd name="T0" fmla="*/ 2026 w 2026"/>
              <a:gd name="T1" fmla="*/ 756 h 756"/>
              <a:gd name="T2" fmla="*/ 1054 w 2026"/>
              <a:gd name="T3" fmla="*/ 272 h 756"/>
              <a:gd name="T4" fmla="*/ 0 w 2026"/>
              <a:gd name="T5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6" h="756">
                <a:moveTo>
                  <a:pt x="2026" y="756"/>
                </a:moveTo>
                <a:cubicBezTo>
                  <a:pt x="1709" y="577"/>
                  <a:pt x="1392" y="398"/>
                  <a:pt x="1054" y="272"/>
                </a:cubicBezTo>
                <a:cubicBezTo>
                  <a:pt x="716" y="146"/>
                  <a:pt x="358" y="73"/>
                  <a:pt x="0" y="0"/>
                </a:cubicBezTo>
              </a:path>
            </a:pathLst>
          </a:custGeom>
          <a:noFill/>
          <a:ln w="12700" cmpd="sng">
            <a:solidFill>
              <a:srgbClr val="BCBEC0">
                <a:alpha val="5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2" name="Freeform 37"/>
          <p:cNvSpPr>
            <a:spLocks/>
          </p:cNvSpPr>
          <p:nvPr userDrawn="1"/>
        </p:nvSpPr>
        <p:spPr bwMode="auto">
          <a:xfrm>
            <a:off x="1152525" y="6553200"/>
            <a:ext cx="1198563" cy="304800"/>
          </a:xfrm>
          <a:custGeom>
            <a:avLst/>
            <a:gdLst>
              <a:gd name="T0" fmla="*/ 368 w 368"/>
              <a:gd name="T1" fmla="*/ 104 h 104"/>
              <a:gd name="T2" fmla="*/ 184 w 368"/>
              <a:gd name="T3" fmla="*/ 0 h 104"/>
              <a:gd name="T4" fmla="*/ 0 w 368"/>
              <a:gd name="T5" fmla="*/ 104 h 104"/>
              <a:gd name="T6" fmla="*/ 368 w 368"/>
              <a:gd name="T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" h="104">
                <a:moveTo>
                  <a:pt x="368" y="104"/>
                </a:moveTo>
                <a:cubicBezTo>
                  <a:pt x="330" y="42"/>
                  <a:pt x="262" y="0"/>
                  <a:pt x="184" y="0"/>
                </a:cubicBezTo>
                <a:cubicBezTo>
                  <a:pt x="106" y="0"/>
                  <a:pt x="38" y="42"/>
                  <a:pt x="0" y="104"/>
                </a:cubicBezTo>
                <a:lnTo>
                  <a:pt x="368" y="10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3" name="Freeform 38"/>
          <p:cNvSpPr>
            <a:spLocks/>
          </p:cNvSpPr>
          <p:nvPr userDrawn="1"/>
        </p:nvSpPr>
        <p:spPr bwMode="auto">
          <a:xfrm>
            <a:off x="0" y="4794250"/>
            <a:ext cx="1177925" cy="2019300"/>
          </a:xfrm>
          <a:custGeom>
            <a:avLst/>
            <a:gdLst>
              <a:gd name="T0" fmla="*/ 742 w 742"/>
              <a:gd name="T1" fmla="*/ 1272 h 1272"/>
              <a:gd name="T2" fmla="*/ 684 w 742"/>
              <a:gd name="T3" fmla="*/ 1220 h 1272"/>
              <a:gd name="T4" fmla="*/ 576 w 742"/>
              <a:gd name="T5" fmla="*/ 1110 h 1272"/>
              <a:gd name="T6" fmla="*/ 454 w 742"/>
              <a:gd name="T7" fmla="*/ 970 h 1272"/>
              <a:gd name="T8" fmla="*/ 356 w 742"/>
              <a:gd name="T9" fmla="*/ 826 h 1272"/>
              <a:gd name="T10" fmla="*/ 266 w 742"/>
              <a:gd name="T11" fmla="*/ 674 h 1272"/>
              <a:gd name="T12" fmla="*/ 186 w 742"/>
              <a:gd name="T13" fmla="*/ 512 h 1272"/>
              <a:gd name="T14" fmla="*/ 112 w 742"/>
              <a:gd name="T15" fmla="*/ 330 h 1272"/>
              <a:gd name="T16" fmla="*/ 0 w 742"/>
              <a:gd name="T1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2" h="1272">
                <a:moveTo>
                  <a:pt x="742" y="1272"/>
                </a:moveTo>
                <a:cubicBezTo>
                  <a:pt x="727" y="1259"/>
                  <a:pt x="712" y="1247"/>
                  <a:pt x="684" y="1220"/>
                </a:cubicBezTo>
                <a:cubicBezTo>
                  <a:pt x="656" y="1193"/>
                  <a:pt x="614" y="1152"/>
                  <a:pt x="576" y="1110"/>
                </a:cubicBezTo>
                <a:cubicBezTo>
                  <a:pt x="538" y="1068"/>
                  <a:pt x="491" y="1017"/>
                  <a:pt x="454" y="970"/>
                </a:cubicBezTo>
                <a:cubicBezTo>
                  <a:pt x="417" y="923"/>
                  <a:pt x="387" y="875"/>
                  <a:pt x="356" y="826"/>
                </a:cubicBezTo>
                <a:cubicBezTo>
                  <a:pt x="325" y="777"/>
                  <a:pt x="294" y="726"/>
                  <a:pt x="266" y="674"/>
                </a:cubicBezTo>
                <a:cubicBezTo>
                  <a:pt x="238" y="622"/>
                  <a:pt x="212" y="569"/>
                  <a:pt x="186" y="512"/>
                </a:cubicBezTo>
                <a:cubicBezTo>
                  <a:pt x="160" y="455"/>
                  <a:pt x="143" y="415"/>
                  <a:pt x="112" y="330"/>
                </a:cubicBezTo>
                <a:cubicBezTo>
                  <a:pt x="81" y="245"/>
                  <a:pt x="19" y="55"/>
                  <a:pt x="0" y="0"/>
                </a:cubicBezTo>
              </a:path>
            </a:pathLst>
          </a:custGeom>
          <a:noFill/>
          <a:ln w="12700" cmpd="sng">
            <a:solidFill>
              <a:srgbClr val="BCBEC0">
                <a:alpha val="5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>
                <a:solidFill>
                  <a:srgbClr val="1F497D"/>
                </a:solidFill>
              </a:rPr>
              <a:pPr/>
              <a:t>‹#›</a:t>
            </a:fld>
            <a:endParaRPr lang="de-DE" dirty="0">
              <a:solidFill>
                <a:srgbClr val="1F497D"/>
              </a:solidFill>
            </a:endParaRPr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59" name="Picture 2" descr="C:\Users\nlovvi01\Desktop\IPSOS_MM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968" y="6556926"/>
            <a:ext cx="1319483" cy="2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77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>
            <a:spLocks/>
          </p:cNvSpPr>
          <p:nvPr/>
        </p:nvSpPr>
        <p:spPr bwMode="auto">
          <a:xfrm>
            <a:off x="1" y="950913"/>
            <a:ext cx="4760913" cy="5003800"/>
          </a:xfrm>
          <a:custGeom>
            <a:avLst/>
            <a:gdLst>
              <a:gd name="T0" fmla="*/ 692 w 1492"/>
              <a:gd name="T1" fmla="*/ 0 h 1600"/>
              <a:gd name="T2" fmla="*/ 0 w 1492"/>
              <a:gd name="T3" fmla="*/ 399 h 1600"/>
              <a:gd name="T4" fmla="*/ 0 w 1492"/>
              <a:gd name="T5" fmla="*/ 1202 h 1600"/>
              <a:gd name="T6" fmla="*/ 692 w 1492"/>
              <a:gd name="T7" fmla="*/ 1600 h 1600"/>
              <a:gd name="T8" fmla="*/ 1492 w 1492"/>
              <a:gd name="T9" fmla="*/ 800 h 1600"/>
              <a:gd name="T10" fmla="*/ 692 w 1492"/>
              <a:gd name="T11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2" h="1600">
                <a:moveTo>
                  <a:pt x="692" y="0"/>
                </a:moveTo>
                <a:cubicBezTo>
                  <a:pt x="397" y="0"/>
                  <a:pt x="139" y="161"/>
                  <a:pt x="0" y="399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139" y="1440"/>
                  <a:pt x="397" y="1600"/>
                  <a:pt x="692" y="1600"/>
                </a:cubicBezTo>
                <a:cubicBezTo>
                  <a:pt x="1134" y="1600"/>
                  <a:pt x="1492" y="1242"/>
                  <a:pt x="1492" y="800"/>
                </a:cubicBezTo>
                <a:cubicBezTo>
                  <a:pt x="1492" y="359"/>
                  <a:pt x="1134" y="0"/>
                  <a:pt x="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8" name="Freeform 3"/>
          <p:cNvSpPr>
            <a:spLocks/>
          </p:cNvSpPr>
          <p:nvPr/>
        </p:nvSpPr>
        <p:spPr bwMode="auto">
          <a:xfrm>
            <a:off x="7435851" y="1541464"/>
            <a:ext cx="1711325" cy="2360612"/>
          </a:xfrm>
          <a:custGeom>
            <a:avLst/>
            <a:gdLst>
              <a:gd name="T0" fmla="*/ 520 w 520"/>
              <a:gd name="T1" fmla="*/ 32 h 740"/>
              <a:gd name="T2" fmla="*/ 370 w 520"/>
              <a:gd name="T3" fmla="*/ 0 h 740"/>
              <a:gd name="T4" fmla="*/ 0 w 520"/>
              <a:gd name="T5" fmla="*/ 370 h 740"/>
              <a:gd name="T6" fmla="*/ 370 w 520"/>
              <a:gd name="T7" fmla="*/ 740 h 740"/>
              <a:gd name="T8" fmla="*/ 520 w 520"/>
              <a:gd name="T9" fmla="*/ 709 h 740"/>
              <a:gd name="T10" fmla="*/ 520 w 520"/>
              <a:gd name="T11" fmla="*/ 3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0" h="740">
                <a:moveTo>
                  <a:pt x="520" y="32"/>
                </a:moveTo>
                <a:cubicBezTo>
                  <a:pt x="474" y="12"/>
                  <a:pt x="423" y="0"/>
                  <a:pt x="370" y="0"/>
                </a:cubicBezTo>
                <a:cubicBezTo>
                  <a:pt x="166" y="0"/>
                  <a:pt x="0" y="166"/>
                  <a:pt x="0" y="370"/>
                </a:cubicBezTo>
                <a:cubicBezTo>
                  <a:pt x="0" y="575"/>
                  <a:pt x="166" y="740"/>
                  <a:pt x="370" y="740"/>
                </a:cubicBezTo>
                <a:cubicBezTo>
                  <a:pt x="423" y="740"/>
                  <a:pt x="474" y="729"/>
                  <a:pt x="520" y="709"/>
                </a:cubicBezTo>
                <a:lnTo>
                  <a:pt x="520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584202" y="5846764"/>
            <a:ext cx="917575" cy="746125"/>
          </a:xfrm>
          <a:custGeom>
            <a:avLst/>
            <a:gdLst>
              <a:gd name="T0" fmla="*/ 0 w 578"/>
              <a:gd name="T1" fmla="*/ 470 h 470"/>
              <a:gd name="T2" fmla="*/ 286 w 578"/>
              <a:gd name="T3" fmla="*/ 270 h 470"/>
              <a:gd name="T4" fmla="*/ 578 w 578"/>
              <a:gd name="T5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8" h="470">
                <a:moveTo>
                  <a:pt x="0" y="470"/>
                </a:moveTo>
                <a:cubicBezTo>
                  <a:pt x="95" y="409"/>
                  <a:pt x="190" y="348"/>
                  <a:pt x="286" y="270"/>
                </a:cubicBezTo>
                <a:cubicBezTo>
                  <a:pt x="382" y="192"/>
                  <a:pt x="529" y="45"/>
                  <a:pt x="578" y="0"/>
                </a:cubicBezTo>
              </a:path>
            </a:pathLst>
          </a:custGeom>
          <a:noFill/>
          <a:ln w="12700" cmpd="sng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-3174" y="6272213"/>
            <a:ext cx="641351" cy="592137"/>
          </a:xfrm>
          <a:custGeom>
            <a:avLst/>
            <a:gdLst>
              <a:gd name="T0" fmla="*/ 189 w 191"/>
              <a:gd name="T1" fmla="*/ 183 h 183"/>
              <a:gd name="T2" fmla="*/ 191 w 191"/>
              <a:gd name="T3" fmla="*/ 160 h 183"/>
              <a:gd name="T4" fmla="*/ 31 w 191"/>
              <a:gd name="T5" fmla="*/ 0 h 183"/>
              <a:gd name="T6" fmla="*/ 0 w 191"/>
              <a:gd name="T7" fmla="*/ 3 h 183"/>
              <a:gd name="T8" fmla="*/ 0 w 191"/>
              <a:gd name="T9" fmla="*/ 183 h 183"/>
              <a:gd name="T10" fmla="*/ 189 w 191"/>
              <a:gd name="T11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" h="183">
                <a:moveTo>
                  <a:pt x="189" y="183"/>
                </a:moveTo>
                <a:cubicBezTo>
                  <a:pt x="190" y="175"/>
                  <a:pt x="191" y="168"/>
                  <a:pt x="191" y="160"/>
                </a:cubicBezTo>
                <a:cubicBezTo>
                  <a:pt x="191" y="72"/>
                  <a:pt x="119" y="0"/>
                  <a:pt x="31" y="0"/>
                </a:cubicBezTo>
                <a:cubicBezTo>
                  <a:pt x="21" y="0"/>
                  <a:pt x="10" y="1"/>
                  <a:pt x="0" y="3"/>
                </a:cubicBezTo>
                <a:cubicBezTo>
                  <a:pt x="0" y="183"/>
                  <a:pt x="0" y="183"/>
                  <a:pt x="0" y="183"/>
                </a:cubicBezTo>
                <a:lnTo>
                  <a:pt x="18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9201" y="4680000"/>
            <a:ext cx="443083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970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99DB18A3-D21F-4BB0-9E84-DFB029941648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grpSp>
        <p:nvGrpSpPr>
          <p:cNvPr id="12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13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4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5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6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8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9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0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1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2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3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4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1289" y="2935198"/>
            <a:ext cx="4419137" cy="99719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90000"/>
              </a:lnSpc>
              <a:defRPr sz="36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grpSp>
        <p:nvGrpSpPr>
          <p:cNvPr id="49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50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1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2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3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4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5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6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7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8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9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0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1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2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3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4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9" name="Line 4"/>
          <p:cNvSpPr>
            <a:spLocks noChangeShapeType="1"/>
          </p:cNvSpPr>
          <p:nvPr/>
        </p:nvSpPr>
        <p:spPr bwMode="auto">
          <a:xfrm flipH="1">
            <a:off x="4718051" y="2803526"/>
            <a:ext cx="2717800" cy="249238"/>
          </a:xfrm>
          <a:prstGeom prst="line">
            <a:avLst/>
          </a:prstGeom>
          <a:solidFill>
            <a:schemeClr val="bg1"/>
          </a:solidFill>
          <a:ln w="12700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pic>
        <p:nvPicPr>
          <p:cNvPr id="72" name="Picture 2" descr="C:\Users\nlovvi01\Desktop\IPSOS_MM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968" y="6556926"/>
            <a:ext cx="1319483" cy="2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3538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pic &amp; Resu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51200" y="982800"/>
            <a:ext cx="7959600" cy="5184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38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srgbClr val="1F497D"/>
              </a:solidFill>
            </a:endParaRPr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49" name="Freeform 10"/>
          <p:cNvSpPr>
            <a:spLocks/>
          </p:cNvSpPr>
          <p:nvPr userDrawn="1"/>
        </p:nvSpPr>
        <p:spPr bwMode="auto">
          <a:xfrm>
            <a:off x="4572001" y="6296026"/>
            <a:ext cx="1169988" cy="561975"/>
          </a:xfrm>
          <a:custGeom>
            <a:avLst/>
            <a:gdLst>
              <a:gd name="T0" fmla="*/ 0 w 366"/>
              <a:gd name="T1" fmla="*/ 175 h 175"/>
              <a:gd name="T2" fmla="*/ 366 w 366"/>
              <a:gd name="T3" fmla="*/ 175 h 175"/>
              <a:gd name="T4" fmla="*/ 183 w 366"/>
              <a:gd name="T5" fmla="*/ 0 h 175"/>
              <a:gd name="T6" fmla="*/ 0 w 366"/>
              <a:gd name="T7" fmla="*/ 175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6" h="175">
                <a:moveTo>
                  <a:pt x="0" y="175"/>
                </a:moveTo>
                <a:cubicBezTo>
                  <a:pt x="366" y="175"/>
                  <a:pt x="366" y="175"/>
                  <a:pt x="366" y="175"/>
                </a:cubicBezTo>
                <a:cubicBezTo>
                  <a:pt x="362" y="78"/>
                  <a:pt x="282" y="0"/>
                  <a:pt x="183" y="0"/>
                </a:cubicBezTo>
                <a:cubicBezTo>
                  <a:pt x="84" y="0"/>
                  <a:pt x="4" y="78"/>
                  <a:pt x="0" y="17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50" name="Freeform 14"/>
          <p:cNvSpPr>
            <a:spLocks/>
          </p:cNvSpPr>
          <p:nvPr userDrawn="1"/>
        </p:nvSpPr>
        <p:spPr bwMode="auto">
          <a:xfrm>
            <a:off x="0" y="3725820"/>
            <a:ext cx="811213" cy="3132181"/>
          </a:xfrm>
          <a:custGeom>
            <a:avLst/>
            <a:gdLst>
              <a:gd name="T0" fmla="*/ 0 w 322"/>
              <a:gd name="T1" fmla="*/ 0 h 1016"/>
              <a:gd name="T2" fmla="*/ 0 w 322"/>
              <a:gd name="T3" fmla="*/ 1016 h 1016"/>
              <a:gd name="T4" fmla="*/ 140 w 322"/>
              <a:gd name="T5" fmla="*/ 1016 h 1016"/>
              <a:gd name="T6" fmla="*/ 322 w 322"/>
              <a:gd name="T7" fmla="*/ 564 h 1016"/>
              <a:gd name="T8" fmla="*/ 0 w 322"/>
              <a:gd name="T9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2" h="1016">
                <a:moveTo>
                  <a:pt x="0" y="0"/>
                </a:moveTo>
                <a:cubicBezTo>
                  <a:pt x="0" y="1016"/>
                  <a:pt x="0" y="1016"/>
                  <a:pt x="0" y="1016"/>
                </a:cubicBezTo>
                <a:cubicBezTo>
                  <a:pt x="140" y="1016"/>
                  <a:pt x="140" y="1016"/>
                  <a:pt x="140" y="1016"/>
                </a:cubicBezTo>
                <a:cubicBezTo>
                  <a:pt x="253" y="899"/>
                  <a:pt x="322" y="739"/>
                  <a:pt x="322" y="564"/>
                </a:cubicBezTo>
                <a:cubicBezTo>
                  <a:pt x="322" y="324"/>
                  <a:pt x="193" y="114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51" name="Freihandform 50"/>
          <p:cNvSpPr/>
          <p:nvPr userDrawn="1"/>
        </p:nvSpPr>
        <p:spPr bwMode="ltGray">
          <a:xfrm>
            <a:off x="388190" y="8626"/>
            <a:ext cx="2104845" cy="4097548"/>
          </a:xfrm>
          <a:custGeom>
            <a:avLst/>
            <a:gdLst>
              <a:gd name="connsiteX0" fmla="*/ 0 w 2717320"/>
              <a:gd name="connsiteY0" fmla="*/ 4097548 h 4097548"/>
              <a:gd name="connsiteX1" fmla="*/ 543464 w 2717320"/>
              <a:gd name="connsiteY1" fmla="*/ 1673525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724619 w 2717320"/>
              <a:gd name="connsiteY1" fmla="*/ 1639019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869393 w 2717320"/>
              <a:gd name="connsiteY1" fmla="*/ 1708030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320" h="4097548">
                <a:moveTo>
                  <a:pt x="0" y="4097548"/>
                </a:moveTo>
                <a:cubicBezTo>
                  <a:pt x="45288" y="3226999"/>
                  <a:pt x="416506" y="2390955"/>
                  <a:pt x="869393" y="1708030"/>
                </a:cubicBezTo>
                <a:cubicBezTo>
                  <a:pt x="1322280" y="1025105"/>
                  <a:pt x="2409332" y="284672"/>
                  <a:pt x="2717320" y="0"/>
                </a:cubicBezTo>
                <a:lnTo>
                  <a:pt x="2717320" y="0"/>
                </a:lnTo>
              </a:path>
            </a:pathLst>
          </a:custGeom>
          <a:noFill/>
          <a:ln w="12700">
            <a:solidFill>
              <a:srgbClr val="BCBEC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2" name="Picture 41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48257" y="6565677"/>
            <a:ext cx="1124648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38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2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srgbClr val="1F497D"/>
              </a:solidFill>
            </a:endParaRPr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48257" y="6565677"/>
            <a:ext cx="1124648" cy="216000"/>
          </a:xfrm>
          <a:prstGeom prst="rect">
            <a:avLst/>
          </a:prstGeom>
        </p:spPr>
      </p:pic>
      <p:cxnSp>
        <p:nvCxnSpPr>
          <p:cNvPr id="40" name="Rett linje 40"/>
          <p:cNvCxnSpPr/>
          <p:nvPr userDrawn="1"/>
        </p:nvCxnSpPr>
        <p:spPr>
          <a:xfrm>
            <a:off x="257175" y="704850"/>
            <a:ext cx="8629650" cy="0"/>
          </a:xfrm>
          <a:prstGeom prst="line">
            <a:avLst/>
          </a:prstGeom>
          <a:ln w="3175"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842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7581015" y="2293619"/>
            <a:ext cx="1584251" cy="4572000"/>
            <a:chOff x="11816514" y="3772631"/>
            <a:chExt cx="1621760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512060" y="4887731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816514" y="3772631"/>
              <a:ext cx="1621760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rot="21070690">
              <a:off x="12253486" y="5236548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157116" y="6624084"/>
            <a:ext cx="2681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Ipsos MMI Fagpresseundersøkelsen 2015</a:t>
            </a:r>
          </a:p>
        </p:txBody>
      </p:sp>
    </p:spTree>
    <p:extLst>
      <p:ext uri="{BB962C8B-B14F-4D97-AF65-F5344CB8AC3E}">
        <p14:creationId xmlns:p14="http://schemas.microsoft.com/office/powerpoint/2010/main" val="198904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plain">
    <p:bg>
      <p:bgPr>
        <a:blipFill dpi="0" rotWithShape="1">
          <a:blip r:embed="rId2" cstate="print">
            <a:alphaModFix amt="20000"/>
            <a:lum/>
          </a:blip>
          <a:srcRect/>
          <a:stretch>
            <a:fillRect l="26000" t="2000" r="-26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sp>
        <p:nvSpPr>
          <p:cNvPr id="39" name="Rektangel 38"/>
          <p:cNvSpPr/>
          <p:nvPr userDrawn="1"/>
        </p:nvSpPr>
        <p:spPr>
          <a:xfrm>
            <a:off x="0" y="6600825"/>
            <a:ext cx="9144000" cy="257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62355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1" name="TekstSylinder 40"/>
          <p:cNvSpPr txBox="1"/>
          <p:nvPr userDrawn="1"/>
        </p:nvSpPr>
        <p:spPr>
          <a:xfrm>
            <a:off x="28574" y="6600825"/>
            <a:ext cx="2543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>
                <a:solidFill>
                  <a:srgbClr val="FFFFFF"/>
                </a:solidFill>
              </a:rPr>
              <a:t>© Ipsos MMI Fagpresseundersøkelsen 2015</a:t>
            </a:r>
            <a:endParaRPr lang="nb-NO" sz="1000" dirty="0">
              <a:solidFill>
                <a:srgbClr val="FFFFFF"/>
              </a:solidFill>
            </a:endParaRPr>
          </a:p>
        </p:txBody>
      </p:sp>
      <p:sp>
        <p:nvSpPr>
          <p:cNvPr id="42" name="Titel 1"/>
          <p:cNvSpPr>
            <a:spLocks noGrp="1"/>
          </p:cNvSpPr>
          <p:nvPr>
            <p:ph type="title" hasCustomPrompt="1"/>
          </p:nvPr>
        </p:nvSpPr>
        <p:spPr>
          <a:xfrm>
            <a:off x="0" y="97200"/>
            <a:ext cx="9144000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cxnSp>
        <p:nvCxnSpPr>
          <p:cNvPr id="45" name="Rett linje 44"/>
          <p:cNvCxnSpPr/>
          <p:nvPr userDrawn="1"/>
        </p:nvCxnSpPr>
        <p:spPr>
          <a:xfrm>
            <a:off x="257175" y="704850"/>
            <a:ext cx="8629650" cy="0"/>
          </a:xfrm>
          <a:prstGeom prst="line">
            <a:avLst/>
          </a:prstGeom>
          <a:ln w="3175"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32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plain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45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67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8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2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8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sp>
        <p:nvSpPr>
          <p:cNvPr id="8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2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54" name="Picture 2" descr="C:\Users\nlovvi01\Desktop\IPSOS_MM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968" y="6556926"/>
            <a:ext cx="1319483" cy="2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2078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71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2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3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4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5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54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55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6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7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8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9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0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1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2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3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4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5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6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7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28" name="Titel 1"/>
          <p:cNvSpPr>
            <a:spLocks noGrp="1"/>
          </p:cNvSpPr>
          <p:nvPr>
            <p:ph type="ctrTitle"/>
          </p:nvPr>
        </p:nvSpPr>
        <p:spPr>
          <a:xfrm>
            <a:off x="824400" y="2096891"/>
            <a:ext cx="8176725" cy="4985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90000"/>
              </a:lnSpc>
              <a:defRPr sz="36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29" name="Untertitel 2"/>
          <p:cNvSpPr>
            <a:spLocks noGrp="1"/>
          </p:cNvSpPr>
          <p:nvPr>
            <p:ph type="subTitle" idx="1"/>
          </p:nvPr>
        </p:nvSpPr>
        <p:spPr>
          <a:xfrm>
            <a:off x="824400" y="2642401"/>
            <a:ext cx="817672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37" name="Text Box 22"/>
          <p:cNvSpPr txBox="1">
            <a:spLocks noChangeArrowheads="1"/>
          </p:cNvSpPr>
          <p:nvPr userDrawn="1"/>
        </p:nvSpPr>
        <p:spPr bwMode="gray">
          <a:xfrm>
            <a:off x="2413000" y="6553201"/>
            <a:ext cx="43164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800" dirty="0" smtClean="0">
                <a:solidFill>
                  <a:srgbClr val="1F497D"/>
                </a:solidFill>
                <a:cs typeface="Arial" pitchFamily="34" charset="0"/>
              </a:rPr>
              <a:t>© 2012 Ipsos.  All rights reserved. Contains Ipsos' Confidential and Proprietary information and </a:t>
            </a:r>
            <a:br>
              <a:rPr lang="en-GB" sz="800" dirty="0" smtClean="0">
                <a:solidFill>
                  <a:srgbClr val="1F497D"/>
                </a:solidFill>
                <a:cs typeface="Arial" pitchFamily="34" charset="0"/>
              </a:rPr>
            </a:br>
            <a:r>
              <a:rPr lang="en-GB" sz="800" dirty="0" smtClean="0">
                <a:solidFill>
                  <a:srgbClr val="1F497D"/>
                </a:solidFill>
                <a:cs typeface="Arial" pitchFamily="34" charset="0"/>
              </a:rPr>
              <a:t>may not be disclosed or reproduced without the prior written consent of Ipsos.</a:t>
            </a:r>
            <a:endParaRPr lang="de-DE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Inhaltsplatzhalter 2"/>
          <p:cNvSpPr>
            <a:spLocks noGrp="1"/>
          </p:cNvSpPr>
          <p:nvPr>
            <p:ph sz="quarter" idx="10"/>
          </p:nvPr>
        </p:nvSpPr>
        <p:spPr>
          <a:xfrm>
            <a:off x="0" y="3960000"/>
            <a:ext cx="9144000" cy="2520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de-DE" dirty="0"/>
          </a:p>
        </p:txBody>
      </p:sp>
      <p:pic>
        <p:nvPicPr>
          <p:cNvPr id="40" name="Grafik 3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62" y="396000"/>
            <a:ext cx="468536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03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71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2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3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4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5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54" name="Group 4"/>
          <p:cNvGrpSpPr>
            <a:grpSpLocks noChangeAspect="1"/>
          </p:cNvGrpSpPr>
          <p:nvPr userDrawn="1"/>
        </p:nvGrpSpPr>
        <p:grpSpPr bwMode="gray">
          <a:xfrm>
            <a:off x="381001" y="381001"/>
            <a:ext cx="1079500" cy="968375"/>
            <a:chOff x="1352" y="681"/>
            <a:chExt cx="3519" cy="3153"/>
          </a:xfrm>
        </p:grpSpPr>
        <p:sp>
          <p:nvSpPr>
            <p:cNvPr id="55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6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7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8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9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0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1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2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3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4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5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6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7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37" name="Text Box 22"/>
          <p:cNvSpPr txBox="1">
            <a:spLocks noChangeArrowheads="1"/>
          </p:cNvSpPr>
          <p:nvPr userDrawn="1"/>
        </p:nvSpPr>
        <p:spPr bwMode="gray">
          <a:xfrm>
            <a:off x="824400" y="6553201"/>
            <a:ext cx="43164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800" dirty="0" smtClean="0">
                <a:solidFill>
                  <a:srgbClr val="FFFFFF"/>
                </a:solidFill>
                <a:cs typeface="Arial" pitchFamily="34" charset="0"/>
              </a:rPr>
              <a:t>© 2012 Ipsos.  All rights reserved. Contains Ipsos' Confidential and Proprietary information </a:t>
            </a:r>
            <a:br>
              <a:rPr lang="en-GB" sz="80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GB" sz="800" dirty="0" smtClean="0">
                <a:solidFill>
                  <a:srgbClr val="FFFFFF"/>
                </a:solidFill>
                <a:cs typeface="Arial" pitchFamily="34" charset="0"/>
              </a:rPr>
              <a:t>and may not be disclosed or reproduced without the prior written consent of Ipsos.</a:t>
            </a:r>
            <a:endParaRPr lang="de-DE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itel 1"/>
          <p:cNvSpPr>
            <a:spLocks noGrp="1"/>
          </p:cNvSpPr>
          <p:nvPr>
            <p:ph type="ctrTitle"/>
          </p:nvPr>
        </p:nvSpPr>
        <p:spPr bwMode="white">
          <a:xfrm>
            <a:off x="824400" y="2113201"/>
            <a:ext cx="3960000" cy="99719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40" name="Untertitel 2"/>
          <p:cNvSpPr>
            <a:spLocks noGrp="1"/>
          </p:cNvSpPr>
          <p:nvPr>
            <p:ph type="subTitle" idx="1"/>
          </p:nvPr>
        </p:nvSpPr>
        <p:spPr bwMode="white">
          <a:xfrm>
            <a:off x="824400" y="3171599"/>
            <a:ext cx="3780000" cy="108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pic>
        <p:nvPicPr>
          <p:cNvPr id="41" name="Grafik 4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62" y="396000"/>
            <a:ext cx="468536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89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&amp; Resu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3291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srgbClr val="1F497D"/>
              </a:solidFill>
            </a:endParaRPr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39" name="Freeform 34"/>
          <p:cNvSpPr>
            <a:spLocks/>
          </p:cNvSpPr>
          <p:nvPr/>
        </p:nvSpPr>
        <p:spPr bwMode="auto">
          <a:xfrm>
            <a:off x="8193088" y="1311275"/>
            <a:ext cx="950912" cy="1949450"/>
          </a:xfrm>
          <a:custGeom>
            <a:avLst/>
            <a:gdLst>
              <a:gd name="T0" fmla="*/ 304 w 304"/>
              <a:gd name="T1" fmla="*/ 1 h 588"/>
              <a:gd name="T2" fmla="*/ 294 w 304"/>
              <a:gd name="T3" fmla="*/ 0 h 588"/>
              <a:gd name="T4" fmla="*/ 0 w 304"/>
              <a:gd name="T5" fmla="*/ 294 h 588"/>
              <a:gd name="T6" fmla="*/ 294 w 304"/>
              <a:gd name="T7" fmla="*/ 588 h 588"/>
              <a:gd name="T8" fmla="*/ 304 w 304"/>
              <a:gd name="T9" fmla="*/ 588 h 588"/>
              <a:gd name="T10" fmla="*/ 304 w 304"/>
              <a:gd name="T11" fmla="*/ 1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4" h="588">
                <a:moveTo>
                  <a:pt x="304" y="1"/>
                </a:moveTo>
                <a:cubicBezTo>
                  <a:pt x="301" y="1"/>
                  <a:pt x="298" y="0"/>
                  <a:pt x="294" y="0"/>
                </a:cubicBezTo>
                <a:cubicBezTo>
                  <a:pt x="132" y="0"/>
                  <a:pt x="0" y="132"/>
                  <a:pt x="0" y="294"/>
                </a:cubicBezTo>
                <a:cubicBezTo>
                  <a:pt x="0" y="457"/>
                  <a:pt x="132" y="588"/>
                  <a:pt x="294" y="588"/>
                </a:cubicBezTo>
                <a:cubicBezTo>
                  <a:pt x="298" y="588"/>
                  <a:pt x="301" y="588"/>
                  <a:pt x="304" y="588"/>
                </a:cubicBezTo>
                <a:lnTo>
                  <a:pt x="30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0" name="Freeform 35"/>
          <p:cNvSpPr>
            <a:spLocks/>
          </p:cNvSpPr>
          <p:nvPr/>
        </p:nvSpPr>
        <p:spPr bwMode="auto">
          <a:xfrm>
            <a:off x="8845549" y="803276"/>
            <a:ext cx="298451" cy="584200"/>
          </a:xfrm>
          <a:custGeom>
            <a:avLst/>
            <a:gdLst>
              <a:gd name="T0" fmla="*/ 104 w 104"/>
              <a:gd name="T1" fmla="*/ 0 h 193"/>
              <a:gd name="T2" fmla="*/ 0 w 104"/>
              <a:gd name="T3" fmla="*/ 144 h 193"/>
              <a:gd name="T4" fmla="*/ 8 w 104"/>
              <a:gd name="T5" fmla="*/ 193 h 193"/>
              <a:gd name="T6" fmla="*/ 94 w 104"/>
              <a:gd name="T7" fmla="*/ 180 h 193"/>
              <a:gd name="T8" fmla="*/ 104 w 104"/>
              <a:gd name="T9" fmla="*/ 181 h 193"/>
              <a:gd name="T10" fmla="*/ 104 w 104"/>
              <a:gd name="T11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93">
                <a:moveTo>
                  <a:pt x="104" y="0"/>
                </a:moveTo>
                <a:cubicBezTo>
                  <a:pt x="44" y="21"/>
                  <a:pt x="0" y="77"/>
                  <a:pt x="0" y="144"/>
                </a:cubicBezTo>
                <a:cubicBezTo>
                  <a:pt x="0" y="162"/>
                  <a:pt x="3" y="178"/>
                  <a:pt x="8" y="193"/>
                </a:cubicBezTo>
                <a:cubicBezTo>
                  <a:pt x="36" y="185"/>
                  <a:pt x="65" y="180"/>
                  <a:pt x="94" y="180"/>
                </a:cubicBezTo>
                <a:cubicBezTo>
                  <a:pt x="98" y="180"/>
                  <a:pt x="101" y="181"/>
                  <a:pt x="104" y="181"/>
                </a:cubicBezTo>
                <a:lnTo>
                  <a:pt x="10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1" name="Freeform 36"/>
          <p:cNvSpPr>
            <a:spLocks/>
          </p:cNvSpPr>
          <p:nvPr userDrawn="1"/>
        </p:nvSpPr>
        <p:spPr bwMode="auto">
          <a:xfrm>
            <a:off x="5637213" y="0"/>
            <a:ext cx="3216275" cy="1200150"/>
          </a:xfrm>
          <a:custGeom>
            <a:avLst/>
            <a:gdLst>
              <a:gd name="T0" fmla="*/ 2026 w 2026"/>
              <a:gd name="T1" fmla="*/ 756 h 756"/>
              <a:gd name="T2" fmla="*/ 1054 w 2026"/>
              <a:gd name="T3" fmla="*/ 272 h 756"/>
              <a:gd name="T4" fmla="*/ 0 w 2026"/>
              <a:gd name="T5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6" h="756">
                <a:moveTo>
                  <a:pt x="2026" y="756"/>
                </a:moveTo>
                <a:cubicBezTo>
                  <a:pt x="1709" y="577"/>
                  <a:pt x="1392" y="398"/>
                  <a:pt x="1054" y="272"/>
                </a:cubicBezTo>
                <a:cubicBezTo>
                  <a:pt x="716" y="146"/>
                  <a:pt x="358" y="73"/>
                  <a:pt x="0" y="0"/>
                </a:cubicBezTo>
              </a:path>
            </a:pathLst>
          </a:custGeom>
          <a:noFill/>
          <a:ln w="12700" cmpd="sng">
            <a:solidFill>
              <a:schemeClr val="accent2">
                <a:alpha val="5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2" name="Freeform 37"/>
          <p:cNvSpPr>
            <a:spLocks/>
          </p:cNvSpPr>
          <p:nvPr userDrawn="1"/>
        </p:nvSpPr>
        <p:spPr bwMode="auto">
          <a:xfrm>
            <a:off x="1152525" y="6553200"/>
            <a:ext cx="1198563" cy="304800"/>
          </a:xfrm>
          <a:custGeom>
            <a:avLst/>
            <a:gdLst>
              <a:gd name="T0" fmla="*/ 368 w 368"/>
              <a:gd name="T1" fmla="*/ 104 h 104"/>
              <a:gd name="T2" fmla="*/ 184 w 368"/>
              <a:gd name="T3" fmla="*/ 0 h 104"/>
              <a:gd name="T4" fmla="*/ 0 w 368"/>
              <a:gd name="T5" fmla="*/ 104 h 104"/>
              <a:gd name="T6" fmla="*/ 368 w 368"/>
              <a:gd name="T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" h="104">
                <a:moveTo>
                  <a:pt x="368" y="104"/>
                </a:moveTo>
                <a:cubicBezTo>
                  <a:pt x="330" y="42"/>
                  <a:pt x="262" y="0"/>
                  <a:pt x="184" y="0"/>
                </a:cubicBezTo>
                <a:cubicBezTo>
                  <a:pt x="106" y="0"/>
                  <a:pt x="38" y="42"/>
                  <a:pt x="0" y="104"/>
                </a:cubicBezTo>
                <a:lnTo>
                  <a:pt x="368" y="10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3" name="Freeform 38"/>
          <p:cNvSpPr>
            <a:spLocks/>
          </p:cNvSpPr>
          <p:nvPr userDrawn="1"/>
        </p:nvSpPr>
        <p:spPr bwMode="auto">
          <a:xfrm>
            <a:off x="0" y="4794250"/>
            <a:ext cx="1177925" cy="2019300"/>
          </a:xfrm>
          <a:custGeom>
            <a:avLst/>
            <a:gdLst>
              <a:gd name="T0" fmla="*/ 742 w 742"/>
              <a:gd name="T1" fmla="*/ 1272 h 1272"/>
              <a:gd name="T2" fmla="*/ 684 w 742"/>
              <a:gd name="T3" fmla="*/ 1220 h 1272"/>
              <a:gd name="T4" fmla="*/ 576 w 742"/>
              <a:gd name="T5" fmla="*/ 1110 h 1272"/>
              <a:gd name="T6" fmla="*/ 454 w 742"/>
              <a:gd name="T7" fmla="*/ 970 h 1272"/>
              <a:gd name="T8" fmla="*/ 356 w 742"/>
              <a:gd name="T9" fmla="*/ 826 h 1272"/>
              <a:gd name="T10" fmla="*/ 266 w 742"/>
              <a:gd name="T11" fmla="*/ 674 h 1272"/>
              <a:gd name="T12" fmla="*/ 186 w 742"/>
              <a:gd name="T13" fmla="*/ 512 h 1272"/>
              <a:gd name="T14" fmla="*/ 112 w 742"/>
              <a:gd name="T15" fmla="*/ 330 h 1272"/>
              <a:gd name="T16" fmla="*/ 0 w 742"/>
              <a:gd name="T1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2" h="1272">
                <a:moveTo>
                  <a:pt x="742" y="1272"/>
                </a:moveTo>
                <a:cubicBezTo>
                  <a:pt x="727" y="1259"/>
                  <a:pt x="712" y="1247"/>
                  <a:pt x="684" y="1220"/>
                </a:cubicBezTo>
                <a:cubicBezTo>
                  <a:pt x="656" y="1193"/>
                  <a:pt x="614" y="1152"/>
                  <a:pt x="576" y="1110"/>
                </a:cubicBezTo>
                <a:cubicBezTo>
                  <a:pt x="538" y="1068"/>
                  <a:pt x="491" y="1017"/>
                  <a:pt x="454" y="970"/>
                </a:cubicBezTo>
                <a:cubicBezTo>
                  <a:pt x="417" y="923"/>
                  <a:pt x="387" y="875"/>
                  <a:pt x="356" y="826"/>
                </a:cubicBezTo>
                <a:cubicBezTo>
                  <a:pt x="325" y="777"/>
                  <a:pt x="294" y="726"/>
                  <a:pt x="266" y="674"/>
                </a:cubicBezTo>
                <a:cubicBezTo>
                  <a:pt x="238" y="622"/>
                  <a:pt x="212" y="569"/>
                  <a:pt x="186" y="512"/>
                </a:cubicBezTo>
                <a:cubicBezTo>
                  <a:pt x="160" y="455"/>
                  <a:pt x="143" y="415"/>
                  <a:pt x="112" y="330"/>
                </a:cubicBezTo>
                <a:cubicBezTo>
                  <a:pt x="81" y="245"/>
                  <a:pt x="19" y="55"/>
                  <a:pt x="0" y="0"/>
                </a:cubicBezTo>
              </a:path>
            </a:pathLst>
          </a:custGeom>
          <a:noFill/>
          <a:ln w="12700" cmpd="sng">
            <a:solidFill>
              <a:schemeClr val="accent2">
                <a:alpha val="5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>
                <a:solidFill>
                  <a:srgbClr val="1F497D"/>
                </a:solidFill>
              </a:rPr>
              <a:pPr/>
              <a:t>‹#›</a:t>
            </a:fld>
            <a:endParaRPr lang="de-DE" dirty="0">
              <a:solidFill>
                <a:srgbClr val="1F497D"/>
              </a:solidFill>
            </a:endParaRPr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62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79200"/>
            <a:ext cx="7740000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pic>
        <p:nvPicPr>
          <p:cNvPr id="59" name="Picture 2" descr="C:\Users\nlovvi01\Desktop\IPSOS_MM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968" y="6556926"/>
            <a:ext cx="1319483" cy="2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518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>
            <a:spLocks/>
          </p:cNvSpPr>
          <p:nvPr/>
        </p:nvSpPr>
        <p:spPr bwMode="auto">
          <a:xfrm>
            <a:off x="1" y="950913"/>
            <a:ext cx="4760913" cy="5003800"/>
          </a:xfrm>
          <a:custGeom>
            <a:avLst/>
            <a:gdLst>
              <a:gd name="T0" fmla="*/ 692 w 1492"/>
              <a:gd name="T1" fmla="*/ 0 h 1600"/>
              <a:gd name="T2" fmla="*/ 0 w 1492"/>
              <a:gd name="T3" fmla="*/ 399 h 1600"/>
              <a:gd name="T4" fmla="*/ 0 w 1492"/>
              <a:gd name="T5" fmla="*/ 1202 h 1600"/>
              <a:gd name="T6" fmla="*/ 692 w 1492"/>
              <a:gd name="T7" fmla="*/ 1600 h 1600"/>
              <a:gd name="T8" fmla="*/ 1492 w 1492"/>
              <a:gd name="T9" fmla="*/ 800 h 1600"/>
              <a:gd name="T10" fmla="*/ 692 w 1492"/>
              <a:gd name="T11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2" h="1600">
                <a:moveTo>
                  <a:pt x="692" y="0"/>
                </a:moveTo>
                <a:cubicBezTo>
                  <a:pt x="397" y="0"/>
                  <a:pt x="139" y="161"/>
                  <a:pt x="0" y="399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139" y="1440"/>
                  <a:pt x="397" y="1600"/>
                  <a:pt x="692" y="1600"/>
                </a:cubicBezTo>
                <a:cubicBezTo>
                  <a:pt x="1134" y="1600"/>
                  <a:pt x="1492" y="1242"/>
                  <a:pt x="1492" y="800"/>
                </a:cubicBezTo>
                <a:cubicBezTo>
                  <a:pt x="1492" y="359"/>
                  <a:pt x="1134" y="0"/>
                  <a:pt x="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8" name="Freeform 3"/>
          <p:cNvSpPr>
            <a:spLocks/>
          </p:cNvSpPr>
          <p:nvPr/>
        </p:nvSpPr>
        <p:spPr bwMode="auto">
          <a:xfrm>
            <a:off x="7435851" y="1541464"/>
            <a:ext cx="1711325" cy="2360612"/>
          </a:xfrm>
          <a:custGeom>
            <a:avLst/>
            <a:gdLst>
              <a:gd name="T0" fmla="*/ 520 w 520"/>
              <a:gd name="T1" fmla="*/ 32 h 740"/>
              <a:gd name="T2" fmla="*/ 370 w 520"/>
              <a:gd name="T3" fmla="*/ 0 h 740"/>
              <a:gd name="T4" fmla="*/ 0 w 520"/>
              <a:gd name="T5" fmla="*/ 370 h 740"/>
              <a:gd name="T6" fmla="*/ 370 w 520"/>
              <a:gd name="T7" fmla="*/ 740 h 740"/>
              <a:gd name="T8" fmla="*/ 520 w 520"/>
              <a:gd name="T9" fmla="*/ 709 h 740"/>
              <a:gd name="T10" fmla="*/ 520 w 520"/>
              <a:gd name="T11" fmla="*/ 3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0" h="740">
                <a:moveTo>
                  <a:pt x="520" y="32"/>
                </a:moveTo>
                <a:cubicBezTo>
                  <a:pt x="474" y="12"/>
                  <a:pt x="423" y="0"/>
                  <a:pt x="370" y="0"/>
                </a:cubicBezTo>
                <a:cubicBezTo>
                  <a:pt x="166" y="0"/>
                  <a:pt x="0" y="166"/>
                  <a:pt x="0" y="370"/>
                </a:cubicBezTo>
                <a:cubicBezTo>
                  <a:pt x="0" y="575"/>
                  <a:pt x="166" y="740"/>
                  <a:pt x="370" y="740"/>
                </a:cubicBezTo>
                <a:cubicBezTo>
                  <a:pt x="423" y="740"/>
                  <a:pt x="474" y="729"/>
                  <a:pt x="520" y="709"/>
                </a:cubicBezTo>
                <a:lnTo>
                  <a:pt x="520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584202" y="5846764"/>
            <a:ext cx="917575" cy="746125"/>
          </a:xfrm>
          <a:custGeom>
            <a:avLst/>
            <a:gdLst>
              <a:gd name="T0" fmla="*/ 0 w 578"/>
              <a:gd name="T1" fmla="*/ 470 h 470"/>
              <a:gd name="T2" fmla="*/ 286 w 578"/>
              <a:gd name="T3" fmla="*/ 270 h 470"/>
              <a:gd name="T4" fmla="*/ 578 w 578"/>
              <a:gd name="T5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8" h="470">
                <a:moveTo>
                  <a:pt x="0" y="470"/>
                </a:moveTo>
                <a:cubicBezTo>
                  <a:pt x="95" y="409"/>
                  <a:pt x="190" y="348"/>
                  <a:pt x="286" y="270"/>
                </a:cubicBezTo>
                <a:cubicBezTo>
                  <a:pt x="382" y="192"/>
                  <a:pt x="529" y="45"/>
                  <a:pt x="578" y="0"/>
                </a:cubicBezTo>
              </a:path>
            </a:pathLst>
          </a:custGeom>
          <a:noFill/>
          <a:ln w="12700" cmpd="sng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-3174" y="6272213"/>
            <a:ext cx="641351" cy="592137"/>
          </a:xfrm>
          <a:custGeom>
            <a:avLst/>
            <a:gdLst>
              <a:gd name="T0" fmla="*/ 189 w 191"/>
              <a:gd name="T1" fmla="*/ 183 h 183"/>
              <a:gd name="T2" fmla="*/ 191 w 191"/>
              <a:gd name="T3" fmla="*/ 160 h 183"/>
              <a:gd name="T4" fmla="*/ 31 w 191"/>
              <a:gd name="T5" fmla="*/ 0 h 183"/>
              <a:gd name="T6" fmla="*/ 0 w 191"/>
              <a:gd name="T7" fmla="*/ 3 h 183"/>
              <a:gd name="T8" fmla="*/ 0 w 191"/>
              <a:gd name="T9" fmla="*/ 183 h 183"/>
              <a:gd name="T10" fmla="*/ 189 w 191"/>
              <a:gd name="T11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" h="183">
                <a:moveTo>
                  <a:pt x="189" y="183"/>
                </a:moveTo>
                <a:cubicBezTo>
                  <a:pt x="190" y="175"/>
                  <a:pt x="191" y="168"/>
                  <a:pt x="191" y="160"/>
                </a:cubicBezTo>
                <a:cubicBezTo>
                  <a:pt x="191" y="72"/>
                  <a:pt x="119" y="0"/>
                  <a:pt x="31" y="0"/>
                </a:cubicBezTo>
                <a:cubicBezTo>
                  <a:pt x="21" y="0"/>
                  <a:pt x="10" y="1"/>
                  <a:pt x="0" y="3"/>
                </a:cubicBezTo>
                <a:cubicBezTo>
                  <a:pt x="0" y="183"/>
                  <a:pt x="0" y="183"/>
                  <a:pt x="0" y="183"/>
                </a:cubicBezTo>
                <a:lnTo>
                  <a:pt x="18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9201" y="4680000"/>
            <a:ext cx="443083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970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99DB18A3-D21F-4BB0-9E84-DFB029941648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grpSp>
        <p:nvGrpSpPr>
          <p:cNvPr id="12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13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4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5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6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8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9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0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1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2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3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4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1289" y="2935198"/>
            <a:ext cx="4419137" cy="99719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90000"/>
              </a:lnSpc>
              <a:defRPr sz="36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grpSp>
        <p:nvGrpSpPr>
          <p:cNvPr id="49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50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1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2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3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4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5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6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7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8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9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0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1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2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3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4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9" name="Line 4"/>
          <p:cNvSpPr>
            <a:spLocks noChangeShapeType="1"/>
          </p:cNvSpPr>
          <p:nvPr/>
        </p:nvSpPr>
        <p:spPr bwMode="auto">
          <a:xfrm flipH="1">
            <a:off x="4718051" y="2803526"/>
            <a:ext cx="2717800" cy="249238"/>
          </a:xfrm>
          <a:prstGeom prst="line">
            <a:avLst/>
          </a:prstGeom>
          <a:solidFill>
            <a:schemeClr val="bg1"/>
          </a:solidFill>
          <a:ln w="12700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8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&amp; Resu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38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srgbClr val="1F497D"/>
              </a:solidFill>
            </a:endParaRPr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>
                <a:solidFill>
                  <a:srgbClr val="1F497D"/>
                </a:solidFill>
              </a:rPr>
              <a:pPr/>
              <a:t>‹#›</a:t>
            </a:fld>
            <a:endParaRPr lang="de-DE" dirty="0">
              <a:solidFill>
                <a:srgbClr val="1F497D"/>
              </a:solidFill>
            </a:endParaRPr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49" name="Freeform 10"/>
          <p:cNvSpPr>
            <a:spLocks/>
          </p:cNvSpPr>
          <p:nvPr userDrawn="1"/>
        </p:nvSpPr>
        <p:spPr bwMode="auto">
          <a:xfrm>
            <a:off x="4572001" y="6296026"/>
            <a:ext cx="1169988" cy="561975"/>
          </a:xfrm>
          <a:custGeom>
            <a:avLst/>
            <a:gdLst>
              <a:gd name="T0" fmla="*/ 0 w 366"/>
              <a:gd name="T1" fmla="*/ 175 h 175"/>
              <a:gd name="T2" fmla="*/ 366 w 366"/>
              <a:gd name="T3" fmla="*/ 175 h 175"/>
              <a:gd name="T4" fmla="*/ 183 w 366"/>
              <a:gd name="T5" fmla="*/ 0 h 175"/>
              <a:gd name="T6" fmla="*/ 0 w 366"/>
              <a:gd name="T7" fmla="*/ 175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6" h="175">
                <a:moveTo>
                  <a:pt x="0" y="175"/>
                </a:moveTo>
                <a:cubicBezTo>
                  <a:pt x="366" y="175"/>
                  <a:pt x="366" y="175"/>
                  <a:pt x="366" y="175"/>
                </a:cubicBezTo>
                <a:cubicBezTo>
                  <a:pt x="362" y="78"/>
                  <a:pt x="282" y="0"/>
                  <a:pt x="183" y="0"/>
                </a:cubicBezTo>
                <a:cubicBezTo>
                  <a:pt x="84" y="0"/>
                  <a:pt x="4" y="78"/>
                  <a:pt x="0" y="1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50" name="Freeform 14"/>
          <p:cNvSpPr>
            <a:spLocks/>
          </p:cNvSpPr>
          <p:nvPr userDrawn="1"/>
        </p:nvSpPr>
        <p:spPr bwMode="auto">
          <a:xfrm>
            <a:off x="0" y="3725820"/>
            <a:ext cx="811213" cy="3132181"/>
          </a:xfrm>
          <a:custGeom>
            <a:avLst/>
            <a:gdLst>
              <a:gd name="T0" fmla="*/ 0 w 322"/>
              <a:gd name="T1" fmla="*/ 0 h 1016"/>
              <a:gd name="T2" fmla="*/ 0 w 322"/>
              <a:gd name="T3" fmla="*/ 1016 h 1016"/>
              <a:gd name="T4" fmla="*/ 140 w 322"/>
              <a:gd name="T5" fmla="*/ 1016 h 1016"/>
              <a:gd name="T6" fmla="*/ 322 w 322"/>
              <a:gd name="T7" fmla="*/ 564 h 1016"/>
              <a:gd name="T8" fmla="*/ 0 w 322"/>
              <a:gd name="T9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2" h="1016">
                <a:moveTo>
                  <a:pt x="0" y="0"/>
                </a:moveTo>
                <a:cubicBezTo>
                  <a:pt x="0" y="1016"/>
                  <a:pt x="0" y="1016"/>
                  <a:pt x="0" y="1016"/>
                </a:cubicBezTo>
                <a:cubicBezTo>
                  <a:pt x="140" y="1016"/>
                  <a:pt x="140" y="1016"/>
                  <a:pt x="140" y="1016"/>
                </a:cubicBezTo>
                <a:cubicBezTo>
                  <a:pt x="253" y="899"/>
                  <a:pt x="322" y="739"/>
                  <a:pt x="322" y="564"/>
                </a:cubicBezTo>
                <a:cubicBezTo>
                  <a:pt x="322" y="324"/>
                  <a:pt x="193" y="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51" name="Freihandform 50"/>
          <p:cNvSpPr/>
          <p:nvPr userDrawn="1"/>
        </p:nvSpPr>
        <p:spPr bwMode="ltGray">
          <a:xfrm>
            <a:off x="388190" y="8626"/>
            <a:ext cx="2104845" cy="4097548"/>
          </a:xfrm>
          <a:custGeom>
            <a:avLst/>
            <a:gdLst>
              <a:gd name="connsiteX0" fmla="*/ 0 w 2717320"/>
              <a:gd name="connsiteY0" fmla="*/ 4097548 h 4097548"/>
              <a:gd name="connsiteX1" fmla="*/ 543464 w 2717320"/>
              <a:gd name="connsiteY1" fmla="*/ 1673525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724619 w 2717320"/>
              <a:gd name="connsiteY1" fmla="*/ 1639019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  <a:gd name="connsiteX0" fmla="*/ 0 w 2717320"/>
              <a:gd name="connsiteY0" fmla="*/ 4097548 h 4097548"/>
              <a:gd name="connsiteX1" fmla="*/ 869393 w 2717320"/>
              <a:gd name="connsiteY1" fmla="*/ 1708030 h 4097548"/>
              <a:gd name="connsiteX2" fmla="*/ 2717320 w 2717320"/>
              <a:gd name="connsiteY2" fmla="*/ 0 h 4097548"/>
              <a:gd name="connsiteX3" fmla="*/ 2717320 w 2717320"/>
              <a:gd name="connsiteY3" fmla="*/ 0 h 409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320" h="4097548">
                <a:moveTo>
                  <a:pt x="0" y="4097548"/>
                </a:moveTo>
                <a:cubicBezTo>
                  <a:pt x="45288" y="3226999"/>
                  <a:pt x="416506" y="2390955"/>
                  <a:pt x="869393" y="1708030"/>
                </a:cubicBezTo>
                <a:cubicBezTo>
                  <a:pt x="1322280" y="1025105"/>
                  <a:pt x="2409332" y="284672"/>
                  <a:pt x="2717320" y="0"/>
                </a:cubicBezTo>
                <a:lnTo>
                  <a:pt x="2717320" y="0"/>
                </a:lnTo>
              </a:path>
            </a:pathLst>
          </a:custGeom>
          <a:noFill/>
          <a:ln w="12700">
            <a:solidFill>
              <a:schemeClr val="accent2"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Inhaltsplatzhalter 2"/>
          <p:cNvSpPr>
            <a:spLocks noGrp="1"/>
          </p:cNvSpPr>
          <p:nvPr>
            <p:ph idx="1" hasCustomPrompt="1"/>
          </p:nvPr>
        </p:nvSpPr>
        <p:spPr>
          <a:xfrm>
            <a:off x="1051200" y="982800"/>
            <a:ext cx="7959600" cy="5184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pic>
        <p:nvPicPr>
          <p:cNvPr id="59" name="Picture 2" descr="C:\Users\nlovvi01\Desktop\IPSOS_MM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968" y="6556926"/>
            <a:ext cx="1319483" cy="2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15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2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srgbClr val="1F497D"/>
              </a:solidFill>
            </a:endParaRPr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/>
            </a:lvl1pPr>
          </a:lstStyle>
          <a:p>
            <a:fld id="{99DB18A3-D21F-4BB0-9E84-DFB029941648}" type="slidenum">
              <a:rPr lang="de-DE" smtClean="0">
                <a:solidFill>
                  <a:srgbClr val="1F497D"/>
                </a:solidFill>
              </a:rPr>
              <a:pPr/>
              <a:t>‹#›</a:t>
            </a:fld>
            <a:endParaRPr lang="de-DE" dirty="0">
              <a:solidFill>
                <a:srgbClr val="1F497D"/>
              </a:solidFill>
            </a:endParaRPr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56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/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600"/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defRPr sz="1400"/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/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pic>
        <p:nvPicPr>
          <p:cNvPr id="54" name="Picture 2" descr="C:\Users\nlovvi01\Desktop\IPSOS_MM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968" y="6556926"/>
            <a:ext cx="1319483" cy="206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424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plain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45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67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8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2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8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2799" y="6566400"/>
            <a:ext cx="3600000" cy="18466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798556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560388"/>
            <a:ext cx="8885239" cy="4503737"/>
          </a:xfrm>
          <a:custGeom>
            <a:avLst/>
            <a:gdLst>
              <a:gd name="T0" fmla="*/ 0 w 5597"/>
              <a:gd name="T1" fmla="*/ 2060 h 2837"/>
              <a:gd name="T2" fmla="*/ 3918 w 5597"/>
              <a:gd name="T3" fmla="*/ 0 h 2837"/>
              <a:gd name="T4" fmla="*/ 5597 w 5597"/>
              <a:gd name="T5" fmla="*/ 2837 h 2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97" h="2837">
                <a:moveTo>
                  <a:pt x="0" y="2060"/>
                </a:moveTo>
                <a:lnTo>
                  <a:pt x="3918" y="0"/>
                </a:lnTo>
                <a:lnTo>
                  <a:pt x="5597" y="2837"/>
                </a:lnTo>
              </a:path>
            </a:pathLst>
          </a:custGeom>
          <a:noFill/>
          <a:ln w="12700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609977" y="5272089"/>
            <a:ext cx="4583113" cy="1589087"/>
          </a:xfrm>
          <a:custGeom>
            <a:avLst/>
            <a:gdLst>
              <a:gd name="T0" fmla="*/ 1432 w 1432"/>
              <a:gd name="T1" fmla="*/ 496 h 496"/>
              <a:gd name="T2" fmla="*/ 716 w 1432"/>
              <a:gd name="T3" fmla="*/ 0 h 496"/>
              <a:gd name="T4" fmla="*/ 0 w 1432"/>
              <a:gd name="T5" fmla="*/ 496 h 496"/>
              <a:gd name="T6" fmla="*/ 1432 w 1432"/>
              <a:gd name="T7" fmla="*/ 496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32" h="496">
                <a:moveTo>
                  <a:pt x="1432" y="496"/>
                </a:moveTo>
                <a:cubicBezTo>
                  <a:pt x="1323" y="207"/>
                  <a:pt x="1044" y="0"/>
                  <a:pt x="716" y="0"/>
                </a:cubicBezTo>
                <a:cubicBezTo>
                  <a:pt x="388" y="0"/>
                  <a:pt x="109" y="207"/>
                  <a:pt x="0" y="496"/>
                </a:cubicBezTo>
                <a:lnTo>
                  <a:pt x="1432" y="4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8547102" y="4954589"/>
            <a:ext cx="601663" cy="1368425"/>
          </a:xfrm>
          <a:custGeom>
            <a:avLst/>
            <a:gdLst>
              <a:gd name="T0" fmla="*/ 184 w 184"/>
              <a:gd name="T1" fmla="*/ 0 h 420"/>
              <a:gd name="T2" fmla="*/ 0 w 184"/>
              <a:gd name="T3" fmla="*/ 210 h 420"/>
              <a:gd name="T4" fmla="*/ 184 w 184"/>
              <a:gd name="T5" fmla="*/ 420 h 420"/>
              <a:gd name="T6" fmla="*/ 184 w 184"/>
              <a:gd name="T7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" h="420">
                <a:moveTo>
                  <a:pt x="184" y="0"/>
                </a:moveTo>
                <a:cubicBezTo>
                  <a:pt x="80" y="14"/>
                  <a:pt x="0" y="103"/>
                  <a:pt x="0" y="210"/>
                </a:cubicBezTo>
                <a:cubicBezTo>
                  <a:pt x="0" y="318"/>
                  <a:pt x="80" y="407"/>
                  <a:pt x="184" y="420"/>
                </a:cubicBezTo>
                <a:lnTo>
                  <a:pt x="1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4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4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4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4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63" name="Fußzeilenplatzhalter 4"/>
          <p:cNvSpPr>
            <a:spLocks noGrp="1"/>
          </p:cNvSpPr>
          <p:nvPr userDrawn="1">
            <p:ph type="ftr" sz="quarter" idx="11"/>
          </p:nvPr>
        </p:nvSpPr>
        <p:spPr>
          <a:xfrm>
            <a:off x="365124" y="6566400"/>
            <a:ext cx="3240000" cy="18466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4" name="Foliennummernplatzhalter 5"/>
          <p:cNvSpPr>
            <a:spLocks noGrp="1"/>
          </p:cNvSpPr>
          <p:nvPr userDrawn="1"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5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7733925" cy="414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96232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5580000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4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4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4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4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5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sp>
        <p:nvSpPr>
          <p:cNvPr id="6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65124" y="6566400"/>
            <a:ext cx="3600000" cy="18466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56640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Freeform 2"/>
          <p:cNvSpPr>
            <a:spLocks/>
          </p:cNvSpPr>
          <p:nvPr userDrawn="1"/>
        </p:nvSpPr>
        <p:spPr bwMode="grayWhite">
          <a:xfrm>
            <a:off x="6581777" y="0"/>
            <a:ext cx="2562225" cy="1905000"/>
          </a:xfrm>
          <a:custGeom>
            <a:avLst/>
            <a:gdLst>
              <a:gd name="T0" fmla="*/ 4304 w 4304"/>
              <a:gd name="T1" fmla="*/ 0 h 3200"/>
              <a:gd name="T2" fmla="*/ 13 w 4304"/>
              <a:gd name="T3" fmla="*/ 0 h 3200"/>
              <a:gd name="T4" fmla="*/ 0 w 4304"/>
              <a:gd name="T5" fmla="*/ 252 h 3200"/>
              <a:gd name="T6" fmla="*/ 2945 w 4304"/>
              <a:gd name="T7" fmla="*/ 3200 h 3200"/>
              <a:gd name="T8" fmla="*/ 4304 w 4304"/>
              <a:gd name="T9" fmla="*/ 2867 h 3200"/>
              <a:gd name="T10" fmla="*/ 4304 w 4304"/>
              <a:gd name="T11" fmla="*/ 0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04" h="3200">
                <a:moveTo>
                  <a:pt x="4304" y="0"/>
                </a:moveTo>
                <a:cubicBezTo>
                  <a:pt x="13" y="0"/>
                  <a:pt x="13" y="0"/>
                  <a:pt x="13" y="0"/>
                </a:cubicBezTo>
                <a:cubicBezTo>
                  <a:pt x="7" y="82"/>
                  <a:pt x="0" y="164"/>
                  <a:pt x="0" y="252"/>
                </a:cubicBezTo>
                <a:cubicBezTo>
                  <a:pt x="0" y="1878"/>
                  <a:pt x="1322" y="3200"/>
                  <a:pt x="2945" y="3200"/>
                </a:cubicBezTo>
                <a:cubicBezTo>
                  <a:pt x="3436" y="3200"/>
                  <a:pt x="3895" y="3081"/>
                  <a:pt x="4304" y="2867"/>
                </a:cubicBezTo>
                <a:lnTo>
                  <a:pt x="43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8" name="Oval 3"/>
          <p:cNvSpPr>
            <a:spLocks noChangeArrowheads="1"/>
          </p:cNvSpPr>
          <p:nvPr userDrawn="1"/>
        </p:nvSpPr>
        <p:spPr bwMode="grayWhite">
          <a:xfrm>
            <a:off x="730251" y="1889126"/>
            <a:ext cx="1522413" cy="15224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9" name="Line 4"/>
          <p:cNvSpPr>
            <a:spLocks noChangeShapeType="1"/>
          </p:cNvSpPr>
          <p:nvPr userDrawn="1"/>
        </p:nvSpPr>
        <p:spPr bwMode="grayWhite">
          <a:xfrm flipH="1" flipV="1">
            <a:off x="3792539" y="1"/>
            <a:ext cx="2847975" cy="468313"/>
          </a:xfrm>
          <a:prstGeom prst="line">
            <a:avLst/>
          </a:prstGeom>
          <a:noFill/>
          <a:ln w="12700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grayWhite">
          <a:xfrm flipH="1" flipV="1">
            <a:off x="1911351" y="1"/>
            <a:ext cx="4729163" cy="601663"/>
          </a:xfrm>
          <a:prstGeom prst="line">
            <a:avLst/>
          </a:prstGeom>
          <a:noFill/>
          <a:ln w="12700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grayWhite">
          <a:xfrm>
            <a:off x="2209800" y="1136651"/>
            <a:ext cx="4697413" cy="1312863"/>
          </a:xfrm>
          <a:custGeom>
            <a:avLst/>
            <a:gdLst>
              <a:gd name="T0" fmla="*/ 0 w 2959"/>
              <a:gd name="T1" fmla="*/ 827 h 827"/>
              <a:gd name="T2" fmla="*/ 1432 w 2959"/>
              <a:gd name="T3" fmla="*/ 279 h 827"/>
              <a:gd name="T4" fmla="*/ 2959 w 2959"/>
              <a:gd name="T5" fmla="*/ 0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59" h="827">
                <a:moveTo>
                  <a:pt x="0" y="827"/>
                </a:moveTo>
                <a:cubicBezTo>
                  <a:pt x="239" y="736"/>
                  <a:pt x="939" y="417"/>
                  <a:pt x="1432" y="279"/>
                </a:cubicBezTo>
                <a:cubicBezTo>
                  <a:pt x="1925" y="141"/>
                  <a:pt x="2641" y="58"/>
                  <a:pt x="2959" y="0"/>
                </a:cubicBezTo>
              </a:path>
            </a:pathLst>
          </a:custGeom>
          <a:noFill/>
          <a:ln w="12700" cmpd="sng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2" name="Inhaltsplatzhalter 2"/>
          <p:cNvSpPr>
            <a:spLocks noGrp="1"/>
          </p:cNvSpPr>
          <p:nvPr>
            <p:ph idx="1" hasCustomPrompt="1"/>
          </p:nvPr>
        </p:nvSpPr>
        <p:spPr>
          <a:xfrm>
            <a:off x="3250649" y="2538000"/>
            <a:ext cx="5760000" cy="37764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94291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plain &amp; Image"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8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2800" y="982800"/>
            <a:ext cx="8657851" cy="540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  <p:sp>
        <p:nvSpPr>
          <p:cNvPr id="39" name="Rektangel 38"/>
          <p:cNvSpPr/>
          <p:nvPr userDrawn="1"/>
        </p:nvSpPr>
        <p:spPr>
          <a:xfrm>
            <a:off x="0" y="6600825"/>
            <a:ext cx="9144000" cy="257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40" name="Foliennummernplatzhalter 5"/>
          <p:cNvSpPr txBox="1">
            <a:spLocks/>
          </p:cNvSpPr>
          <p:nvPr userDrawn="1"/>
        </p:nvSpPr>
        <p:spPr>
          <a:xfrm>
            <a:off x="8811497" y="662355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B18A3-D21F-4BB0-9E84-DFB029941648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TekstSylinder 40"/>
          <p:cNvSpPr txBox="1"/>
          <p:nvPr userDrawn="1"/>
        </p:nvSpPr>
        <p:spPr>
          <a:xfrm>
            <a:off x="28574" y="6600825"/>
            <a:ext cx="2466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>
                <a:solidFill>
                  <a:srgbClr val="1F497D"/>
                </a:solidFill>
              </a:rPr>
              <a:t>© Ipsos MMI Fagpresseundersøkelsen 2015</a:t>
            </a:r>
            <a:endParaRPr lang="nb-NO" sz="1000" dirty="0">
              <a:solidFill>
                <a:srgbClr val="1F497D"/>
              </a:solidFill>
            </a:endParaRPr>
          </a:p>
        </p:txBody>
      </p:sp>
      <p:sp>
        <p:nvSpPr>
          <p:cNvPr id="42" name="Titel 1"/>
          <p:cNvSpPr>
            <a:spLocks noGrp="1"/>
          </p:cNvSpPr>
          <p:nvPr>
            <p:ph type="title" hasCustomPrompt="1"/>
          </p:nvPr>
        </p:nvSpPr>
        <p:spPr>
          <a:xfrm>
            <a:off x="0" y="97200"/>
            <a:ext cx="9144000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90000"/>
              </a:lnSpc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cxnSp>
        <p:nvCxnSpPr>
          <p:cNvPr id="44" name="Rett linje 43"/>
          <p:cNvCxnSpPr/>
          <p:nvPr userDrawn="1"/>
        </p:nvCxnSpPr>
        <p:spPr>
          <a:xfrm>
            <a:off x="257175" y="704850"/>
            <a:ext cx="8629650" cy="0"/>
          </a:xfrm>
          <a:prstGeom prst="line">
            <a:avLst/>
          </a:prstGeom>
          <a:ln w="31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3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893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8162325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23" name="Group 18"/>
          <p:cNvGrpSpPr>
            <a:grpSpLocks noChangeAspect="1"/>
          </p:cNvGrpSpPr>
          <p:nvPr/>
        </p:nvGrpSpPr>
        <p:grpSpPr bwMode="auto">
          <a:xfrm>
            <a:off x="151202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6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6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1F497D"/>
                </a:solidFill>
              </a:endParaRPr>
            </a:p>
          </p:txBody>
        </p:sp>
      </p:grpSp>
      <p:pic>
        <p:nvPicPr>
          <p:cNvPr id="39" name="Picture 38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62177" y="409992"/>
            <a:ext cx="1124648" cy="216000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42" name="Oval 41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29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"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97200"/>
            <a:ext cx="5580000" cy="612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grpSp>
        <p:nvGrpSpPr>
          <p:cNvPr id="46" name="Group 4"/>
          <p:cNvGrpSpPr>
            <a:grpSpLocks noChangeAspect="1"/>
          </p:cNvGrpSpPr>
          <p:nvPr userDrawn="1"/>
        </p:nvGrpSpPr>
        <p:grpSpPr bwMode="gray">
          <a:xfrm>
            <a:off x="151201" y="151200"/>
            <a:ext cx="521705" cy="468000"/>
            <a:chOff x="1352" y="681"/>
            <a:chExt cx="3519" cy="3153"/>
          </a:xfrm>
        </p:grpSpPr>
        <p:sp>
          <p:nvSpPr>
            <p:cNvPr id="47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1497" y="6614025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rgbClr val="1F497D"/>
                </a:solidFill>
                <a:latin typeface="+mn-lt"/>
              </a:defRPr>
            </a:lvl1pPr>
          </a:lstStyle>
          <a:p>
            <a:fld id="{99DB18A3-D21F-4BB0-9E84-DFB0299416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reeform 2"/>
          <p:cNvSpPr>
            <a:spLocks/>
          </p:cNvSpPr>
          <p:nvPr userDrawn="1"/>
        </p:nvSpPr>
        <p:spPr bwMode="grayWhite">
          <a:xfrm>
            <a:off x="6581777" y="0"/>
            <a:ext cx="2562225" cy="1905000"/>
          </a:xfrm>
          <a:custGeom>
            <a:avLst/>
            <a:gdLst>
              <a:gd name="T0" fmla="*/ 4304 w 4304"/>
              <a:gd name="T1" fmla="*/ 0 h 3200"/>
              <a:gd name="T2" fmla="*/ 13 w 4304"/>
              <a:gd name="T3" fmla="*/ 0 h 3200"/>
              <a:gd name="T4" fmla="*/ 0 w 4304"/>
              <a:gd name="T5" fmla="*/ 252 h 3200"/>
              <a:gd name="T6" fmla="*/ 2945 w 4304"/>
              <a:gd name="T7" fmla="*/ 3200 h 3200"/>
              <a:gd name="T8" fmla="*/ 4304 w 4304"/>
              <a:gd name="T9" fmla="*/ 2867 h 3200"/>
              <a:gd name="T10" fmla="*/ 4304 w 4304"/>
              <a:gd name="T11" fmla="*/ 0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04" h="3200">
                <a:moveTo>
                  <a:pt x="4304" y="0"/>
                </a:moveTo>
                <a:cubicBezTo>
                  <a:pt x="13" y="0"/>
                  <a:pt x="13" y="0"/>
                  <a:pt x="13" y="0"/>
                </a:cubicBezTo>
                <a:cubicBezTo>
                  <a:pt x="7" y="82"/>
                  <a:pt x="0" y="164"/>
                  <a:pt x="0" y="252"/>
                </a:cubicBezTo>
                <a:cubicBezTo>
                  <a:pt x="0" y="1878"/>
                  <a:pt x="1322" y="3200"/>
                  <a:pt x="2945" y="3200"/>
                </a:cubicBezTo>
                <a:cubicBezTo>
                  <a:pt x="3436" y="3200"/>
                  <a:pt x="3895" y="3081"/>
                  <a:pt x="4304" y="2867"/>
                </a:cubicBezTo>
                <a:lnTo>
                  <a:pt x="43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3"/>
          <p:cNvSpPr>
            <a:spLocks noChangeArrowheads="1"/>
          </p:cNvSpPr>
          <p:nvPr userDrawn="1"/>
        </p:nvSpPr>
        <p:spPr bwMode="grayWhite">
          <a:xfrm>
            <a:off x="730251" y="1889126"/>
            <a:ext cx="1522413" cy="15224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 userDrawn="1"/>
        </p:nvSpPr>
        <p:spPr bwMode="grayWhite">
          <a:xfrm flipH="1" flipV="1">
            <a:off x="3792539" y="1"/>
            <a:ext cx="2847975" cy="468313"/>
          </a:xfrm>
          <a:prstGeom prst="line">
            <a:avLst/>
          </a:prstGeom>
          <a:noFill/>
          <a:ln w="12700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grayWhite">
          <a:xfrm flipH="1" flipV="1">
            <a:off x="1911351" y="1"/>
            <a:ext cx="4729163" cy="601663"/>
          </a:xfrm>
          <a:prstGeom prst="line">
            <a:avLst/>
          </a:prstGeom>
          <a:noFill/>
          <a:ln w="12700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grayWhite">
          <a:xfrm>
            <a:off x="2209800" y="1136651"/>
            <a:ext cx="4697413" cy="1312863"/>
          </a:xfrm>
          <a:custGeom>
            <a:avLst/>
            <a:gdLst>
              <a:gd name="T0" fmla="*/ 0 w 2959"/>
              <a:gd name="T1" fmla="*/ 827 h 827"/>
              <a:gd name="T2" fmla="*/ 1432 w 2959"/>
              <a:gd name="T3" fmla="*/ 279 h 827"/>
              <a:gd name="T4" fmla="*/ 2959 w 2959"/>
              <a:gd name="T5" fmla="*/ 0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59" h="827">
                <a:moveTo>
                  <a:pt x="0" y="827"/>
                </a:moveTo>
                <a:cubicBezTo>
                  <a:pt x="239" y="736"/>
                  <a:pt x="939" y="417"/>
                  <a:pt x="1432" y="279"/>
                </a:cubicBezTo>
                <a:cubicBezTo>
                  <a:pt x="1925" y="141"/>
                  <a:pt x="2641" y="58"/>
                  <a:pt x="2959" y="0"/>
                </a:cubicBezTo>
              </a:path>
            </a:pathLst>
          </a:custGeom>
          <a:noFill/>
          <a:ln w="12700" cmpd="sng">
            <a:solidFill>
              <a:srgbClr val="FFFFFF">
                <a:alpha val="4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ktangel 26"/>
          <p:cNvSpPr/>
          <p:nvPr userDrawn="1"/>
        </p:nvSpPr>
        <p:spPr>
          <a:xfrm>
            <a:off x="0" y="6600825"/>
            <a:ext cx="9144000" cy="257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001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8" name="Foliennummernplatzhalter 5"/>
          <p:cNvSpPr txBox="1">
            <a:spLocks/>
          </p:cNvSpPr>
          <p:nvPr userDrawn="1"/>
        </p:nvSpPr>
        <p:spPr>
          <a:xfrm>
            <a:off x="8811497" y="662355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B18A3-D21F-4BB0-9E84-DFB029941648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TekstSylinder 28"/>
          <p:cNvSpPr txBox="1"/>
          <p:nvPr userDrawn="1"/>
        </p:nvSpPr>
        <p:spPr>
          <a:xfrm>
            <a:off x="28574" y="6600825"/>
            <a:ext cx="2600325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nb-NO" sz="1000" dirty="0" smtClean="0">
                <a:solidFill>
                  <a:srgbClr val="1F497D"/>
                </a:solidFill>
              </a:rPr>
              <a:t>© Ipsos MMI Fagpresseundersøkelsen 2015</a:t>
            </a:r>
            <a:endParaRPr lang="nb-NO" sz="1000" dirty="0">
              <a:solidFill>
                <a:srgbClr val="1F497D"/>
              </a:solidFill>
            </a:endParaRPr>
          </a:p>
        </p:txBody>
      </p:sp>
      <p:sp>
        <p:nvSpPr>
          <p:cNvPr id="30" name="Freeform 2"/>
          <p:cNvSpPr>
            <a:spLocks/>
          </p:cNvSpPr>
          <p:nvPr userDrawn="1"/>
        </p:nvSpPr>
        <p:spPr bwMode="grayWhite">
          <a:xfrm rot="5400000">
            <a:off x="4993478" y="2464596"/>
            <a:ext cx="4262441" cy="4038599"/>
          </a:xfrm>
          <a:custGeom>
            <a:avLst/>
            <a:gdLst>
              <a:gd name="T0" fmla="*/ 4304 w 4304"/>
              <a:gd name="T1" fmla="*/ 0 h 3200"/>
              <a:gd name="T2" fmla="*/ 13 w 4304"/>
              <a:gd name="T3" fmla="*/ 0 h 3200"/>
              <a:gd name="T4" fmla="*/ 0 w 4304"/>
              <a:gd name="T5" fmla="*/ 252 h 3200"/>
              <a:gd name="T6" fmla="*/ 2945 w 4304"/>
              <a:gd name="T7" fmla="*/ 3200 h 3200"/>
              <a:gd name="T8" fmla="*/ 4304 w 4304"/>
              <a:gd name="T9" fmla="*/ 2867 h 3200"/>
              <a:gd name="T10" fmla="*/ 4304 w 4304"/>
              <a:gd name="T11" fmla="*/ 0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04" h="3200">
                <a:moveTo>
                  <a:pt x="4304" y="0"/>
                </a:moveTo>
                <a:cubicBezTo>
                  <a:pt x="13" y="0"/>
                  <a:pt x="13" y="0"/>
                  <a:pt x="13" y="0"/>
                </a:cubicBezTo>
                <a:cubicBezTo>
                  <a:pt x="7" y="82"/>
                  <a:pt x="0" y="164"/>
                  <a:pt x="0" y="252"/>
                </a:cubicBezTo>
                <a:cubicBezTo>
                  <a:pt x="0" y="1878"/>
                  <a:pt x="1322" y="3200"/>
                  <a:pt x="2945" y="3200"/>
                </a:cubicBezTo>
                <a:cubicBezTo>
                  <a:pt x="3436" y="3200"/>
                  <a:pt x="3895" y="3081"/>
                  <a:pt x="4304" y="2867"/>
                </a:cubicBezTo>
                <a:lnTo>
                  <a:pt x="43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Inhaltsplatzhalter 2"/>
          <p:cNvSpPr>
            <a:spLocks noGrp="1"/>
          </p:cNvSpPr>
          <p:nvPr>
            <p:ph idx="13" hasCustomPrompt="1"/>
          </p:nvPr>
        </p:nvSpPr>
        <p:spPr>
          <a:xfrm>
            <a:off x="4924425" y="2343149"/>
            <a:ext cx="4238623" cy="4267201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358775" indent="-176213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Calibri" pitchFamily="34" charset="0"/>
              <a:buChar char="─"/>
              <a:defRPr sz="1600">
                <a:solidFill>
                  <a:schemeClr val="bg1"/>
                </a:solidFill>
                <a:latin typeface="+mn-lt"/>
              </a:defRPr>
            </a:lvl2pPr>
            <a:lvl3pPr marL="538163" indent="-179388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3pPr>
            <a:lvl4pPr marL="717550" indent="-179388">
              <a:lnSpc>
                <a:spcPct val="100000"/>
              </a:lnSpc>
              <a:spcBef>
                <a:spcPts val="800"/>
              </a:spcBef>
              <a:defRPr sz="1200">
                <a:solidFill>
                  <a:schemeClr val="bg1"/>
                </a:solidFill>
                <a:latin typeface="+mn-lt"/>
              </a:defRPr>
            </a:lvl4pPr>
            <a:lvl5pPr marL="896938" indent="-179388">
              <a:lnSpc>
                <a:spcPct val="100000"/>
              </a:lnSpc>
              <a:spcBef>
                <a:spcPts val="800"/>
              </a:spcBef>
              <a:buFont typeface="Calibri" pitchFamily="34" charset="0"/>
              <a:buChar char="─"/>
              <a:defRPr sz="10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sz="1200" noProof="0" dirty="0" smtClean="0"/>
              <a:t>Fourth level</a:t>
            </a:r>
          </a:p>
          <a:p>
            <a:pPr lvl="4"/>
            <a:r>
              <a:rPr lang="en-US" sz="1000" noProof="0" dirty="0" smtClean="0"/>
              <a:t>Fifth level</a:t>
            </a:r>
            <a:endParaRPr lang="en-US" noProof="0" dirty="0" smtClean="0"/>
          </a:p>
          <a:p>
            <a:pPr lvl="3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380507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-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38166" cy="6858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white">
          <a:xfrm>
            <a:off x="0" y="6238997"/>
            <a:ext cx="1867882" cy="616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39" tIns="34820" rIns="69639" bIns="34820" rtlCol="0" anchor="ctr"/>
          <a:lstStyle/>
          <a:p>
            <a:pPr algn="ctr" defTabSz="1034917"/>
            <a:endParaRPr lang="en-GB" sz="21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096" y="2779265"/>
            <a:ext cx="2145875" cy="1135696"/>
          </a:xfrm>
          <a:prstGeom prst="rect">
            <a:avLst/>
          </a:prstGeom>
        </p:spPr>
        <p:txBody>
          <a:bodyPr anchor="ctr"/>
          <a:lstStyle>
            <a:lvl1pPr>
              <a:defRPr sz="4100" baseline="0"/>
            </a:lvl1pPr>
          </a:lstStyle>
          <a:p>
            <a:r>
              <a:rPr lang="en-GB" dirty="0" smtClean="0"/>
              <a:t>Title </a:t>
            </a:r>
            <a:r>
              <a:rPr lang="en-GB" dirty="0" err="1" smtClean="0"/>
              <a:t>title</a:t>
            </a:r>
            <a:r>
              <a:rPr lang="en-GB" dirty="0" smtClean="0"/>
              <a:t> </a:t>
            </a:r>
            <a:r>
              <a:rPr lang="en-GB" dirty="0" err="1" smtClean="0"/>
              <a:t>title</a:t>
            </a:r>
            <a:r>
              <a:rPr lang="en-GB" dirty="0" smtClean="0"/>
              <a:t> </a:t>
            </a:r>
            <a:r>
              <a:rPr lang="en-GB" dirty="0" err="1" smtClean="0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6238997"/>
            <a:ext cx="1867882" cy="616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39" tIns="34820" rIns="69639" bIns="34820" rtlCol="0" anchor="ctr"/>
          <a:lstStyle/>
          <a:p>
            <a:pPr algn="ctr" defTabSz="1034917"/>
            <a:endParaRPr lang="en-GB" sz="21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6238997"/>
            <a:ext cx="1867882" cy="616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39" tIns="34820" rIns="69639" bIns="34820" rtlCol="0" anchor="ctr"/>
          <a:lstStyle/>
          <a:p>
            <a:pPr algn="ctr" defTabSz="1034917"/>
            <a:endParaRPr lang="en-GB" sz="21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2" y="6212273"/>
            <a:ext cx="560381" cy="32903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628" defTabSz="1034917">
              <a:spcBef>
                <a:spcPts val="914"/>
              </a:spcBef>
            </a:pPr>
            <a:fld id="{5575D932-8F50-448D-A3FF-976A850649DE}" type="slidenum">
              <a:rPr lang="en-GB" sz="800" smtClean="0">
                <a:solidFill>
                  <a:srgbClr val="888B8D"/>
                </a:solidFill>
              </a:rPr>
              <a:pPr marL="3628" defTabSz="1034917">
                <a:spcBef>
                  <a:spcPts val="914"/>
                </a:spcBef>
              </a:pPr>
              <a:t>‹#›</a:t>
            </a:fld>
            <a:endParaRPr lang="en-GB" sz="800" dirty="0" smtClean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6238997"/>
            <a:ext cx="1867882" cy="616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39" tIns="34820" rIns="69639" bIns="34820" rtlCol="0" anchor="ctr"/>
          <a:lstStyle/>
          <a:p>
            <a:pPr algn="ctr" defTabSz="1034917"/>
            <a:endParaRPr lang="en-GB" sz="21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2" y="6212273"/>
            <a:ext cx="560381" cy="32903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628" defTabSz="1034917">
              <a:spcBef>
                <a:spcPts val="914"/>
              </a:spcBef>
            </a:pPr>
            <a:fld id="{5575D932-8F50-448D-A3FF-976A850649DE}" type="slidenum">
              <a:rPr lang="en-GB" sz="800" smtClean="0">
                <a:solidFill>
                  <a:srgbClr val="888B8D"/>
                </a:solidFill>
              </a:rPr>
              <a:pPr marL="3628" defTabSz="1034917">
                <a:spcBef>
                  <a:spcPts val="914"/>
                </a:spcBef>
              </a:pPr>
              <a:t>‹#›</a:t>
            </a:fld>
            <a:endParaRPr lang="en-GB" sz="800" dirty="0" smtClean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6238997"/>
            <a:ext cx="1867882" cy="616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39" tIns="34820" rIns="69639" bIns="34820" rtlCol="0" anchor="ctr"/>
          <a:lstStyle/>
          <a:p>
            <a:pPr algn="ctr" defTabSz="1034917"/>
            <a:endParaRPr lang="en-GB" sz="21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2" y="6212273"/>
            <a:ext cx="560381" cy="32903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628" defTabSz="1034917">
              <a:spcBef>
                <a:spcPts val="914"/>
              </a:spcBef>
            </a:pPr>
            <a:fld id="{5575D932-8F50-448D-A3FF-976A850649DE}" type="slidenum">
              <a:rPr lang="en-GB" sz="800" smtClean="0">
                <a:solidFill>
                  <a:srgbClr val="888B8D"/>
                </a:solidFill>
              </a:rPr>
              <a:pPr marL="3628" defTabSz="1034917">
                <a:spcBef>
                  <a:spcPts val="914"/>
                </a:spcBef>
              </a:pPr>
              <a:t>‹#›</a:t>
            </a:fld>
            <a:endParaRPr lang="en-GB" sz="800" dirty="0" smtClean="0">
              <a:solidFill>
                <a:srgbClr val="888B8D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6238997"/>
            <a:ext cx="1867882" cy="616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39" tIns="34820" rIns="69639" bIns="34820" rtlCol="0" anchor="ctr"/>
          <a:lstStyle/>
          <a:p>
            <a:pPr algn="ctr" defTabSz="1034917"/>
            <a:endParaRPr lang="en-GB" sz="21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2" y="6212273"/>
            <a:ext cx="560381" cy="32903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628" defTabSz="1034917">
              <a:spcBef>
                <a:spcPts val="914"/>
              </a:spcBef>
            </a:pPr>
            <a:fld id="{5575D932-8F50-448D-A3FF-976A850649DE}" type="slidenum">
              <a:rPr lang="en-GB" sz="800" smtClean="0">
                <a:solidFill>
                  <a:srgbClr val="888B8D"/>
                </a:solidFill>
              </a:rPr>
              <a:pPr marL="3628" defTabSz="1034917">
                <a:spcBef>
                  <a:spcPts val="914"/>
                </a:spcBef>
              </a:pPr>
              <a:t>‹#›</a:t>
            </a:fld>
            <a:endParaRPr lang="en-GB" sz="800" dirty="0" smtClean="0">
              <a:solidFill>
                <a:srgbClr val="888B8D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white">
          <a:xfrm>
            <a:off x="0" y="6238997"/>
            <a:ext cx="1867882" cy="616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39" tIns="34820" rIns="69639" bIns="34820" rtlCol="0" anchor="ctr"/>
          <a:lstStyle/>
          <a:p>
            <a:pPr algn="ctr" defTabSz="1034917"/>
            <a:endParaRPr lang="en-GB" sz="2100">
              <a:solidFill>
                <a:prstClr val="white"/>
              </a:solidFill>
            </a:endParaRPr>
          </a:p>
        </p:txBody>
      </p:sp>
      <p:pic>
        <p:nvPicPr>
          <p:cNvPr id="20" name="Picture 19" descr="Ipsos MM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48257" y="6565677"/>
            <a:ext cx="1124648" cy="216000"/>
          </a:xfrm>
          <a:prstGeom prst="rect">
            <a:avLst/>
          </a:prstGeom>
        </p:spPr>
      </p:pic>
      <p:grpSp>
        <p:nvGrpSpPr>
          <p:cNvPr id="21" name="Group 4"/>
          <p:cNvGrpSpPr>
            <a:grpSpLocks noChangeAspect="1"/>
          </p:cNvGrpSpPr>
          <p:nvPr userDrawn="1"/>
        </p:nvGrpSpPr>
        <p:grpSpPr bwMode="gray">
          <a:xfrm>
            <a:off x="8070701" y="105046"/>
            <a:ext cx="950659" cy="852797"/>
            <a:chOff x="1352" y="681"/>
            <a:chExt cx="3519" cy="3153"/>
          </a:xfrm>
        </p:grpSpPr>
        <p:sp>
          <p:nvSpPr>
            <p:cNvPr id="22" name="Freeform 5"/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6"/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7"/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8"/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9"/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6"/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7"/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8"/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9"/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3241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8599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40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97" r:id="rId4"/>
    <p:sldLayoutId id="2147483728" r:id="rId5"/>
    <p:sldLayoutId id="2147483796" r:id="rId6"/>
    <p:sldLayoutId id="2147483729" r:id="rId7"/>
    <p:sldLayoutId id="2147483731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91" r:id="rId14"/>
    <p:sldLayoutId id="2147483892" r:id="rId15"/>
    <p:sldLayoutId id="2147483893" r:id="rId16"/>
    <p:sldLayoutId id="2147483894" r:id="rId17"/>
    <p:sldLayoutId id="2147483895" r:id="rId18"/>
    <p:sldLayoutId id="2147483896" r:id="rId19"/>
    <p:sldLayoutId id="2147483897" r:id="rId20"/>
    <p:sldLayoutId id="2147483898" r:id="rId21"/>
    <p:sldLayoutId id="2147483899" r:id="rId22"/>
    <p:sldLayoutId id="2147483900" r:id="rId23"/>
    <p:sldLayoutId id="2147483901" r:id="rId24"/>
    <p:sldLayoutId id="2147483902" r:id="rId2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8599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08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81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8599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18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8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8599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95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84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8599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91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7" r:id="rId7"/>
    <p:sldLayoutId id="2147483845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8599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18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chart" Target="../charts/chart1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8" r="18688"/>
          <a:stretch>
            <a:fillRect/>
          </a:stretch>
        </p:blipFill>
        <p:spPr/>
      </p:pic>
      <p:sp>
        <p:nvSpPr>
          <p:cNvPr id="12" name="Freeform 6"/>
          <p:cNvSpPr>
            <a:spLocks/>
          </p:cNvSpPr>
          <p:nvPr/>
        </p:nvSpPr>
        <p:spPr bwMode="white">
          <a:xfrm flipH="1">
            <a:off x="4604692" y="-118043"/>
            <a:ext cx="1882366" cy="6976043"/>
          </a:xfrm>
          <a:custGeom>
            <a:avLst/>
            <a:gdLst/>
            <a:ahLst/>
            <a:cxnLst/>
            <a:rect l="l" t="t" r="r" b="b"/>
            <a:pathLst>
              <a:path w="2767013" h="7559675">
                <a:moveTo>
                  <a:pt x="2767013" y="0"/>
                </a:moveTo>
                <a:lnTo>
                  <a:pt x="0" y="0"/>
                </a:lnTo>
                <a:lnTo>
                  <a:pt x="0" y="7559675"/>
                </a:lnTo>
                <a:lnTo>
                  <a:pt x="290513" y="755967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69649" tIns="34824" rIns="69649" bIns="34824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2" y="-555665"/>
            <a:ext cx="9143999" cy="43762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GB" sz="1500" dirty="0"/>
              <a:t> To replace the image: Delete existing image below, click picture icon, select new image &amp; “send to back”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432130" y="1305760"/>
            <a:ext cx="3848350" cy="1163395"/>
          </a:xfrm>
        </p:spPr>
        <p:txBody>
          <a:bodyPr/>
          <a:lstStyle/>
          <a:p>
            <a:pPr algn="l"/>
            <a:r>
              <a:rPr lang="en-GB" sz="2800" b="1" dirty="0">
                <a:solidFill>
                  <a:schemeClr val="accent1"/>
                </a:solidFill>
              </a:rPr>
              <a:t>Ipsos MMI </a:t>
            </a:r>
            <a:r>
              <a:rPr lang="en-GB" sz="2800" b="1" dirty="0" err="1" smtClean="0">
                <a:solidFill>
                  <a:schemeClr val="accent1"/>
                </a:solidFill>
              </a:rPr>
              <a:t>Fagpresseundersøkelsen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6" name="Title 19"/>
          <p:cNvSpPr txBox="1">
            <a:spLocks/>
          </p:cNvSpPr>
          <p:nvPr/>
        </p:nvSpPr>
        <p:spPr>
          <a:xfrm>
            <a:off x="5491285" y="2813614"/>
            <a:ext cx="3586066" cy="9880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1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Ledernes</a:t>
            </a: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medievaner</a:t>
            </a: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2015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33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22606"/>
              </p:ext>
            </p:extLst>
          </p:nvPr>
        </p:nvGraphicFramePr>
        <p:xfrm>
          <a:off x="191387" y="1183888"/>
          <a:ext cx="8548164" cy="522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805214" y="97200"/>
            <a:ext cx="8338785" cy="612000"/>
          </a:xfrm>
        </p:spPr>
        <p:txBody>
          <a:bodyPr/>
          <a:lstStyle/>
          <a:p>
            <a:pPr algn="l"/>
            <a:r>
              <a:rPr lang="nb-NO" dirty="0"/>
              <a:t>Dekning totalt  blant ledere for mediehusene</a:t>
            </a:r>
            <a:br>
              <a:rPr lang="nb-NO" dirty="0"/>
            </a:br>
            <a:r>
              <a:rPr lang="nb-NO" b="0" i="1" dirty="0"/>
              <a:t>Nettokombinasjonsdekning (papir/digitallesing</a:t>
            </a:r>
            <a:r>
              <a:rPr lang="nb-NO" b="0" i="1" dirty="0" smtClean="0"/>
              <a:t>)(%)</a:t>
            </a:r>
            <a:endParaRPr lang="nb-NO" b="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6140" y="1091919"/>
            <a:ext cx="586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(%)</a:t>
            </a:r>
            <a:endParaRPr lang="nb-NO" sz="1200" dirty="0"/>
          </a:p>
        </p:txBody>
      </p:sp>
      <p:sp>
        <p:nvSpPr>
          <p:cNvPr id="14" name="Oval 13"/>
          <p:cNvSpPr/>
          <p:nvPr/>
        </p:nvSpPr>
        <p:spPr>
          <a:xfrm>
            <a:off x="7319980" y="321148"/>
            <a:ext cx="1719072" cy="1818543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6"/>
          <p:cNvSpPr>
            <a:spLocks noChangeAspect="1" noEditPoints="1"/>
          </p:cNvSpPr>
          <p:nvPr/>
        </p:nvSpPr>
        <p:spPr bwMode="auto">
          <a:xfrm>
            <a:off x="8420707" y="821651"/>
            <a:ext cx="665750" cy="597375"/>
          </a:xfrm>
          <a:custGeom>
            <a:avLst/>
            <a:gdLst/>
            <a:ahLst/>
            <a:cxnLst>
              <a:cxn ang="0">
                <a:pos x="300" y="52"/>
              </a:cxn>
              <a:cxn ang="0">
                <a:pos x="264" y="0"/>
              </a:cxn>
              <a:cxn ang="0">
                <a:pos x="291" y="54"/>
              </a:cxn>
              <a:cxn ang="0">
                <a:pos x="255" y="34"/>
              </a:cxn>
              <a:cxn ang="0">
                <a:pos x="291" y="54"/>
              </a:cxn>
              <a:cxn ang="0">
                <a:pos x="255" y="48"/>
              </a:cxn>
              <a:cxn ang="0">
                <a:pos x="265" y="226"/>
              </a:cxn>
              <a:cxn ang="0">
                <a:pos x="107" y="236"/>
              </a:cxn>
              <a:cxn ang="0">
                <a:pos x="119" y="212"/>
              </a:cxn>
              <a:cxn ang="0">
                <a:pos x="247" y="210"/>
              </a:cxn>
              <a:cxn ang="0">
                <a:pos x="245" y="65"/>
              </a:cxn>
              <a:cxn ang="0">
                <a:pos x="23" y="67"/>
              </a:cxn>
              <a:cxn ang="0">
                <a:pos x="5" y="176"/>
              </a:cxn>
              <a:cxn ang="0">
                <a:pos x="16" y="48"/>
              </a:cxn>
              <a:cxn ang="0">
                <a:pos x="142" y="220"/>
              </a:cxn>
              <a:cxn ang="0">
                <a:pos x="128" y="228"/>
              </a:cxn>
              <a:cxn ang="0">
                <a:pos x="84" y="207"/>
              </a:cxn>
              <a:cxn ang="0">
                <a:pos x="104" y="127"/>
              </a:cxn>
              <a:cxn ang="0">
                <a:pos x="81" y="121"/>
              </a:cxn>
              <a:cxn ang="0">
                <a:pos x="62" y="168"/>
              </a:cxn>
              <a:cxn ang="0">
                <a:pos x="11" y="191"/>
              </a:cxn>
              <a:cxn ang="0">
                <a:pos x="5" y="246"/>
              </a:cxn>
              <a:cxn ang="0">
                <a:pos x="4" y="266"/>
              </a:cxn>
              <a:cxn ang="0">
                <a:pos x="66" y="277"/>
              </a:cxn>
              <a:cxn ang="0">
                <a:pos x="97" y="234"/>
              </a:cxn>
              <a:cxn ang="0">
                <a:pos x="116" y="196"/>
              </a:cxn>
              <a:cxn ang="0">
                <a:pos x="95" y="186"/>
              </a:cxn>
              <a:cxn ang="0">
                <a:pos x="84" y="207"/>
              </a:cxn>
              <a:cxn ang="0">
                <a:pos x="72" y="110"/>
              </a:cxn>
              <a:cxn ang="0">
                <a:pos x="76" y="120"/>
              </a:cxn>
              <a:cxn ang="0">
                <a:pos x="109" y="128"/>
              </a:cxn>
              <a:cxn ang="0">
                <a:pos x="117" y="121"/>
              </a:cxn>
            </a:cxnLst>
            <a:rect l="0" t="0" r="r" b="b"/>
            <a:pathLst>
              <a:path w="313" h="281">
                <a:moveTo>
                  <a:pt x="313" y="48"/>
                </a:moveTo>
                <a:cubicBezTo>
                  <a:pt x="300" y="52"/>
                  <a:pt x="300" y="52"/>
                  <a:pt x="300" y="52"/>
                </a:cubicBezTo>
                <a:cubicBezTo>
                  <a:pt x="296" y="32"/>
                  <a:pt x="281" y="16"/>
                  <a:pt x="261" y="13"/>
                </a:cubicBezTo>
                <a:cubicBezTo>
                  <a:pt x="264" y="0"/>
                  <a:pt x="264" y="0"/>
                  <a:pt x="264" y="0"/>
                </a:cubicBezTo>
                <a:cubicBezTo>
                  <a:pt x="289" y="4"/>
                  <a:pt x="308" y="24"/>
                  <a:pt x="313" y="48"/>
                </a:cubicBezTo>
                <a:close/>
                <a:moveTo>
                  <a:pt x="291" y="54"/>
                </a:moveTo>
                <a:cubicBezTo>
                  <a:pt x="278" y="58"/>
                  <a:pt x="278" y="58"/>
                  <a:pt x="278" y="58"/>
                </a:cubicBezTo>
                <a:cubicBezTo>
                  <a:pt x="277" y="45"/>
                  <a:pt x="267" y="35"/>
                  <a:pt x="255" y="34"/>
                </a:cubicBezTo>
                <a:cubicBezTo>
                  <a:pt x="258" y="21"/>
                  <a:pt x="258" y="21"/>
                  <a:pt x="258" y="21"/>
                </a:cubicBezTo>
                <a:cubicBezTo>
                  <a:pt x="275" y="23"/>
                  <a:pt x="289" y="37"/>
                  <a:pt x="291" y="54"/>
                </a:cubicBezTo>
                <a:close/>
                <a:moveTo>
                  <a:pt x="16" y="48"/>
                </a:moveTo>
                <a:cubicBezTo>
                  <a:pt x="255" y="48"/>
                  <a:pt x="255" y="48"/>
                  <a:pt x="255" y="48"/>
                </a:cubicBezTo>
                <a:cubicBezTo>
                  <a:pt x="260" y="48"/>
                  <a:pt x="265" y="52"/>
                  <a:pt x="265" y="58"/>
                </a:cubicBezTo>
                <a:cubicBezTo>
                  <a:pt x="265" y="226"/>
                  <a:pt x="265" y="226"/>
                  <a:pt x="265" y="226"/>
                </a:cubicBezTo>
                <a:cubicBezTo>
                  <a:pt x="265" y="231"/>
                  <a:pt x="260" y="236"/>
                  <a:pt x="255" y="236"/>
                </a:cubicBezTo>
                <a:cubicBezTo>
                  <a:pt x="107" y="236"/>
                  <a:pt x="107" y="236"/>
                  <a:pt x="107" y="236"/>
                </a:cubicBezTo>
                <a:cubicBezTo>
                  <a:pt x="109" y="234"/>
                  <a:pt x="109" y="232"/>
                  <a:pt x="111" y="230"/>
                </a:cubicBezTo>
                <a:cubicBezTo>
                  <a:pt x="119" y="212"/>
                  <a:pt x="119" y="212"/>
                  <a:pt x="119" y="212"/>
                </a:cubicBezTo>
                <a:cubicBezTo>
                  <a:pt x="245" y="212"/>
                  <a:pt x="245" y="212"/>
                  <a:pt x="245" y="212"/>
                </a:cubicBezTo>
                <a:cubicBezTo>
                  <a:pt x="246" y="212"/>
                  <a:pt x="247" y="211"/>
                  <a:pt x="247" y="210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6"/>
                  <a:pt x="246" y="65"/>
                  <a:pt x="245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4" y="65"/>
                  <a:pt x="23" y="66"/>
                  <a:pt x="23" y="67"/>
                </a:cubicBezTo>
                <a:cubicBezTo>
                  <a:pt x="23" y="161"/>
                  <a:pt x="23" y="161"/>
                  <a:pt x="23" y="161"/>
                </a:cubicBezTo>
                <a:cubicBezTo>
                  <a:pt x="14" y="163"/>
                  <a:pt x="9" y="168"/>
                  <a:pt x="5" y="176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52"/>
                  <a:pt x="10" y="48"/>
                  <a:pt x="16" y="48"/>
                </a:cubicBezTo>
                <a:close/>
                <a:moveTo>
                  <a:pt x="128" y="220"/>
                </a:moveTo>
                <a:cubicBezTo>
                  <a:pt x="142" y="220"/>
                  <a:pt x="142" y="220"/>
                  <a:pt x="142" y="220"/>
                </a:cubicBezTo>
                <a:cubicBezTo>
                  <a:pt x="142" y="228"/>
                  <a:pt x="142" y="228"/>
                  <a:pt x="142" y="228"/>
                </a:cubicBezTo>
                <a:cubicBezTo>
                  <a:pt x="128" y="228"/>
                  <a:pt x="128" y="228"/>
                  <a:pt x="128" y="228"/>
                </a:cubicBezTo>
                <a:cubicBezTo>
                  <a:pt x="128" y="220"/>
                  <a:pt x="128" y="220"/>
                  <a:pt x="128" y="220"/>
                </a:cubicBezTo>
                <a:close/>
                <a:moveTo>
                  <a:pt x="84" y="207"/>
                </a:moveTo>
                <a:cubicBezTo>
                  <a:pt x="94" y="167"/>
                  <a:pt x="94" y="167"/>
                  <a:pt x="94" y="16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5" y="120"/>
                  <a:pt x="101" y="114"/>
                  <a:pt x="95" y="113"/>
                </a:cubicBezTo>
                <a:cubicBezTo>
                  <a:pt x="89" y="111"/>
                  <a:pt x="83" y="115"/>
                  <a:pt x="81" y="121"/>
                </a:cubicBezTo>
                <a:cubicBezTo>
                  <a:pt x="72" y="160"/>
                  <a:pt x="72" y="160"/>
                  <a:pt x="72" y="160"/>
                </a:cubicBezTo>
                <a:cubicBezTo>
                  <a:pt x="71" y="164"/>
                  <a:pt x="66" y="168"/>
                  <a:pt x="62" y="168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19" y="169"/>
                  <a:pt x="12" y="176"/>
                  <a:pt x="11" y="191"/>
                </a:cubicBezTo>
                <a:cubicBezTo>
                  <a:pt x="9" y="222"/>
                  <a:pt x="9" y="222"/>
                  <a:pt x="9" y="222"/>
                </a:cubicBezTo>
                <a:cubicBezTo>
                  <a:pt x="9" y="230"/>
                  <a:pt x="8" y="236"/>
                  <a:pt x="5" y="246"/>
                </a:cubicBezTo>
                <a:cubicBezTo>
                  <a:pt x="1" y="261"/>
                  <a:pt x="1" y="261"/>
                  <a:pt x="1" y="261"/>
                </a:cubicBezTo>
                <a:cubicBezTo>
                  <a:pt x="0" y="263"/>
                  <a:pt x="1" y="266"/>
                  <a:pt x="4" y="266"/>
                </a:cubicBezTo>
                <a:cubicBezTo>
                  <a:pt x="60" y="280"/>
                  <a:pt x="60" y="280"/>
                  <a:pt x="60" y="280"/>
                </a:cubicBezTo>
                <a:cubicBezTo>
                  <a:pt x="63" y="281"/>
                  <a:pt x="65" y="279"/>
                  <a:pt x="66" y="277"/>
                </a:cubicBezTo>
                <a:cubicBezTo>
                  <a:pt x="70" y="266"/>
                  <a:pt x="72" y="261"/>
                  <a:pt x="78" y="256"/>
                </a:cubicBezTo>
                <a:cubicBezTo>
                  <a:pt x="97" y="234"/>
                  <a:pt x="97" y="234"/>
                  <a:pt x="97" y="234"/>
                </a:cubicBezTo>
                <a:cubicBezTo>
                  <a:pt x="100" y="230"/>
                  <a:pt x="100" y="231"/>
                  <a:pt x="102" y="226"/>
                </a:cubicBezTo>
                <a:cubicBezTo>
                  <a:pt x="116" y="196"/>
                  <a:pt x="116" y="196"/>
                  <a:pt x="116" y="196"/>
                </a:cubicBezTo>
                <a:cubicBezTo>
                  <a:pt x="119" y="190"/>
                  <a:pt x="116" y="183"/>
                  <a:pt x="110" y="180"/>
                </a:cubicBezTo>
                <a:cubicBezTo>
                  <a:pt x="105" y="178"/>
                  <a:pt x="98" y="180"/>
                  <a:pt x="95" y="186"/>
                </a:cubicBezTo>
                <a:cubicBezTo>
                  <a:pt x="85" y="208"/>
                  <a:pt x="85" y="208"/>
                  <a:pt x="85" y="208"/>
                </a:cubicBezTo>
                <a:cubicBezTo>
                  <a:pt x="84" y="209"/>
                  <a:pt x="84" y="208"/>
                  <a:pt x="84" y="207"/>
                </a:cubicBezTo>
                <a:close/>
                <a:moveTo>
                  <a:pt x="100" y="93"/>
                </a:moveTo>
                <a:cubicBezTo>
                  <a:pt x="87" y="90"/>
                  <a:pt x="75" y="98"/>
                  <a:pt x="72" y="110"/>
                </a:cubicBezTo>
                <a:cubicBezTo>
                  <a:pt x="70" y="116"/>
                  <a:pt x="71" y="122"/>
                  <a:pt x="74" y="127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8" y="111"/>
                  <a:pt x="87" y="105"/>
                  <a:pt x="97" y="107"/>
                </a:cubicBezTo>
                <a:cubicBezTo>
                  <a:pt x="106" y="110"/>
                  <a:pt x="111" y="119"/>
                  <a:pt x="109" y="128"/>
                </a:cubicBezTo>
                <a:cubicBezTo>
                  <a:pt x="107" y="135"/>
                  <a:pt x="107" y="135"/>
                  <a:pt x="107" y="135"/>
                </a:cubicBezTo>
                <a:cubicBezTo>
                  <a:pt x="112" y="132"/>
                  <a:pt x="116" y="127"/>
                  <a:pt x="117" y="121"/>
                </a:cubicBezTo>
                <a:cubicBezTo>
                  <a:pt x="120" y="109"/>
                  <a:pt x="112" y="96"/>
                  <a:pt x="100" y="9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7" name="Freeform 42"/>
          <p:cNvSpPr>
            <a:spLocks noChangeAspect="1" noEditPoints="1"/>
          </p:cNvSpPr>
          <p:nvPr/>
        </p:nvSpPr>
        <p:spPr bwMode="auto">
          <a:xfrm>
            <a:off x="7421029" y="785227"/>
            <a:ext cx="533269" cy="905971"/>
          </a:xfrm>
          <a:custGeom>
            <a:avLst/>
            <a:gdLst/>
            <a:ahLst/>
            <a:cxnLst>
              <a:cxn ang="0">
                <a:pos x="777" y="1699"/>
              </a:cxn>
              <a:cxn ang="0">
                <a:pos x="1584" y="1113"/>
              </a:cxn>
              <a:cxn ang="0">
                <a:pos x="949" y="2693"/>
              </a:cxn>
              <a:cxn ang="0">
                <a:pos x="765" y="2563"/>
              </a:cxn>
              <a:cxn ang="0">
                <a:pos x="101" y="1220"/>
              </a:cxn>
              <a:cxn ang="0">
                <a:pos x="547" y="500"/>
              </a:cxn>
              <a:cxn ang="0">
                <a:pos x="1371" y="1113"/>
              </a:cxn>
              <a:cxn ang="0">
                <a:pos x="1453" y="1568"/>
              </a:cxn>
              <a:cxn ang="0">
                <a:pos x="200" y="1292"/>
              </a:cxn>
              <a:cxn ang="0">
                <a:pos x="248" y="1302"/>
              </a:cxn>
              <a:cxn ang="0">
                <a:pos x="296" y="1311"/>
              </a:cxn>
              <a:cxn ang="0">
                <a:pos x="324" y="1557"/>
              </a:cxn>
              <a:cxn ang="0">
                <a:pos x="420" y="1437"/>
              </a:cxn>
              <a:cxn ang="0">
                <a:pos x="728" y="1399"/>
              </a:cxn>
              <a:cxn ang="0">
                <a:pos x="660" y="1385"/>
              </a:cxn>
              <a:cxn ang="0">
                <a:pos x="612" y="1376"/>
              </a:cxn>
              <a:cxn ang="0">
                <a:pos x="564" y="1466"/>
              </a:cxn>
              <a:cxn ang="0">
                <a:pos x="516" y="1457"/>
              </a:cxn>
              <a:cxn ang="0">
                <a:pos x="468" y="1447"/>
              </a:cxn>
              <a:cxn ang="0">
                <a:pos x="420" y="986"/>
              </a:cxn>
              <a:cxn ang="0">
                <a:pos x="468" y="996"/>
              </a:cxn>
              <a:cxn ang="0">
                <a:pos x="516" y="1006"/>
              </a:cxn>
              <a:cxn ang="0">
                <a:pos x="564" y="1016"/>
              </a:cxn>
              <a:cxn ang="0">
                <a:pos x="392" y="1210"/>
              </a:cxn>
              <a:cxn ang="0">
                <a:pos x="420" y="1282"/>
              </a:cxn>
              <a:cxn ang="0">
                <a:pos x="516" y="1301"/>
              </a:cxn>
              <a:cxn ang="0">
                <a:pos x="468" y="1291"/>
              </a:cxn>
              <a:cxn ang="0">
                <a:pos x="660" y="1035"/>
              </a:cxn>
              <a:cxn ang="0">
                <a:pos x="564" y="1230"/>
              </a:cxn>
              <a:cxn ang="0">
                <a:pos x="707" y="1609"/>
              </a:cxn>
              <a:cxn ang="0">
                <a:pos x="421" y="1469"/>
              </a:cxn>
              <a:cxn ang="0">
                <a:pos x="181" y="938"/>
              </a:cxn>
              <a:cxn ang="0">
                <a:pos x="1131" y="1560"/>
              </a:cxn>
              <a:cxn ang="0">
                <a:pos x="1151" y="1580"/>
              </a:cxn>
              <a:cxn ang="0">
                <a:pos x="1240" y="1321"/>
              </a:cxn>
              <a:cxn ang="0">
                <a:pos x="1288" y="1552"/>
              </a:cxn>
              <a:cxn ang="0">
                <a:pos x="1336" y="1542"/>
              </a:cxn>
              <a:cxn ang="0">
                <a:pos x="1384" y="1532"/>
              </a:cxn>
              <a:cxn ang="0">
                <a:pos x="876" y="1100"/>
              </a:cxn>
              <a:cxn ang="0">
                <a:pos x="924" y="1331"/>
              </a:cxn>
              <a:cxn ang="0">
                <a:pos x="972" y="1080"/>
              </a:cxn>
              <a:cxn ang="0">
                <a:pos x="1020" y="1071"/>
              </a:cxn>
              <a:cxn ang="0">
                <a:pos x="1068" y="1061"/>
              </a:cxn>
              <a:cxn ang="0">
                <a:pos x="1116" y="1291"/>
              </a:cxn>
              <a:cxn ang="0">
                <a:pos x="1144" y="1286"/>
              </a:cxn>
              <a:cxn ang="0">
                <a:pos x="1192" y="1036"/>
              </a:cxn>
              <a:cxn ang="0">
                <a:pos x="1240" y="1147"/>
              </a:cxn>
              <a:cxn ang="0">
                <a:pos x="1308" y="1012"/>
              </a:cxn>
              <a:cxn ang="0">
                <a:pos x="876" y="805"/>
              </a:cxn>
              <a:cxn ang="0">
                <a:pos x="924" y="795"/>
              </a:cxn>
              <a:cxn ang="0">
                <a:pos x="1020" y="775"/>
              </a:cxn>
              <a:cxn ang="0">
                <a:pos x="972" y="785"/>
              </a:cxn>
              <a:cxn ang="0">
                <a:pos x="1404" y="937"/>
              </a:cxn>
              <a:cxn ang="0">
                <a:pos x="1212" y="736"/>
              </a:cxn>
              <a:cxn ang="0">
                <a:pos x="792" y="443"/>
              </a:cxn>
            </a:cxnLst>
            <a:rect l="0" t="0" r="r" b="b"/>
            <a:pathLst>
              <a:path w="1584" h="2693">
                <a:moveTo>
                  <a:pt x="131" y="1010"/>
                </a:moveTo>
                <a:cubicBezTo>
                  <a:pt x="178" y="1021"/>
                  <a:pt x="213" y="1063"/>
                  <a:pt x="213" y="1113"/>
                </a:cubicBezTo>
                <a:cubicBezTo>
                  <a:pt x="213" y="1164"/>
                  <a:pt x="178" y="1206"/>
                  <a:pt x="131" y="1217"/>
                </a:cubicBezTo>
                <a:cubicBezTo>
                  <a:pt x="131" y="1568"/>
                  <a:pt x="131" y="1568"/>
                  <a:pt x="131" y="1568"/>
                </a:cubicBezTo>
                <a:cubicBezTo>
                  <a:pt x="139" y="1570"/>
                  <a:pt x="765" y="1697"/>
                  <a:pt x="777" y="1699"/>
                </a:cubicBezTo>
                <a:cubicBezTo>
                  <a:pt x="777" y="769"/>
                  <a:pt x="777" y="769"/>
                  <a:pt x="777" y="769"/>
                </a:cubicBezTo>
                <a:cubicBezTo>
                  <a:pt x="131" y="637"/>
                  <a:pt x="131" y="637"/>
                  <a:pt x="131" y="637"/>
                </a:cubicBezTo>
                <a:cubicBezTo>
                  <a:pt x="131" y="1010"/>
                  <a:pt x="131" y="1010"/>
                  <a:pt x="131" y="1010"/>
                </a:cubicBezTo>
                <a:close/>
                <a:moveTo>
                  <a:pt x="1483" y="1007"/>
                </a:moveTo>
                <a:cubicBezTo>
                  <a:pt x="1539" y="1010"/>
                  <a:pt x="1584" y="1056"/>
                  <a:pt x="1584" y="1113"/>
                </a:cubicBezTo>
                <a:cubicBezTo>
                  <a:pt x="1584" y="1170"/>
                  <a:pt x="1539" y="1217"/>
                  <a:pt x="1483" y="1220"/>
                </a:cubicBezTo>
                <a:cubicBezTo>
                  <a:pt x="1483" y="1596"/>
                  <a:pt x="1483" y="1596"/>
                  <a:pt x="1483" y="1596"/>
                </a:cubicBezTo>
                <a:cubicBezTo>
                  <a:pt x="1079" y="1682"/>
                  <a:pt x="1079" y="1682"/>
                  <a:pt x="1079" y="1682"/>
                </a:cubicBezTo>
                <a:cubicBezTo>
                  <a:pt x="1079" y="2563"/>
                  <a:pt x="1079" y="2563"/>
                  <a:pt x="1079" y="2563"/>
                </a:cubicBezTo>
                <a:cubicBezTo>
                  <a:pt x="1079" y="2635"/>
                  <a:pt x="1020" y="2693"/>
                  <a:pt x="949" y="2693"/>
                </a:cubicBezTo>
                <a:cubicBezTo>
                  <a:pt x="877" y="2693"/>
                  <a:pt x="819" y="2635"/>
                  <a:pt x="819" y="2563"/>
                </a:cubicBezTo>
                <a:cubicBezTo>
                  <a:pt x="819" y="1737"/>
                  <a:pt x="819" y="1737"/>
                  <a:pt x="819" y="1737"/>
                </a:cubicBezTo>
                <a:cubicBezTo>
                  <a:pt x="791" y="1743"/>
                  <a:pt x="791" y="1743"/>
                  <a:pt x="791" y="1743"/>
                </a:cubicBezTo>
                <a:cubicBezTo>
                  <a:pt x="765" y="1738"/>
                  <a:pt x="765" y="1738"/>
                  <a:pt x="765" y="1738"/>
                </a:cubicBezTo>
                <a:cubicBezTo>
                  <a:pt x="765" y="2563"/>
                  <a:pt x="765" y="2563"/>
                  <a:pt x="765" y="2563"/>
                </a:cubicBezTo>
                <a:cubicBezTo>
                  <a:pt x="765" y="2635"/>
                  <a:pt x="707" y="2693"/>
                  <a:pt x="635" y="2693"/>
                </a:cubicBezTo>
                <a:cubicBezTo>
                  <a:pt x="564" y="2693"/>
                  <a:pt x="505" y="2635"/>
                  <a:pt x="505" y="2563"/>
                </a:cubicBezTo>
                <a:cubicBezTo>
                  <a:pt x="505" y="1682"/>
                  <a:pt x="505" y="1682"/>
                  <a:pt x="505" y="1682"/>
                </a:cubicBezTo>
                <a:cubicBezTo>
                  <a:pt x="101" y="1596"/>
                  <a:pt x="101" y="1596"/>
                  <a:pt x="101" y="1596"/>
                </a:cubicBezTo>
                <a:cubicBezTo>
                  <a:pt x="101" y="1220"/>
                  <a:pt x="101" y="1220"/>
                  <a:pt x="101" y="1220"/>
                </a:cubicBezTo>
                <a:cubicBezTo>
                  <a:pt x="45" y="1217"/>
                  <a:pt x="0" y="1170"/>
                  <a:pt x="0" y="1113"/>
                </a:cubicBezTo>
                <a:cubicBezTo>
                  <a:pt x="0" y="1056"/>
                  <a:pt x="45" y="1010"/>
                  <a:pt x="101" y="1007"/>
                </a:cubicBezTo>
                <a:cubicBezTo>
                  <a:pt x="101" y="598"/>
                  <a:pt x="101" y="598"/>
                  <a:pt x="101" y="59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52" y="555"/>
                  <a:pt x="444" y="500"/>
                  <a:pt x="547" y="500"/>
                </a:cubicBezTo>
                <a:cubicBezTo>
                  <a:pt x="1037" y="500"/>
                  <a:pt x="1037" y="500"/>
                  <a:pt x="1037" y="500"/>
                </a:cubicBezTo>
                <a:cubicBezTo>
                  <a:pt x="1140" y="500"/>
                  <a:pt x="1232" y="555"/>
                  <a:pt x="1282" y="638"/>
                </a:cubicBezTo>
                <a:cubicBezTo>
                  <a:pt x="1483" y="598"/>
                  <a:pt x="1483" y="598"/>
                  <a:pt x="1483" y="598"/>
                </a:cubicBezTo>
                <a:cubicBezTo>
                  <a:pt x="1483" y="1007"/>
                  <a:pt x="1483" y="1007"/>
                  <a:pt x="1483" y="1007"/>
                </a:cubicBezTo>
                <a:close/>
                <a:moveTo>
                  <a:pt x="1371" y="1113"/>
                </a:moveTo>
                <a:cubicBezTo>
                  <a:pt x="1371" y="1063"/>
                  <a:pt x="1406" y="1021"/>
                  <a:pt x="1453" y="1010"/>
                </a:cubicBezTo>
                <a:cubicBezTo>
                  <a:pt x="1453" y="637"/>
                  <a:pt x="1453" y="637"/>
                  <a:pt x="1453" y="637"/>
                </a:cubicBezTo>
                <a:cubicBezTo>
                  <a:pt x="807" y="769"/>
                  <a:pt x="807" y="769"/>
                  <a:pt x="807" y="769"/>
                </a:cubicBezTo>
                <a:cubicBezTo>
                  <a:pt x="807" y="1699"/>
                  <a:pt x="807" y="1699"/>
                  <a:pt x="807" y="1699"/>
                </a:cubicBezTo>
                <a:cubicBezTo>
                  <a:pt x="819" y="1697"/>
                  <a:pt x="1445" y="1570"/>
                  <a:pt x="1453" y="1568"/>
                </a:cubicBezTo>
                <a:cubicBezTo>
                  <a:pt x="1453" y="1217"/>
                  <a:pt x="1453" y="1217"/>
                  <a:pt x="1453" y="1217"/>
                </a:cubicBezTo>
                <a:cubicBezTo>
                  <a:pt x="1406" y="1206"/>
                  <a:pt x="1371" y="1163"/>
                  <a:pt x="1371" y="1113"/>
                </a:cubicBezTo>
                <a:close/>
                <a:moveTo>
                  <a:pt x="180" y="1462"/>
                </a:moveTo>
                <a:cubicBezTo>
                  <a:pt x="180" y="1288"/>
                  <a:pt x="180" y="1288"/>
                  <a:pt x="180" y="1288"/>
                </a:cubicBezTo>
                <a:cubicBezTo>
                  <a:pt x="200" y="1292"/>
                  <a:pt x="200" y="1292"/>
                  <a:pt x="200" y="1292"/>
                </a:cubicBezTo>
                <a:cubicBezTo>
                  <a:pt x="200" y="1466"/>
                  <a:pt x="200" y="1466"/>
                  <a:pt x="200" y="1466"/>
                </a:cubicBezTo>
                <a:cubicBezTo>
                  <a:pt x="180" y="1462"/>
                  <a:pt x="180" y="1462"/>
                  <a:pt x="180" y="1462"/>
                </a:cubicBezTo>
                <a:close/>
                <a:moveTo>
                  <a:pt x="228" y="1538"/>
                </a:moveTo>
                <a:cubicBezTo>
                  <a:pt x="228" y="1297"/>
                  <a:pt x="228" y="1297"/>
                  <a:pt x="228" y="1297"/>
                </a:cubicBezTo>
                <a:cubicBezTo>
                  <a:pt x="248" y="1302"/>
                  <a:pt x="248" y="1302"/>
                  <a:pt x="248" y="1302"/>
                </a:cubicBezTo>
                <a:cubicBezTo>
                  <a:pt x="248" y="1542"/>
                  <a:pt x="248" y="1542"/>
                  <a:pt x="248" y="1542"/>
                </a:cubicBezTo>
                <a:cubicBezTo>
                  <a:pt x="228" y="1538"/>
                  <a:pt x="228" y="1538"/>
                  <a:pt x="228" y="1538"/>
                </a:cubicBezTo>
                <a:close/>
                <a:moveTo>
                  <a:pt x="276" y="1548"/>
                </a:moveTo>
                <a:cubicBezTo>
                  <a:pt x="276" y="1307"/>
                  <a:pt x="276" y="1307"/>
                  <a:pt x="276" y="1307"/>
                </a:cubicBezTo>
                <a:cubicBezTo>
                  <a:pt x="296" y="1311"/>
                  <a:pt x="296" y="1311"/>
                  <a:pt x="296" y="1311"/>
                </a:cubicBezTo>
                <a:cubicBezTo>
                  <a:pt x="296" y="1552"/>
                  <a:pt x="296" y="1552"/>
                  <a:pt x="296" y="1552"/>
                </a:cubicBezTo>
                <a:cubicBezTo>
                  <a:pt x="276" y="1548"/>
                  <a:pt x="276" y="1548"/>
                  <a:pt x="276" y="1548"/>
                </a:cubicBezTo>
                <a:close/>
                <a:moveTo>
                  <a:pt x="344" y="1321"/>
                </a:moveTo>
                <a:cubicBezTo>
                  <a:pt x="344" y="1562"/>
                  <a:pt x="344" y="1562"/>
                  <a:pt x="344" y="1562"/>
                </a:cubicBezTo>
                <a:cubicBezTo>
                  <a:pt x="324" y="1557"/>
                  <a:pt x="324" y="1557"/>
                  <a:pt x="324" y="1557"/>
                </a:cubicBezTo>
                <a:cubicBezTo>
                  <a:pt x="324" y="1317"/>
                  <a:pt x="324" y="1317"/>
                  <a:pt x="324" y="1317"/>
                </a:cubicBezTo>
                <a:cubicBezTo>
                  <a:pt x="344" y="1321"/>
                  <a:pt x="344" y="1321"/>
                  <a:pt x="344" y="1321"/>
                </a:cubicBezTo>
                <a:close/>
                <a:moveTo>
                  <a:pt x="440" y="1341"/>
                </a:moveTo>
                <a:cubicBezTo>
                  <a:pt x="440" y="1441"/>
                  <a:pt x="440" y="1441"/>
                  <a:pt x="440" y="1441"/>
                </a:cubicBezTo>
                <a:cubicBezTo>
                  <a:pt x="420" y="1437"/>
                  <a:pt x="420" y="1437"/>
                  <a:pt x="420" y="1437"/>
                </a:cubicBezTo>
                <a:cubicBezTo>
                  <a:pt x="420" y="1337"/>
                  <a:pt x="420" y="1337"/>
                  <a:pt x="420" y="1337"/>
                </a:cubicBezTo>
                <a:cubicBezTo>
                  <a:pt x="440" y="1341"/>
                  <a:pt x="440" y="1341"/>
                  <a:pt x="440" y="1341"/>
                </a:cubicBezTo>
                <a:close/>
                <a:moveTo>
                  <a:pt x="708" y="1496"/>
                </a:moveTo>
                <a:cubicBezTo>
                  <a:pt x="708" y="1395"/>
                  <a:pt x="708" y="1395"/>
                  <a:pt x="708" y="1395"/>
                </a:cubicBezTo>
                <a:cubicBezTo>
                  <a:pt x="728" y="1399"/>
                  <a:pt x="728" y="1399"/>
                  <a:pt x="728" y="1399"/>
                </a:cubicBezTo>
                <a:cubicBezTo>
                  <a:pt x="728" y="1500"/>
                  <a:pt x="728" y="1500"/>
                  <a:pt x="728" y="1500"/>
                </a:cubicBezTo>
                <a:cubicBezTo>
                  <a:pt x="708" y="1496"/>
                  <a:pt x="708" y="1496"/>
                  <a:pt x="708" y="1496"/>
                </a:cubicBezTo>
                <a:close/>
                <a:moveTo>
                  <a:pt x="680" y="1490"/>
                </a:moveTo>
                <a:cubicBezTo>
                  <a:pt x="660" y="1486"/>
                  <a:pt x="660" y="1486"/>
                  <a:pt x="660" y="1486"/>
                </a:cubicBezTo>
                <a:cubicBezTo>
                  <a:pt x="660" y="1385"/>
                  <a:pt x="660" y="1385"/>
                  <a:pt x="660" y="1385"/>
                </a:cubicBezTo>
                <a:cubicBezTo>
                  <a:pt x="680" y="1390"/>
                  <a:pt x="680" y="1390"/>
                  <a:pt x="680" y="1390"/>
                </a:cubicBezTo>
                <a:cubicBezTo>
                  <a:pt x="680" y="1490"/>
                  <a:pt x="680" y="1490"/>
                  <a:pt x="680" y="1490"/>
                </a:cubicBezTo>
                <a:close/>
                <a:moveTo>
                  <a:pt x="632" y="1480"/>
                </a:moveTo>
                <a:cubicBezTo>
                  <a:pt x="612" y="1476"/>
                  <a:pt x="612" y="1476"/>
                  <a:pt x="612" y="1476"/>
                </a:cubicBezTo>
                <a:cubicBezTo>
                  <a:pt x="612" y="1376"/>
                  <a:pt x="612" y="1376"/>
                  <a:pt x="612" y="1376"/>
                </a:cubicBezTo>
                <a:cubicBezTo>
                  <a:pt x="632" y="1380"/>
                  <a:pt x="632" y="1380"/>
                  <a:pt x="632" y="1380"/>
                </a:cubicBezTo>
                <a:cubicBezTo>
                  <a:pt x="632" y="1480"/>
                  <a:pt x="632" y="1480"/>
                  <a:pt x="632" y="1480"/>
                </a:cubicBezTo>
                <a:close/>
                <a:moveTo>
                  <a:pt x="584" y="1370"/>
                </a:moveTo>
                <a:cubicBezTo>
                  <a:pt x="584" y="1470"/>
                  <a:pt x="584" y="1470"/>
                  <a:pt x="584" y="1470"/>
                </a:cubicBezTo>
                <a:cubicBezTo>
                  <a:pt x="564" y="1466"/>
                  <a:pt x="564" y="1466"/>
                  <a:pt x="564" y="1466"/>
                </a:cubicBezTo>
                <a:cubicBezTo>
                  <a:pt x="564" y="1366"/>
                  <a:pt x="564" y="1366"/>
                  <a:pt x="564" y="1366"/>
                </a:cubicBezTo>
                <a:cubicBezTo>
                  <a:pt x="584" y="1370"/>
                  <a:pt x="584" y="1370"/>
                  <a:pt x="584" y="1370"/>
                </a:cubicBezTo>
                <a:close/>
                <a:moveTo>
                  <a:pt x="536" y="1360"/>
                </a:moveTo>
                <a:cubicBezTo>
                  <a:pt x="536" y="1461"/>
                  <a:pt x="536" y="1461"/>
                  <a:pt x="536" y="1461"/>
                </a:cubicBezTo>
                <a:cubicBezTo>
                  <a:pt x="516" y="1457"/>
                  <a:pt x="516" y="1457"/>
                  <a:pt x="516" y="1457"/>
                </a:cubicBezTo>
                <a:cubicBezTo>
                  <a:pt x="516" y="1356"/>
                  <a:pt x="516" y="1356"/>
                  <a:pt x="516" y="1356"/>
                </a:cubicBezTo>
                <a:cubicBezTo>
                  <a:pt x="536" y="1360"/>
                  <a:pt x="536" y="1360"/>
                  <a:pt x="536" y="1360"/>
                </a:cubicBezTo>
                <a:close/>
                <a:moveTo>
                  <a:pt x="488" y="1350"/>
                </a:moveTo>
                <a:cubicBezTo>
                  <a:pt x="488" y="1451"/>
                  <a:pt x="488" y="1451"/>
                  <a:pt x="488" y="1451"/>
                </a:cubicBezTo>
                <a:cubicBezTo>
                  <a:pt x="468" y="1447"/>
                  <a:pt x="468" y="1447"/>
                  <a:pt x="468" y="1447"/>
                </a:cubicBezTo>
                <a:cubicBezTo>
                  <a:pt x="468" y="1346"/>
                  <a:pt x="468" y="1346"/>
                  <a:pt x="468" y="1346"/>
                </a:cubicBezTo>
                <a:cubicBezTo>
                  <a:pt x="488" y="1350"/>
                  <a:pt x="488" y="1350"/>
                  <a:pt x="488" y="1350"/>
                </a:cubicBezTo>
                <a:close/>
                <a:moveTo>
                  <a:pt x="440" y="750"/>
                </a:moveTo>
                <a:cubicBezTo>
                  <a:pt x="440" y="990"/>
                  <a:pt x="440" y="990"/>
                  <a:pt x="440" y="990"/>
                </a:cubicBezTo>
                <a:cubicBezTo>
                  <a:pt x="420" y="986"/>
                  <a:pt x="420" y="986"/>
                  <a:pt x="420" y="986"/>
                </a:cubicBezTo>
                <a:cubicBezTo>
                  <a:pt x="420" y="746"/>
                  <a:pt x="420" y="746"/>
                  <a:pt x="420" y="746"/>
                </a:cubicBezTo>
                <a:cubicBezTo>
                  <a:pt x="440" y="750"/>
                  <a:pt x="440" y="750"/>
                  <a:pt x="440" y="750"/>
                </a:cubicBezTo>
                <a:close/>
                <a:moveTo>
                  <a:pt x="488" y="760"/>
                </a:moveTo>
                <a:cubicBezTo>
                  <a:pt x="488" y="1000"/>
                  <a:pt x="488" y="1000"/>
                  <a:pt x="488" y="1000"/>
                </a:cubicBezTo>
                <a:cubicBezTo>
                  <a:pt x="468" y="996"/>
                  <a:pt x="468" y="996"/>
                  <a:pt x="468" y="996"/>
                </a:cubicBezTo>
                <a:cubicBezTo>
                  <a:pt x="468" y="756"/>
                  <a:pt x="468" y="756"/>
                  <a:pt x="468" y="756"/>
                </a:cubicBezTo>
                <a:cubicBezTo>
                  <a:pt x="488" y="760"/>
                  <a:pt x="488" y="760"/>
                  <a:pt x="488" y="760"/>
                </a:cubicBezTo>
                <a:close/>
                <a:moveTo>
                  <a:pt x="536" y="770"/>
                </a:moveTo>
                <a:cubicBezTo>
                  <a:pt x="536" y="1010"/>
                  <a:pt x="536" y="1010"/>
                  <a:pt x="536" y="1010"/>
                </a:cubicBezTo>
                <a:cubicBezTo>
                  <a:pt x="516" y="1006"/>
                  <a:pt x="516" y="1006"/>
                  <a:pt x="516" y="1006"/>
                </a:cubicBezTo>
                <a:cubicBezTo>
                  <a:pt x="516" y="766"/>
                  <a:pt x="516" y="766"/>
                  <a:pt x="516" y="766"/>
                </a:cubicBezTo>
                <a:cubicBezTo>
                  <a:pt x="536" y="770"/>
                  <a:pt x="536" y="770"/>
                  <a:pt x="536" y="770"/>
                </a:cubicBezTo>
                <a:close/>
                <a:moveTo>
                  <a:pt x="584" y="779"/>
                </a:moveTo>
                <a:cubicBezTo>
                  <a:pt x="584" y="1020"/>
                  <a:pt x="584" y="1020"/>
                  <a:pt x="584" y="1020"/>
                </a:cubicBezTo>
                <a:cubicBezTo>
                  <a:pt x="564" y="1016"/>
                  <a:pt x="564" y="1016"/>
                  <a:pt x="564" y="1016"/>
                </a:cubicBezTo>
                <a:cubicBezTo>
                  <a:pt x="564" y="775"/>
                  <a:pt x="564" y="775"/>
                  <a:pt x="564" y="775"/>
                </a:cubicBezTo>
                <a:cubicBezTo>
                  <a:pt x="584" y="779"/>
                  <a:pt x="584" y="779"/>
                  <a:pt x="584" y="779"/>
                </a:cubicBezTo>
                <a:close/>
                <a:moveTo>
                  <a:pt x="372" y="1032"/>
                </a:moveTo>
                <a:cubicBezTo>
                  <a:pt x="392" y="1036"/>
                  <a:pt x="392" y="1036"/>
                  <a:pt x="392" y="1036"/>
                </a:cubicBezTo>
                <a:cubicBezTo>
                  <a:pt x="392" y="1210"/>
                  <a:pt x="392" y="1210"/>
                  <a:pt x="392" y="1210"/>
                </a:cubicBezTo>
                <a:cubicBezTo>
                  <a:pt x="372" y="1206"/>
                  <a:pt x="372" y="1206"/>
                  <a:pt x="372" y="1206"/>
                </a:cubicBezTo>
                <a:cubicBezTo>
                  <a:pt x="372" y="1032"/>
                  <a:pt x="372" y="1032"/>
                  <a:pt x="372" y="1032"/>
                </a:cubicBezTo>
                <a:close/>
                <a:moveTo>
                  <a:pt x="440" y="1045"/>
                </a:moveTo>
                <a:cubicBezTo>
                  <a:pt x="440" y="1286"/>
                  <a:pt x="440" y="1286"/>
                  <a:pt x="440" y="1286"/>
                </a:cubicBezTo>
                <a:cubicBezTo>
                  <a:pt x="420" y="1282"/>
                  <a:pt x="420" y="1282"/>
                  <a:pt x="420" y="1282"/>
                </a:cubicBezTo>
                <a:cubicBezTo>
                  <a:pt x="420" y="1041"/>
                  <a:pt x="420" y="1041"/>
                  <a:pt x="420" y="1041"/>
                </a:cubicBezTo>
                <a:cubicBezTo>
                  <a:pt x="440" y="1045"/>
                  <a:pt x="440" y="1045"/>
                  <a:pt x="440" y="1045"/>
                </a:cubicBezTo>
                <a:close/>
                <a:moveTo>
                  <a:pt x="536" y="1065"/>
                </a:moveTo>
                <a:cubicBezTo>
                  <a:pt x="536" y="1305"/>
                  <a:pt x="536" y="1305"/>
                  <a:pt x="536" y="1305"/>
                </a:cubicBezTo>
                <a:cubicBezTo>
                  <a:pt x="516" y="1301"/>
                  <a:pt x="516" y="1301"/>
                  <a:pt x="516" y="1301"/>
                </a:cubicBezTo>
                <a:cubicBezTo>
                  <a:pt x="516" y="1061"/>
                  <a:pt x="516" y="1061"/>
                  <a:pt x="516" y="1061"/>
                </a:cubicBezTo>
                <a:cubicBezTo>
                  <a:pt x="536" y="1065"/>
                  <a:pt x="536" y="1065"/>
                  <a:pt x="536" y="1065"/>
                </a:cubicBezTo>
                <a:close/>
                <a:moveTo>
                  <a:pt x="488" y="1055"/>
                </a:moveTo>
                <a:cubicBezTo>
                  <a:pt x="488" y="1296"/>
                  <a:pt x="488" y="1296"/>
                  <a:pt x="488" y="1296"/>
                </a:cubicBezTo>
                <a:cubicBezTo>
                  <a:pt x="468" y="1291"/>
                  <a:pt x="468" y="1291"/>
                  <a:pt x="468" y="1291"/>
                </a:cubicBezTo>
                <a:cubicBezTo>
                  <a:pt x="468" y="1051"/>
                  <a:pt x="468" y="1051"/>
                  <a:pt x="468" y="1051"/>
                </a:cubicBezTo>
                <a:cubicBezTo>
                  <a:pt x="488" y="1055"/>
                  <a:pt x="488" y="1055"/>
                  <a:pt x="488" y="1055"/>
                </a:cubicBezTo>
                <a:close/>
                <a:moveTo>
                  <a:pt x="728" y="809"/>
                </a:moveTo>
                <a:cubicBezTo>
                  <a:pt x="728" y="1049"/>
                  <a:pt x="728" y="1049"/>
                  <a:pt x="728" y="1049"/>
                </a:cubicBezTo>
                <a:cubicBezTo>
                  <a:pt x="660" y="1035"/>
                  <a:pt x="660" y="1035"/>
                  <a:pt x="660" y="1035"/>
                </a:cubicBezTo>
                <a:cubicBezTo>
                  <a:pt x="660" y="795"/>
                  <a:pt x="660" y="795"/>
                  <a:pt x="660" y="795"/>
                </a:cubicBezTo>
                <a:cubicBezTo>
                  <a:pt x="728" y="809"/>
                  <a:pt x="728" y="809"/>
                  <a:pt x="728" y="809"/>
                </a:cubicBezTo>
                <a:close/>
                <a:moveTo>
                  <a:pt x="728" y="1104"/>
                </a:moveTo>
                <a:cubicBezTo>
                  <a:pt x="728" y="1264"/>
                  <a:pt x="728" y="1264"/>
                  <a:pt x="728" y="1264"/>
                </a:cubicBezTo>
                <a:cubicBezTo>
                  <a:pt x="564" y="1230"/>
                  <a:pt x="564" y="1230"/>
                  <a:pt x="564" y="1230"/>
                </a:cubicBezTo>
                <a:cubicBezTo>
                  <a:pt x="564" y="1071"/>
                  <a:pt x="564" y="1071"/>
                  <a:pt x="564" y="1071"/>
                </a:cubicBezTo>
                <a:cubicBezTo>
                  <a:pt x="728" y="1104"/>
                  <a:pt x="728" y="1104"/>
                  <a:pt x="728" y="1104"/>
                </a:cubicBezTo>
                <a:close/>
                <a:moveTo>
                  <a:pt x="442" y="1500"/>
                </a:moveTo>
                <a:cubicBezTo>
                  <a:pt x="442" y="1555"/>
                  <a:pt x="442" y="1555"/>
                  <a:pt x="442" y="1555"/>
                </a:cubicBezTo>
                <a:cubicBezTo>
                  <a:pt x="707" y="1609"/>
                  <a:pt x="707" y="1609"/>
                  <a:pt x="707" y="1609"/>
                </a:cubicBezTo>
                <a:cubicBezTo>
                  <a:pt x="707" y="1554"/>
                  <a:pt x="707" y="1554"/>
                  <a:pt x="707" y="1554"/>
                </a:cubicBezTo>
                <a:cubicBezTo>
                  <a:pt x="442" y="1500"/>
                  <a:pt x="442" y="1500"/>
                  <a:pt x="442" y="1500"/>
                </a:cubicBezTo>
                <a:close/>
                <a:moveTo>
                  <a:pt x="728" y="1640"/>
                </a:moveTo>
                <a:cubicBezTo>
                  <a:pt x="421" y="1577"/>
                  <a:pt x="421" y="1577"/>
                  <a:pt x="421" y="1577"/>
                </a:cubicBezTo>
                <a:cubicBezTo>
                  <a:pt x="421" y="1469"/>
                  <a:pt x="421" y="1469"/>
                  <a:pt x="421" y="1469"/>
                </a:cubicBezTo>
                <a:cubicBezTo>
                  <a:pt x="716" y="1529"/>
                  <a:pt x="716" y="1529"/>
                  <a:pt x="716" y="1529"/>
                </a:cubicBezTo>
                <a:cubicBezTo>
                  <a:pt x="728" y="1532"/>
                  <a:pt x="728" y="1532"/>
                  <a:pt x="728" y="1532"/>
                </a:cubicBezTo>
                <a:cubicBezTo>
                  <a:pt x="728" y="1640"/>
                  <a:pt x="728" y="1640"/>
                  <a:pt x="728" y="1640"/>
                </a:cubicBezTo>
                <a:close/>
                <a:moveTo>
                  <a:pt x="392" y="981"/>
                </a:moveTo>
                <a:cubicBezTo>
                  <a:pt x="181" y="938"/>
                  <a:pt x="181" y="938"/>
                  <a:pt x="181" y="938"/>
                </a:cubicBezTo>
                <a:cubicBezTo>
                  <a:pt x="181" y="697"/>
                  <a:pt x="181" y="697"/>
                  <a:pt x="181" y="697"/>
                </a:cubicBezTo>
                <a:cubicBezTo>
                  <a:pt x="392" y="740"/>
                  <a:pt x="392" y="740"/>
                  <a:pt x="392" y="740"/>
                </a:cubicBezTo>
                <a:cubicBezTo>
                  <a:pt x="392" y="981"/>
                  <a:pt x="392" y="981"/>
                  <a:pt x="392" y="981"/>
                </a:cubicBezTo>
                <a:close/>
                <a:moveTo>
                  <a:pt x="876" y="1612"/>
                </a:moveTo>
                <a:cubicBezTo>
                  <a:pt x="894" y="1609"/>
                  <a:pt x="1113" y="1564"/>
                  <a:pt x="1131" y="1560"/>
                </a:cubicBezTo>
                <a:cubicBezTo>
                  <a:pt x="1131" y="1367"/>
                  <a:pt x="1131" y="1367"/>
                  <a:pt x="1131" y="1367"/>
                </a:cubicBezTo>
                <a:cubicBezTo>
                  <a:pt x="876" y="1419"/>
                  <a:pt x="876" y="1419"/>
                  <a:pt x="876" y="1419"/>
                </a:cubicBezTo>
                <a:cubicBezTo>
                  <a:pt x="876" y="1612"/>
                  <a:pt x="876" y="1612"/>
                  <a:pt x="876" y="1612"/>
                </a:cubicBezTo>
                <a:close/>
                <a:moveTo>
                  <a:pt x="1151" y="1339"/>
                </a:moveTo>
                <a:cubicBezTo>
                  <a:pt x="1151" y="1580"/>
                  <a:pt x="1151" y="1580"/>
                  <a:pt x="1151" y="1580"/>
                </a:cubicBezTo>
                <a:cubicBezTo>
                  <a:pt x="856" y="1640"/>
                  <a:pt x="856" y="1640"/>
                  <a:pt x="856" y="1640"/>
                </a:cubicBezTo>
                <a:cubicBezTo>
                  <a:pt x="856" y="1399"/>
                  <a:pt x="856" y="1399"/>
                  <a:pt x="856" y="1399"/>
                </a:cubicBezTo>
                <a:cubicBezTo>
                  <a:pt x="1141" y="1341"/>
                  <a:pt x="1141" y="1341"/>
                  <a:pt x="1141" y="1341"/>
                </a:cubicBezTo>
                <a:cubicBezTo>
                  <a:pt x="1151" y="1339"/>
                  <a:pt x="1151" y="1339"/>
                  <a:pt x="1151" y="1339"/>
                </a:cubicBezTo>
                <a:close/>
                <a:moveTo>
                  <a:pt x="1240" y="1321"/>
                </a:moveTo>
                <a:cubicBezTo>
                  <a:pt x="1260" y="1317"/>
                  <a:pt x="1260" y="1317"/>
                  <a:pt x="1260" y="1317"/>
                </a:cubicBezTo>
                <a:cubicBezTo>
                  <a:pt x="1260" y="1557"/>
                  <a:pt x="1260" y="1557"/>
                  <a:pt x="1260" y="1557"/>
                </a:cubicBezTo>
                <a:cubicBezTo>
                  <a:pt x="1240" y="1562"/>
                  <a:pt x="1240" y="1562"/>
                  <a:pt x="1240" y="1562"/>
                </a:cubicBezTo>
                <a:cubicBezTo>
                  <a:pt x="1240" y="1321"/>
                  <a:pt x="1240" y="1321"/>
                  <a:pt x="1240" y="1321"/>
                </a:cubicBezTo>
                <a:close/>
                <a:moveTo>
                  <a:pt x="1288" y="1552"/>
                </a:moveTo>
                <a:cubicBezTo>
                  <a:pt x="1288" y="1311"/>
                  <a:pt x="1288" y="1311"/>
                  <a:pt x="1288" y="1311"/>
                </a:cubicBezTo>
                <a:cubicBezTo>
                  <a:pt x="1308" y="1307"/>
                  <a:pt x="1308" y="1307"/>
                  <a:pt x="1308" y="1307"/>
                </a:cubicBezTo>
                <a:cubicBezTo>
                  <a:pt x="1308" y="1548"/>
                  <a:pt x="1308" y="1548"/>
                  <a:pt x="1308" y="1548"/>
                </a:cubicBezTo>
                <a:cubicBezTo>
                  <a:pt x="1288" y="1552"/>
                  <a:pt x="1288" y="1552"/>
                  <a:pt x="1288" y="1552"/>
                </a:cubicBezTo>
                <a:close/>
                <a:moveTo>
                  <a:pt x="1336" y="1542"/>
                </a:moveTo>
                <a:cubicBezTo>
                  <a:pt x="1336" y="1302"/>
                  <a:pt x="1336" y="1302"/>
                  <a:pt x="1336" y="1302"/>
                </a:cubicBezTo>
                <a:cubicBezTo>
                  <a:pt x="1356" y="1297"/>
                  <a:pt x="1356" y="1297"/>
                  <a:pt x="1356" y="1297"/>
                </a:cubicBezTo>
                <a:cubicBezTo>
                  <a:pt x="1356" y="1538"/>
                  <a:pt x="1356" y="1538"/>
                  <a:pt x="1356" y="1538"/>
                </a:cubicBezTo>
                <a:cubicBezTo>
                  <a:pt x="1336" y="1542"/>
                  <a:pt x="1336" y="1542"/>
                  <a:pt x="1336" y="1542"/>
                </a:cubicBezTo>
                <a:close/>
                <a:moveTo>
                  <a:pt x="1384" y="1532"/>
                </a:moveTo>
                <a:cubicBezTo>
                  <a:pt x="1384" y="1292"/>
                  <a:pt x="1384" y="1292"/>
                  <a:pt x="1384" y="1292"/>
                </a:cubicBezTo>
                <a:cubicBezTo>
                  <a:pt x="1404" y="1288"/>
                  <a:pt x="1404" y="1288"/>
                  <a:pt x="1404" y="1288"/>
                </a:cubicBezTo>
                <a:cubicBezTo>
                  <a:pt x="1404" y="1528"/>
                  <a:pt x="1404" y="1528"/>
                  <a:pt x="1404" y="1528"/>
                </a:cubicBezTo>
                <a:cubicBezTo>
                  <a:pt x="1384" y="1532"/>
                  <a:pt x="1384" y="1532"/>
                  <a:pt x="1384" y="1532"/>
                </a:cubicBezTo>
                <a:close/>
                <a:moveTo>
                  <a:pt x="876" y="1100"/>
                </a:moveTo>
                <a:cubicBezTo>
                  <a:pt x="876" y="1340"/>
                  <a:pt x="876" y="1340"/>
                  <a:pt x="876" y="1340"/>
                </a:cubicBezTo>
                <a:cubicBezTo>
                  <a:pt x="856" y="1344"/>
                  <a:pt x="856" y="1344"/>
                  <a:pt x="856" y="1344"/>
                </a:cubicBezTo>
                <a:cubicBezTo>
                  <a:pt x="856" y="1104"/>
                  <a:pt x="856" y="1104"/>
                  <a:pt x="856" y="1104"/>
                </a:cubicBezTo>
                <a:cubicBezTo>
                  <a:pt x="876" y="1100"/>
                  <a:pt x="876" y="1100"/>
                  <a:pt x="876" y="1100"/>
                </a:cubicBezTo>
                <a:close/>
                <a:moveTo>
                  <a:pt x="924" y="1331"/>
                </a:moveTo>
                <a:cubicBezTo>
                  <a:pt x="904" y="1335"/>
                  <a:pt x="904" y="1335"/>
                  <a:pt x="904" y="1335"/>
                </a:cubicBezTo>
                <a:cubicBezTo>
                  <a:pt x="904" y="1094"/>
                  <a:pt x="904" y="1094"/>
                  <a:pt x="904" y="1094"/>
                </a:cubicBezTo>
                <a:cubicBezTo>
                  <a:pt x="924" y="1090"/>
                  <a:pt x="924" y="1090"/>
                  <a:pt x="924" y="1090"/>
                </a:cubicBezTo>
                <a:cubicBezTo>
                  <a:pt x="924" y="1331"/>
                  <a:pt x="924" y="1331"/>
                  <a:pt x="924" y="1331"/>
                </a:cubicBezTo>
                <a:close/>
                <a:moveTo>
                  <a:pt x="972" y="1080"/>
                </a:moveTo>
                <a:cubicBezTo>
                  <a:pt x="972" y="1321"/>
                  <a:pt x="972" y="1321"/>
                  <a:pt x="972" y="1321"/>
                </a:cubicBezTo>
                <a:cubicBezTo>
                  <a:pt x="952" y="1325"/>
                  <a:pt x="952" y="1325"/>
                  <a:pt x="952" y="1325"/>
                </a:cubicBezTo>
                <a:cubicBezTo>
                  <a:pt x="952" y="1084"/>
                  <a:pt x="952" y="1084"/>
                  <a:pt x="952" y="1084"/>
                </a:cubicBezTo>
                <a:cubicBezTo>
                  <a:pt x="972" y="1080"/>
                  <a:pt x="972" y="1080"/>
                  <a:pt x="972" y="1080"/>
                </a:cubicBezTo>
                <a:close/>
                <a:moveTo>
                  <a:pt x="1020" y="1071"/>
                </a:moveTo>
                <a:cubicBezTo>
                  <a:pt x="1020" y="1311"/>
                  <a:pt x="1020" y="1311"/>
                  <a:pt x="1020" y="1311"/>
                </a:cubicBezTo>
                <a:cubicBezTo>
                  <a:pt x="1000" y="1315"/>
                  <a:pt x="1000" y="1315"/>
                  <a:pt x="1000" y="1315"/>
                </a:cubicBezTo>
                <a:cubicBezTo>
                  <a:pt x="1000" y="1075"/>
                  <a:pt x="1000" y="1075"/>
                  <a:pt x="1000" y="1075"/>
                </a:cubicBezTo>
                <a:cubicBezTo>
                  <a:pt x="1020" y="1071"/>
                  <a:pt x="1020" y="1071"/>
                  <a:pt x="1020" y="1071"/>
                </a:cubicBezTo>
                <a:close/>
                <a:moveTo>
                  <a:pt x="1068" y="1061"/>
                </a:moveTo>
                <a:cubicBezTo>
                  <a:pt x="1068" y="1248"/>
                  <a:pt x="1068" y="1248"/>
                  <a:pt x="1068" y="1248"/>
                </a:cubicBezTo>
                <a:cubicBezTo>
                  <a:pt x="1048" y="1253"/>
                  <a:pt x="1048" y="1253"/>
                  <a:pt x="1048" y="1253"/>
                </a:cubicBezTo>
                <a:cubicBezTo>
                  <a:pt x="1048" y="1065"/>
                  <a:pt x="1048" y="1065"/>
                  <a:pt x="1048" y="1065"/>
                </a:cubicBezTo>
                <a:cubicBezTo>
                  <a:pt x="1068" y="1061"/>
                  <a:pt x="1068" y="1061"/>
                  <a:pt x="1068" y="1061"/>
                </a:cubicBezTo>
                <a:close/>
                <a:moveTo>
                  <a:pt x="1116" y="1291"/>
                </a:moveTo>
                <a:cubicBezTo>
                  <a:pt x="1096" y="1296"/>
                  <a:pt x="1096" y="1296"/>
                  <a:pt x="1096" y="1296"/>
                </a:cubicBezTo>
                <a:cubicBezTo>
                  <a:pt x="1096" y="1055"/>
                  <a:pt x="1096" y="1055"/>
                  <a:pt x="1096" y="1055"/>
                </a:cubicBezTo>
                <a:cubicBezTo>
                  <a:pt x="1116" y="1051"/>
                  <a:pt x="1116" y="1051"/>
                  <a:pt x="1116" y="1051"/>
                </a:cubicBezTo>
                <a:cubicBezTo>
                  <a:pt x="1116" y="1291"/>
                  <a:pt x="1116" y="1291"/>
                  <a:pt x="1116" y="1291"/>
                </a:cubicBezTo>
                <a:close/>
                <a:moveTo>
                  <a:pt x="1144" y="1286"/>
                </a:moveTo>
                <a:cubicBezTo>
                  <a:pt x="1144" y="1045"/>
                  <a:pt x="1144" y="1045"/>
                  <a:pt x="1144" y="1045"/>
                </a:cubicBezTo>
                <a:cubicBezTo>
                  <a:pt x="1164" y="1041"/>
                  <a:pt x="1164" y="1041"/>
                  <a:pt x="1164" y="1041"/>
                </a:cubicBezTo>
                <a:cubicBezTo>
                  <a:pt x="1164" y="1282"/>
                  <a:pt x="1164" y="1282"/>
                  <a:pt x="1164" y="1282"/>
                </a:cubicBezTo>
                <a:cubicBezTo>
                  <a:pt x="1144" y="1286"/>
                  <a:pt x="1144" y="1286"/>
                  <a:pt x="1144" y="1286"/>
                </a:cubicBezTo>
                <a:close/>
                <a:moveTo>
                  <a:pt x="1192" y="1036"/>
                </a:moveTo>
                <a:cubicBezTo>
                  <a:pt x="1212" y="1032"/>
                  <a:pt x="1212" y="1032"/>
                  <a:pt x="1212" y="1032"/>
                </a:cubicBezTo>
                <a:cubicBezTo>
                  <a:pt x="1212" y="1272"/>
                  <a:pt x="1212" y="1272"/>
                  <a:pt x="1212" y="1272"/>
                </a:cubicBezTo>
                <a:cubicBezTo>
                  <a:pt x="1192" y="1276"/>
                  <a:pt x="1192" y="1276"/>
                  <a:pt x="1192" y="1276"/>
                </a:cubicBezTo>
                <a:cubicBezTo>
                  <a:pt x="1192" y="1036"/>
                  <a:pt x="1192" y="1036"/>
                  <a:pt x="1192" y="1036"/>
                </a:cubicBezTo>
                <a:close/>
                <a:moveTo>
                  <a:pt x="1240" y="1147"/>
                </a:moveTo>
                <a:cubicBezTo>
                  <a:pt x="1240" y="1026"/>
                  <a:pt x="1240" y="1026"/>
                  <a:pt x="1240" y="1026"/>
                </a:cubicBezTo>
                <a:cubicBezTo>
                  <a:pt x="1260" y="1022"/>
                  <a:pt x="1260" y="1022"/>
                  <a:pt x="1260" y="1022"/>
                </a:cubicBezTo>
                <a:cubicBezTo>
                  <a:pt x="1260" y="1143"/>
                  <a:pt x="1260" y="1143"/>
                  <a:pt x="1260" y="1143"/>
                </a:cubicBezTo>
                <a:cubicBezTo>
                  <a:pt x="1240" y="1147"/>
                  <a:pt x="1240" y="1147"/>
                  <a:pt x="1240" y="1147"/>
                </a:cubicBezTo>
                <a:close/>
                <a:moveTo>
                  <a:pt x="1308" y="1012"/>
                </a:moveTo>
                <a:cubicBezTo>
                  <a:pt x="1308" y="1252"/>
                  <a:pt x="1308" y="1252"/>
                  <a:pt x="1308" y="1252"/>
                </a:cubicBezTo>
                <a:cubicBezTo>
                  <a:pt x="1288" y="1256"/>
                  <a:pt x="1288" y="1256"/>
                  <a:pt x="1288" y="1256"/>
                </a:cubicBezTo>
                <a:cubicBezTo>
                  <a:pt x="1288" y="1016"/>
                  <a:pt x="1288" y="1016"/>
                  <a:pt x="1288" y="1016"/>
                </a:cubicBezTo>
                <a:cubicBezTo>
                  <a:pt x="1308" y="1012"/>
                  <a:pt x="1308" y="1012"/>
                  <a:pt x="1308" y="1012"/>
                </a:cubicBezTo>
                <a:close/>
                <a:moveTo>
                  <a:pt x="876" y="805"/>
                </a:moveTo>
                <a:cubicBezTo>
                  <a:pt x="876" y="1045"/>
                  <a:pt x="876" y="1045"/>
                  <a:pt x="876" y="1045"/>
                </a:cubicBezTo>
                <a:cubicBezTo>
                  <a:pt x="856" y="1049"/>
                  <a:pt x="856" y="1049"/>
                  <a:pt x="856" y="1049"/>
                </a:cubicBezTo>
                <a:cubicBezTo>
                  <a:pt x="856" y="809"/>
                  <a:pt x="856" y="809"/>
                  <a:pt x="856" y="809"/>
                </a:cubicBezTo>
                <a:cubicBezTo>
                  <a:pt x="876" y="805"/>
                  <a:pt x="876" y="805"/>
                  <a:pt x="876" y="805"/>
                </a:cubicBezTo>
                <a:close/>
                <a:moveTo>
                  <a:pt x="924" y="795"/>
                </a:moveTo>
                <a:cubicBezTo>
                  <a:pt x="924" y="1035"/>
                  <a:pt x="924" y="1035"/>
                  <a:pt x="924" y="1035"/>
                </a:cubicBezTo>
                <a:cubicBezTo>
                  <a:pt x="904" y="1039"/>
                  <a:pt x="904" y="1039"/>
                  <a:pt x="904" y="1039"/>
                </a:cubicBezTo>
                <a:cubicBezTo>
                  <a:pt x="904" y="799"/>
                  <a:pt x="904" y="799"/>
                  <a:pt x="904" y="799"/>
                </a:cubicBezTo>
                <a:cubicBezTo>
                  <a:pt x="924" y="795"/>
                  <a:pt x="924" y="795"/>
                  <a:pt x="924" y="795"/>
                </a:cubicBezTo>
                <a:close/>
                <a:moveTo>
                  <a:pt x="1020" y="775"/>
                </a:moveTo>
                <a:cubicBezTo>
                  <a:pt x="1020" y="1016"/>
                  <a:pt x="1020" y="1016"/>
                  <a:pt x="1020" y="1016"/>
                </a:cubicBezTo>
                <a:cubicBezTo>
                  <a:pt x="1000" y="1020"/>
                  <a:pt x="1000" y="1020"/>
                  <a:pt x="1000" y="1020"/>
                </a:cubicBezTo>
                <a:cubicBezTo>
                  <a:pt x="1000" y="779"/>
                  <a:pt x="1000" y="779"/>
                  <a:pt x="1000" y="779"/>
                </a:cubicBezTo>
                <a:cubicBezTo>
                  <a:pt x="1020" y="775"/>
                  <a:pt x="1020" y="775"/>
                  <a:pt x="1020" y="775"/>
                </a:cubicBezTo>
                <a:close/>
                <a:moveTo>
                  <a:pt x="972" y="785"/>
                </a:moveTo>
                <a:cubicBezTo>
                  <a:pt x="972" y="1026"/>
                  <a:pt x="972" y="1026"/>
                  <a:pt x="972" y="1026"/>
                </a:cubicBezTo>
                <a:cubicBezTo>
                  <a:pt x="952" y="1030"/>
                  <a:pt x="952" y="1030"/>
                  <a:pt x="952" y="1030"/>
                </a:cubicBezTo>
                <a:cubicBezTo>
                  <a:pt x="952" y="789"/>
                  <a:pt x="952" y="789"/>
                  <a:pt x="952" y="789"/>
                </a:cubicBezTo>
                <a:cubicBezTo>
                  <a:pt x="972" y="785"/>
                  <a:pt x="972" y="785"/>
                  <a:pt x="972" y="785"/>
                </a:cubicBezTo>
                <a:close/>
                <a:moveTo>
                  <a:pt x="1404" y="937"/>
                </a:moveTo>
                <a:cubicBezTo>
                  <a:pt x="1336" y="951"/>
                  <a:pt x="1336" y="951"/>
                  <a:pt x="1336" y="951"/>
                </a:cubicBezTo>
                <a:cubicBezTo>
                  <a:pt x="1336" y="711"/>
                  <a:pt x="1336" y="711"/>
                  <a:pt x="1336" y="711"/>
                </a:cubicBezTo>
                <a:cubicBezTo>
                  <a:pt x="1404" y="697"/>
                  <a:pt x="1404" y="697"/>
                  <a:pt x="1404" y="697"/>
                </a:cubicBezTo>
                <a:cubicBezTo>
                  <a:pt x="1404" y="937"/>
                  <a:pt x="1404" y="937"/>
                  <a:pt x="1404" y="937"/>
                </a:cubicBezTo>
                <a:close/>
                <a:moveTo>
                  <a:pt x="1212" y="736"/>
                </a:moveTo>
                <a:cubicBezTo>
                  <a:pt x="1212" y="896"/>
                  <a:pt x="1212" y="896"/>
                  <a:pt x="1212" y="896"/>
                </a:cubicBezTo>
                <a:cubicBezTo>
                  <a:pt x="1048" y="929"/>
                  <a:pt x="1048" y="929"/>
                  <a:pt x="1048" y="929"/>
                </a:cubicBezTo>
                <a:cubicBezTo>
                  <a:pt x="1048" y="770"/>
                  <a:pt x="1048" y="770"/>
                  <a:pt x="1048" y="770"/>
                </a:cubicBezTo>
                <a:cubicBezTo>
                  <a:pt x="1212" y="736"/>
                  <a:pt x="1212" y="736"/>
                  <a:pt x="1212" y="736"/>
                </a:cubicBezTo>
                <a:close/>
                <a:moveTo>
                  <a:pt x="792" y="443"/>
                </a:moveTo>
                <a:cubicBezTo>
                  <a:pt x="670" y="443"/>
                  <a:pt x="570" y="344"/>
                  <a:pt x="570" y="222"/>
                </a:cubicBezTo>
                <a:cubicBezTo>
                  <a:pt x="570" y="99"/>
                  <a:pt x="670" y="0"/>
                  <a:pt x="792" y="0"/>
                </a:cubicBezTo>
                <a:cubicBezTo>
                  <a:pt x="914" y="0"/>
                  <a:pt x="1014" y="99"/>
                  <a:pt x="1014" y="222"/>
                </a:cubicBezTo>
                <a:cubicBezTo>
                  <a:pt x="1014" y="344"/>
                  <a:pt x="914" y="443"/>
                  <a:pt x="792" y="44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87826" y="938097"/>
            <a:ext cx="182628" cy="34404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0944" y="6347854"/>
            <a:ext cx="883524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AU" sz="1200" b="1" i="1" dirty="0" smtClean="0"/>
              <a:t>*Total: </a:t>
            </a:r>
            <a:r>
              <a:rPr lang="nb-NO" sz="1200" b="1" i="1" dirty="0" smtClean="0"/>
              <a:t>Dekning </a:t>
            </a:r>
            <a:r>
              <a:rPr lang="nb-NO" sz="1200" b="1" i="1" dirty="0"/>
              <a:t>siste utgivelsesperiode for papirlesing kombinert med digital/elektronisk lesing for samme periode</a:t>
            </a:r>
            <a:endParaRPr lang="nb-NO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319980" y="6233896"/>
            <a:ext cx="182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 smtClean="0"/>
              <a:t>*Hegnar.no inngikk ikke i tallene for Finansavisen eller Kapital i 2014</a:t>
            </a:r>
            <a:endParaRPr lang="nb-NO" sz="900" dirty="0"/>
          </a:p>
        </p:txBody>
      </p:sp>
    </p:spTree>
    <p:extLst>
      <p:ext uri="{BB962C8B-B14F-4D97-AF65-F5344CB8AC3E}">
        <p14:creationId xmlns:p14="http://schemas.microsoft.com/office/powerpoint/2010/main" val="989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368300" y="2636874"/>
            <a:ext cx="6972300" cy="1814428"/>
            <a:chOff x="-368300" y="1206500"/>
            <a:chExt cx="6972300" cy="2667000"/>
          </a:xfrm>
          <a:solidFill>
            <a:schemeClr val="bg2"/>
          </a:solidFill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64008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defTabSz="457137"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9723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7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961438" y="6565900"/>
            <a:ext cx="182562" cy="185738"/>
          </a:xfrm>
          <a:prstGeom prst="rect">
            <a:avLst/>
          </a:prstGeom>
        </p:spPr>
        <p:txBody>
          <a:bodyPr/>
          <a:lstStyle/>
          <a:p>
            <a:pPr algn="r"/>
            <a:fld id="{976E9F39-4EC8-7D43-AE57-B67BC8DE7C05}" type="slidenum">
              <a:rPr lang="en-US" sz="1600">
                <a:solidFill>
                  <a:prstClr val="white"/>
                </a:solidFill>
                <a:cs typeface="Arial"/>
              </a:rPr>
              <a:pPr algn="r"/>
              <a:t>11</a:t>
            </a:fld>
            <a:endParaRPr lang="en-US" sz="160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155944" y="847982"/>
            <a:ext cx="6400800" cy="2302933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 defTabSz="457137">
              <a:spcBef>
                <a:spcPct val="0"/>
              </a:spcBef>
            </a:pPr>
            <a:endParaRPr lang="en-US" sz="4200" cap="small" dirty="0" smtClean="0">
              <a:solidFill>
                <a:srgbClr val="545757"/>
              </a:solidFill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35" name="Oval 34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8E9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</p:grpSp>
      <p:sp>
        <p:nvSpPr>
          <p:cNvPr id="32" name="Oval 31"/>
          <p:cNvSpPr>
            <a:spLocks noChangeAspect="1"/>
          </p:cNvSpPr>
          <p:nvPr/>
        </p:nvSpPr>
        <p:spPr>
          <a:xfrm>
            <a:off x="340970" y="3357901"/>
            <a:ext cx="1357550" cy="1410141"/>
          </a:xfrm>
          <a:prstGeom prst="ellipse">
            <a:avLst/>
          </a:prstGeom>
          <a:solidFill>
            <a:srgbClr val="F98F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14394" y="4158031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9918" y="3570012"/>
            <a:ext cx="1308601" cy="584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Dekning</a:t>
            </a:r>
            <a:r>
              <a:rPr lang="en-US" sz="1600" b="1" cap="small" dirty="0" smtClean="0">
                <a:solidFill>
                  <a:prstClr val="white"/>
                </a:solidFill>
                <a:cs typeface="Arial"/>
              </a:rPr>
              <a:t> og </a:t>
            </a:r>
          </a:p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konkurrenter</a:t>
            </a:r>
            <a:endParaRPr lang="en-US" sz="1600" b="1" cap="small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41" name="Picture 40" descr="overall-performan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48" y="4066360"/>
            <a:ext cx="717537" cy="665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/>
          <p:cNvSpPr>
            <a:spLocks noChangeAspect="1"/>
          </p:cNvSpPr>
          <p:nvPr/>
        </p:nvSpPr>
        <p:spPr>
          <a:xfrm>
            <a:off x="2013889" y="3350806"/>
            <a:ext cx="1357550" cy="141014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087313" y="4150936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262539" y="3562917"/>
            <a:ext cx="909197" cy="584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Kjerne</a:t>
            </a:r>
            <a:r>
              <a:rPr lang="en-US" sz="1600" b="1" cap="small" dirty="0" smtClean="0">
                <a:solidFill>
                  <a:prstClr val="white"/>
                </a:solidFill>
                <a:cs typeface="Arial"/>
              </a:rPr>
              <a:t>-</a:t>
            </a:r>
          </a:p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områder</a:t>
            </a:r>
            <a:endParaRPr lang="en-US" sz="1600" b="1" cap="small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3686473" y="3354564"/>
            <a:ext cx="1357550" cy="141014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759897" y="4154694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048135" y="3566675"/>
            <a:ext cx="683174" cy="338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Profil</a:t>
            </a:r>
            <a:endParaRPr lang="en-US" sz="1600" b="1" cap="small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5316491" y="3363538"/>
            <a:ext cx="1357550" cy="1410141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389915" y="4163668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402790" y="3575649"/>
            <a:ext cx="1233902" cy="338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Leserkvalitet</a:t>
            </a:r>
            <a:endParaRPr lang="en-US" sz="1600" b="1" cap="small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47" name="Picture 25" descr="survey-workbench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4194" y="4210233"/>
            <a:ext cx="505885" cy="5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 descr="respon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520" y="4094515"/>
            <a:ext cx="684401" cy="720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24" descr="blo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2931" y="4237730"/>
            <a:ext cx="460573" cy="42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itle 5"/>
          <p:cNvSpPr txBox="1">
            <a:spLocks/>
          </p:cNvSpPr>
          <p:nvPr/>
        </p:nvSpPr>
        <p:spPr>
          <a:xfrm>
            <a:off x="139700" y="2636874"/>
            <a:ext cx="6057524" cy="569780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papirutgaven</a:t>
            </a:r>
            <a:endParaRPr lang="en-US" sz="4200" cap="small" dirty="0">
              <a:solidFill>
                <a:srgbClr val="545757"/>
              </a:solidFill>
              <a:cs typeface="Arial"/>
            </a:endParaRPr>
          </a:p>
        </p:txBody>
      </p:sp>
      <p:pic>
        <p:nvPicPr>
          <p:cNvPr id="3" name="Picture 2" descr="Byggfakta.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0" y="1570822"/>
            <a:ext cx="23812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076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273399" y="820153"/>
            <a:ext cx="6972300" cy="1048446"/>
            <a:chOff x="-368300" y="1206500"/>
            <a:chExt cx="6972300" cy="266700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64008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defTabSz="457137"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9723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7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961438" y="6565900"/>
            <a:ext cx="182562" cy="185738"/>
          </a:xfrm>
          <a:prstGeom prst="rect">
            <a:avLst/>
          </a:prstGeom>
        </p:spPr>
        <p:txBody>
          <a:bodyPr/>
          <a:lstStyle/>
          <a:p>
            <a:pPr algn="r"/>
            <a:fld id="{976E9F39-4EC8-7D43-AE57-B67BC8DE7C05}" type="slidenum">
              <a:rPr lang="en-US" sz="1600">
                <a:solidFill>
                  <a:prstClr val="white"/>
                </a:solidFill>
                <a:cs typeface="Arial"/>
              </a:rPr>
              <a:pPr algn="r"/>
              <a:t>12</a:t>
            </a:fld>
            <a:endParaRPr lang="en-US" sz="160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728520" y="74427"/>
            <a:ext cx="6400800" cy="691116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 defTabSz="457137">
              <a:spcBef>
                <a:spcPct val="0"/>
              </a:spcBef>
            </a:pP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Byggfakta</a:t>
            </a:r>
            <a:endParaRPr lang="en-US" sz="4200" cap="small" dirty="0" smtClean="0">
              <a:solidFill>
                <a:srgbClr val="545757"/>
              </a:solidFill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35" name="Oval 34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8E9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</p:grpSp>
      <p:sp>
        <p:nvSpPr>
          <p:cNvPr id="32" name="Oval 31"/>
          <p:cNvSpPr>
            <a:spLocks noChangeAspect="1"/>
          </p:cNvSpPr>
          <p:nvPr/>
        </p:nvSpPr>
        <p:spPr>
          <a:xfrm>
            <a:off x="340970" y="827247"/>
            <a:ext cx="1357550" cy="1410141"/>
          </a:xfrm>
          <a:prstGeom prst="ellipse">
            <a:avLst/>
          </a:prstGeom>
          <a:solidFill>
            <a:srgbClr val="F98F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14394" y="1627377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9918" y="1039358"/>
            <a:ext cx="1308601" cy="584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Dekning</a:t>
            </a:r>
            <a:r>
              <a:rPr lang="en-US" sz="1600" b="1" cap="small" dirty="0" smtClean="0">
                <a:solidFill>
                  <a:prstClr val="white"/>
                </a:solidFill>
                <a:cs typeface="Arial"/>
              </a:rPr>
              <a:t> og </a:t>
            </a:r>
          </a:p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konkurrenter</a:t>
            </a:r>
            <a:endParaRPr lang="en-US" sz="1600" b="1" cap="small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41" name="Picture 40" descr="overall-performan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48" y="1535706"/>
            <a:ext cx="717537" cy="665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/>
          <p:cNvSpPr>
            <a:spLocks noChangeAspect="1"/>
          </p:cNvSpPr>
          <p:nvPr/>
        </p:nvSpPr>
        <p:spPr>
          <a:xfrm>
            <a:off x="2013889" y="820152"/>
            <a:ext cx="1357550" cy="141014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087313" y="1620282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262539" y="1032263"/>
            <a:ext cx="909197" cy="584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Kjerne</a:t>
            </a:r>
            <a:r>
              <a:rPr lang="en-US" sz="1600" b="1" cap="small" dirty="0" smtClean="0">
                <a:solidFill>
                  <a:prstClr val="white"/>
                </a:solidFill>
                <a:cs typeface="Arial"/>
              </a:rPr>
              <a:t>-</a:t>
            </a:r>
          </a:p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områder</a:t>
            </a:r>
            <a:endParaRPr lang="en-US" sz="1600" b="1" cap="small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3686473" y="823910"/>
            <a:ext cx="1357550" cy="141014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759897" y="1624040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048135" y="1036021"/>
            <a:ext cx="683174" cy="338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Profil</a:t>
            </a:r>
            <a:endParaRPr lang="en-US" sz="1600" b="1" cap="small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5316491" y="832884"/>
            <a:ext cx="1357550" cy="141014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389915" y="1633014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402790" y="1044995"/>
            <a:ext cx="1233902" cy="338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Leserkvalitet</a:t>
            </a:r>
            <a:endParaRPr lang="en-US" sz="1600" b="1" cap="small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47" name="Picture 25" descr="survey-workbench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4194" y="1679579"/>
            <a:ext cx="505885" cy="5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 descr="respon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520" y="1563861"/>
            <a:ext cx="684401" cy="720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24" descr="blo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2931" y="1707076"/>
            <a:ext cx="460573" cy="42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Rectangle 9"/>
          <p:cNvSpPr txBox="1">
            <a:spLocks noChangeArrowheads="1"/>
          </p:cNvSpPr>
          <p:nvPr/>
        </p:nvSpPr>
        <p:spPr bwMode="auto">
          <a:xfrm>
            <a:off x="646147" y="2968633"/>
            <a:ext cx="6839173" cy="228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>
              <a:lnSpc>
                <a:spcPct val="110000"/>
              </a:lnSpc>
            </a:pPr>
            <a:r>
              <a:rPr lang="nb-NO" sz="3600" dirty="0" smtClean="0">
                <a:solidFill>
                  <a:schemeClr val="tx2"/>
                </a:solidFill>
              </a:rPr>
              <a:t>22 </a:t>
            </a:r>
            <a:r>
              <a:rPr lang="nb-NO" sz="3600" dirty="0">
                <a:solidFill>
                  <a:schemeClr val="tx2"/>
                </a:solidFill>
              </a:rPr>
              <a:t>000</a:t>
            </a:r>
            <a:r>
              <a:rPr lang="nb-NO" sz="1400" dirty="0">
                <a:solidFill>
                  <a:schemeClr val="tx2"/>
                </a:solidFill>
              </a:rPr>
              <a:t> norske ledere</a:t>
            </a:r>
            <a:r>
              <a:rPr lang="nb-NO" sz="3600" dirty="0">
                <a:solidFill>
                  <a:schemeClr val="tx2"/>
                </a:solidFill>
              </a:rPr>
              <a:t> </a:t>
            </a:r>
            <a:r>
              <a:rPr lang="nb-NO" sz="1400" dirty="0">
                <a:solidFill>
                  <a:schemeClr val="tx2"/>
                </a:solidFill>
              </a:rPr>
              <a:t>leser  </a:t>
            </a:r>
            <a:r>
              <a:rPr lang="nb-NO" sz="3600" dirty="0" err="1" smtClean="0">
                <a:solidFill>
                  <a:schemeClr val="tx2"/>
                </a:solidFill>
              </a:rPr>
              <a:t>Byggfakta</a:t>
            </a:r>
            <a:r>
              <a:rPr lang="nb-NO" sz="3600" dirty="0" smtClean="0">
                <a:solidFill>
                  <a:schemeClr val="tx2"/>
                </a:solidFill>
              </a:rPr>
              <a:t> </a:t>
            </a:r>
            <a:r>
              <a:rPr lang="nb-NO" sz="1400" dirty="0">
                <a:solidFill>
                  <a:schemeClr val="tx2"/>
                </a:solidFill>
              </a:rPr>
              <a:t>månedlig</a:t>
            </a:r>
          </a:p>
          <a:p>
            <a:pPr>
              <a:lnSpc>
                <a:spcPct val="110000"/>
              </a:lnSpc>
            </a:pPr>
            <a:endParaRPr lang="nb-NO" sz="140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1400" dirty="0">
                <a:solidFill>
                  <a:schemeClr val="tx2"/>
                </a:solidFill>
              </a:rPr>
              <a:t>Du treffer </a:t>
            </a:r>
            <a:r>
              <a:rPr lang="nb-NO" sz="3600" dirty="0" smtClean="0">
                <a:solidFill>
                  <a:schemeClr val="tx2"/>
                </a:solidFill>
              </a:rPr>
              <a:t>54 </a:t>
            </a:r>
            <a:r>
              <a:rPr lang="nb-NO" sz="3600" dirty="0">
                <a:solidFill>
                  <a:schemeClr val="tx2"/>
                </a:solidFill>
              </a:rPr>
              <a:t>000</a:t>
            </a:r>
            <a:r>
              <a:rPr lang="nb-NO" sz="1400" dirty="0">
                <a:solidFill>
                  <a:schemeClr val="tx2"/>
                </a:solidFill>
              </a:rPr>
              <a:t> ledere etter </a:t>
            </a:r>
            <a:r>
              <a:rPr lang="nb-NO" sz="2400" dirty="0">
                <a:solidFill>
                  <a:schemeClr val="tx2"/>
                </a:solidFill>
              </a:rPr>
              <a:t>6 utgaver</a:t>
            </a:r>
            <a:endParaRPr lang="nb-NO" sz="200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buFontTx/>
              <a:buChar char="•"/>
            </a:pPr>
            <a:endParaRPr lang="nb-NO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99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18A3-D21F-4BB0-9E84-DFB029941648}" type="slidenum">
              <a:rPr lang="de-DE" smtClean="0"/>
              <a:pPr/>
              <a:t>13</a:t>
            </a:fld>
            <a:endParaRPr lang="de-DE" dirty="0"/>
          </a:p>
        </p:txBody>
      </p:sp>
      <p:graphicFrame>
        <p:nvGraphicFramePr>
          <p:cNvPr id="7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813742"/>
              </p:ext>
            </p:extLst>
          </p:nvPr>
        </p:nvGraphicFramePr>
        <p:xfrm>
          <a:off x="352425" y="979488"/>
          <a:ext cx="7740650" cy="539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Dekning etter flere utgaver</a:t>
            </a:r>
            <a:br>
              <a:rPr lang="nb-NO" dirty="0" smtClean="0"/>
            </a:br>
            <a:r>
              <a:rPr lang="nb-NO" b="0" i="1" dirty="0" err="1" smtClean="0"/>
              <a:t>Byggfakta</a:t>
            </a:r>
            <a:endParaRPr lang="en-AU" dirty="0" smtClean="0"/>
          </a:p>
        </p:txBody>
      </p:sp>
      <p:sp>
        <p:nvSpPr>
          <p:cNvPr id="40" name="TekstSylinder 6"/>
          <p:cNvSpPr txBox="1"/>
          <p:nvPr/>
        </p:nvSpPr>
        <p:spPr>
          <a:xfrm>
            <a:off x="6605517" y="4120604"/>
            <a:ext cx="2423472" cy="1077218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Etter 6 innrykk i </a:t>
            </a:r>
            <a:r>
              <a:rPr lang="nb-NO" sz="1600" dirty="0" err="1" smtClean="0"/>
              <a:t>Byggfakta</a:t>
            </a:r>
            <a:r>
              <a:rPr lang="nb-NO" sz="1600" dirty="0" smtClean="0"/>
              <a:t> når man </a:t>
            </a:r>
            <a:r>
              <a:rPr lang="nb-NO" sz="1600" b="1" dirty="0" smtClean="0"/>
              <a:t>54 000 </a:t>
            </a:r>
            <a:r>
              <a:rPr lang="nb-NO" sz="1600" dirty="0" smtClean="0"/>
              <a:t>ledere og man når dem i snitt </a:t>
            </a:r>
            <a:r>
              <a:rPr lang="nb-NO" sz="1600" b="1" dirty="0" smtClean="0"/>
              <a:t>2,4 </a:t>
            </a:r>
            <a:r>
              <a:rPr lang="nb-NO" sz="1600" dirty="0" smtClean="0"/>
              <a:t>ganger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1578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368300" y="1608667"/>
            <a:ext cx="6972300" cy="3556000"/>
            <a:chOff x="-368300" y="1206500"/>
            <a:chExt cx="6972300" cy="2667000"/>
          </a:xfrm>
          <a:solidFill>
            <a:schemeClr val="bg2"/>
          </a:solidFill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64008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defTabSz="457137"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9723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7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961438" y="6565900"/>
            <a:ext cx="182562" cy="185738"/>
          </a:xfrm>
          <a:prstGeom prst="rect">
            <a:avLst/>
          </a:prstGeom>
        </p:spPr>
        <p:txBody>
          <a:bodyPr/>
          <a:lstStyle/>
          <a:p>
            <a:pPr algn="r"/>
            <a:fld id="{976E9F39-4EC8-7D43-AE57-B67BC8DE7C05}" type="slidenum">
              <a:rPr lang="en-US" sz="1600">
                <a:solidFill>
                  <a:prstClr val="white"/>
                </a:solidFill>
                <a:cs typeface="Arial"/>
              </a:rPr>
              <a:pPr algn="r"/>
              <a:t>14</a:t>
            </a:fld>
            <a:endParaRPr lang="en-US" sz="160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139700" y="2201337"/>
            <a:ext cx="6400800" cy="2302933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 defTabSz="457137">
              <a:spcBef>
                <a:spcPct val="0"/>
              </a:spcBef>
            </a:pP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beslutningsmyndighet</a:t>
            </a:r>
            <a:endParaRPr lang="en-US" sz="4200" cap="small" dirty="0" smtClean="0">
              <a:solidFill>
                <a:srgbClr val="545757"/>
              </a:solidFill>
              <a:cs typeface="Arial"/>
            </a:endParaRPr>
          </a:p>
          <a:p>
            <a:pPr marL="1485900" lvl="2" indent="-571500" defTabSz="45713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Byggfakta</a:t>
            </a:r>
            <a:r>
              <a:rPr lang="en-US" sz="2800" cap="small" dirty="0" smtClean="0">
                <a:solidFill>
                  <a:srgbClr val="545757"/>
                </a:solidFill>
                <a:cs typeface="Arial"/>
              </a:rPr>
              <a:t> </a:t>
            </a: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har</a:t>
            </a:r>
            <a:r>
              <a:rPr lang="en-US" sz="2800" cap="small" dirty="0" smtClean="0">
                <a:solidFill>
                  <a:srgbClr val="545757"/>
                </a:solidFill>
                <a:cs typeface="Arial"/>
              </a:rPr>
              <a:t> </a:t>
            </a: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høyere</a:t>
            </a:r>
            <a:r>
              <a:rPr lang="en-US" sz="2800" cap="small" dirty="0" smtClean="0">
                <a:solidFill>
                  <a:srgbClr val="545757"/>
                </a:solidFill>
                <a:cs typeface="Arial"/>
              </a:rPr>
              <a:t> </a:t>
            </a: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andel</a:t>
            </a:r>
            <a:r>
              <a:rPr lang="en-US" sz="2800" cap="small" dirty="0" smtClean="0">
                <a:solidFill>
                  <a:srgbClr val="545757"/>
                </a:solidFill>
                <a:cs typeface="Arial"/>
              </a:rPr>
              <a:t> </a:t>
            </a: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av</a:t>
            </a:r>
            <a:r>
              <a:rPr lang="en-US" sz="2800" cap="small" dirty="0" smtClean="0">
                <a:solidFill>
                  <a:srgbClr val="545757"/>
                </a:solidFill>
                <a:cs typeface="Arial"/>
              </a:rPr>
              <a:t> </a:t>
            </a: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bladets</a:t>
            </a:r>
            <a:r>
              <a:rPr lang="en-US" sz="2800" cap="small" dirty="0" smtClean="0">
                <a:solidFill>
                  <a:srgbClr val="545757"/>
                </a:solidFill>
                <a:cs typeface="Arial"/>
              </a:rPr>
              <a:t> </a:t>
            </a: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ledere</a:t>
            </a:r>
            <a:r>
              <a:rPr lang="en-US" sz="2800" cap="small" dirty="0" smtClean="0">
                <a:solidFill>
                  <a:srgbClr val="545757"/>
                </a:solidFill>
                <a:cs typeface="Arial"/>
              </a:rPr>
              <a:t> med </a:t>
            </a: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avgjørende</a:t>
            </a:r>
            <a:r>
              <a:rPr lang="en-US" sz="2800" cap="small" dirty="0" smtClean="0">
                <a:solidFill>
                  <a:srgbClr val="545757"/>
                </a:solidFill>
                <a:cs typeface="Arial"/>
              </a:rPr>
              <a:t>/ </a:t>
            </a: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innstillende</a:t>
            </a:r>
            <a:r>
              <a:rPr lang="en-US" sz="2800" cap="small" dirty="0" smtClean="0">
                <a:solidFill>
                  <a:srgbClr val="545757"/>
                </a:solidFill>
                <a:cs typeface="Arial"/>
              </a:rPr>
              <a:t> </a:t>
            </a: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myndighet</a:t>
            </a:r>
            <a:r>
              <a:rPr lang="en-US" sz="2800" cap="small" dirty="0" smtClean="0">
                <a:solidFill>
                  <a:srgbClr val="545757"/>
                </a:solidFill>
                <a:cs typeface="Arial"/>
              </a:rPr>
              <a:t> </a:t>
            </a: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enn</a:t>
            </a:r>
            <a:endParaRPr lang="en-US" sz="2800" cap="small" dirty="0" smtClean="0">
              <a:solidFill>
                <a:srgbClr val="545757"/>
              </a:solidFill>
              <a:cs typeface="Arial"/>
            </a:endParaRPr>
          </a:p>
          <a:p>
            <a:pPr marL="1485900" lvl="2" indent="-571500" defTabSz="45713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Byggeindustrien</a:t>
            </a:r>
            <a:endParaRPr lang="en-US" sz="2800" cap="small" dirty="0" smtClean="0">
              <a:solidFill>
                <a:srgbClr val="545757"/>
              </a:solidFill>
              <a:cs typeface="Arial"/>
            </a:endParaRPr>
          </a:p>
          <a:p>
            <a:pPr marL="1485900" lvl="2" indent="-571500" defTabSz="45713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Teknisk</a:t>
            </a:r>
            <a:r>
              <a:rPr lang="en-US" sz="2800" cap="small" dirty="0" smtClean="0">
                <a:solidFill>
                  <a:srgbClr val="545757"/>
                </a:solidFill>
                <a:cs typeface="Arial"/>
              </a:rPr>
              <a:t> </a:t>
            </a:r>
            <a:r>
              <a:rPr lang="en-US" sz="2800" cap="small" dirty="0" err="1" smtClean="0">
                <a:solidFill>
                  <a:srgbClr val="545757"/>
                </a:solidFill>
                <a:cs typeface="Arial"/>
              </a:rPr>
              <a:t>Ukeblad</a:t>
            </a:r>
            <a:endParaRPr lang="en-US" sz="2800" cap="small" dirty="0">
              <a:solidFill>
                <a:srgbClr val="545757"/>
              </a:solidFill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35" name="Oval 34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8E9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</p:grpSp>
      <p:sp>
        <p:nvSpPr>
          <p:cNvPr id="27" name="Oval 26"/>
          <p:cNvSpPr>
            <a:spLocks noChangeAspect="1"/>
          </p:cNvSpPr>
          <p:nvPr/>
        </p:nvSpPr>
        <p:spPr>
          <a:xfrm>
            <a:off x="4442984" y="4935791"/>
            <a:ext cx="1357550" cy="141014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516408" y="5735921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>
            <a:spLocks noChangeAspect="1"/>
          </p:cNvSpPr>
          <p:nvPr/>
        </p:nvSpPr>
        <p:spPr>
          <a:xfrm>
            <a:off x="2690967" y="4937125"/>
            <a:ext cx="1357550" cy="141014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768588" y="5737255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908616" y="5276660"/>
            <a:ext cx="901952" cy="461653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2400" b="1" cap="small" dirty="0" err="1" smtClean="0">
                <a:solidFill>
                  <a:prstClr val="white"/>
                </a:solidFill>
                <a:cs typeface="Arial"/>
              </a:rPr>
              <a:t>profil</a:t>
            </a:r>
            <a:endParaRPr lang="en-US" sz="2400" b="1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4516408" y="5735921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4601866" y="5030439"/>
            <a:ext cx="1088733" cy="70787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2000" b="1" cap="small" dirty="0" smtClean="0">
                <a:solidFill>
                  <a:prstClr val="white"/>
                </a:solidFill>
                <a:cs typeface="Arial"/>
              </a:rPr>
              <a:t>67 </a:t>
            </a:r>
          </a:p>
          <a:p>
            <a:pPr algn="ctr"/>
            <a:r>
              <a:rPr lang="en-US" sz="2000" b="1" cap="small" dirty="0" err="1" smtClean="0">
                <a:solidFill>
                  <a:prstClr val="white"/>
                </a:solidFill>
                <a:cs typeface="Arial"/>
              </a:rPr>
              <a:t>områder</a:t>
            </a:r>
            <a:endParaRPr lang="en-US" sz="2000" b="1" cap="small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073432" y="2482983"/>
            <a:ext cx="2019666" cy="205515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</a:ln>
          <a:effectLst/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26" descr="contest.png"/>
          <p:cNvPicPr preferRelativeResize="0"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134" y="5762404"/>
            <a:ext cx="482856" cy="4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2021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273399" y="820153"/>
            <a:ext cx="6972300" cy="1048446"/>
            <a:chOff x="-368300" y="1206500"/>
            <a:chExt cx="6972300" cy="266700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64008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defTabSz="457137"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9723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7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961438" y="6565900"/>
            <a:ext cx="182562" cy="185738"/>
          </a:xfrm>
          <a:prstGeom prst="rect">
            <a:avLst/>
          </a:prstGeom>
        </p:spPr>
        <p:txBody>
          <a:bodyPr/>
          <a:lstStyle/>
          <a:p>
            <a:pPr algn="r"/>
            <a:fld id="{976E9F39-4EC8-7D43-AE57-B67BC8DE7C05}" type="slidenum">
              <a:rPr lang="en-US" sz="1600">
                <a:solidFill>
                  <a:prstClr val="white"/>
                </a:solidFill>
                <a:cs typeface="Arial"/>
              </a:rPr>
              <a:pPr algn="r"/>
              <a:t>15</a:t>
            </a:fld>
            <a:endParaRPr lang="en-US" sz="160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728520" y="74427"/>
            <a:ext cx="6400800" cy="691116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 defTabSz="457137">
              <a:spcBef>
                <a:spcPct val="0"/>
              </a:spcBef>
            </a:pP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Byggfakta</a:t>
            </a:r>
            <a:endParaRPr lang="en-US" sz="4200" cap="small" dirty="0" smtClean="0">
              <a:solidFill>
                <a:srgbClr val="545757"/>
              </a:solidFill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35" name="Oval 34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8E9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6440115" y="639305"/>
            <a:ext cx="1357550" cy="141014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513539" y="1439435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688765" y="851416"/>
            <a:ext cx="909197" cy="584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Kjerne</a:t>
            </a:r>
            <a:r>
              <a:rPr lang="en-US" sz="1600" b="1" cap="small" dirty="0" smtClean="0">
                <a:solidFill>
                  <a:prstClr val="white"/>
                </a:solidFill>
                <a:cs typeface="Arial"/>
              </a:rPr>
              <a:t>-</a:t>
            </a:r>
          </a:p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områder</a:t>
            </a:r>
            <a:endParaRPr lang="en-US" sz="1600" b="1" cap="small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47" name="Picture 25" descr="survey-workbench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0420" y="1498732"/>
            <a:ext cx="505885" cy="5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898768"/>
              </p:ext>
            </p:extLst>
          </p:nvPr>
        </p:nvGraphicFramePr>
        <p:xfrm>
          <a:off x="68173" y="2304252"/>
          <a:ext cx="8492564" cy="4553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72778" y="1082765"/>
            <a:ext cx="655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Høyest </a:t>
            </a:r>
            <a:r>
              <a:rPr lang="nb-NO" dirty="0" smtClean="0">
                <a:solidFill>
                  <a:schemeClr val="tx2"/>
                </a:solidFill>
              </a:rPr>
              <a:t>andel beslutningstakere i </a:t>
            </a:r>
            <a:r>
              <a:rPr lang="nb-NO" sz="2400" b="1" dirty="0" smtClean="0">
                <a:solidFill>
                  <a:schemeClr val="tx2"/>
                </a:solidFill>
              </a:rPr>
              <a:t>67</a:t>
            </a:r>
            <a:r>
              <a:rPr lang="nb-NO" sz="2800" dirty="0" smtClean="0">
                <a:solidFill>
                  <a:schemeClr val="tx2"/>
                </a:solidFill>
              </a:rPr>
              <a:t> </a:t>
            </a:r>
            <a:r>
              <a:rPr lang="nb-NO" dirty="0" smtClean="0">
                <a:solidFill>
                  <a:schemeClr val="tx2"/>
                </a:solidFill>
              </a:rPr>
              <a:t>områder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1" name="Up Arrow 32"/>
          <p:cNvSpPr/>
          <p:nvPr/>
        </p:nvSpPr>
        <p:spPr>
          <a:xfrm>
            <a:off x="10306" y="2636896"/>
            <a:ext cx="581891" cy="2637784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33"/>
          <p:cNvSpPr txBox="1"/>
          <p:nvPr/>
        </p:nvSpPr>
        <p:spPr>
          <a:xfrm>
            <a:off x="72778" y="3428228"/>
            <a:ext cx="461665" cy="14523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38100" prst="angle"/>
          </a:sp3d>
        </p:spPr>
        <p:txBody>
          <a:bodyPr vert="vert270" wrap="square" rtlCol="0">
            <a:spAutoFit/>
          </a:bodyPr>
          <a:lstStyle/>
          <a:p>
            <a:r>
              <a:rPr lang="nb-NO" b="1" dirty="0" smtClean="0">
                <a:solidFill>
                  <a:srgbClr val="FFFFFF"/>
                </a:solidFill>
              </a:rPr>
              <a:t>Andel  i %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701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0" y="-57175"/>
            <a:ext cx="9144000" cy="612000"/>
          </a:xfrm>
        </p:spPr>
        <p:txBody>
          <a:bodyPr/>
          <a:lstStyle/>
          <a:p>
            <a:r>
              <a:rPr lang="nb-NO" dirty="0" smtClean="0"/>
              <a:t>Beslutningsmyndighet avgjørende/innstillende myndighet</a:t>
            </a:r>
            <a:endParaRPr lang="nb-NO" dirty="0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5995903"/>
              </p:ext>
            </p:extLst>
          </p:nvPr>
        </p:nvGraphicFramePr>
        <p:xfrm>
          <a:off x="668741" y="445290"/>
          <a:ext cx="7615450" cy="6105436"/>
        </p:xfrm>
        <a:graphic>
          <a:graphicData uri="http://schemas.openxmlformats.org/drawingml/2006/table">
            <a:tbl>
              <a:tblPr firstRow="1" bandRow="1">
                <a:effectLst/>
                <a:tableStyleId>{7E9639D4-E3E2-4D34-9284-5A2195B3D0D7}</a:tableStyleId>
              </a:tblPr>
              <a:tblGrid>
                <a:gridCol w="4367284"/>
                <a:gridCol w="1078173"/>
                <a:gridCol w="1337481"/>
                <a:gridCol w="832512"/>
              </a:tblGrid>
              <a:tr h="278041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Andel</a:t>
                      </a:r>
                      <a:r>
                        <a:rPr lang="nb-NO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i % av bladets lesere</a:t>
                      </a:r>
                      <a:r>
                        <a:rPr lang="nb-N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Byggfakta</a:t>
                      </a:r>
                      <a:endParaRPr lang="nb-NO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Byggeindustrien</a:t>
                      </a:r>
                      <a:endParaRPr lang="nb-NO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TU</a:t>
                      </a:r>
                      <a:endParaRPr lang="nb-NO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</a:tr>
              <a:tr h="229559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Bygg og anlegg Kjøp av </a:t>
                      </a:r>
                      <a:r>
                        <a:rPr lang="nb-N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kons.tjenester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29559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Underleveranser til firmaet</a:t>
                      </a:r>
                    </a:p>
                  </a:txBody>
                  <a:tcPr marL="9525" marR="9525" marT="9525" marB="0" anchor="ctr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29559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Betalte kurs/Seminarer</a:t>
                      </a:r>
                    </a:p>
                  </a:txBody>
                  <a:tcPr marL="9525" marR="9525" marT="9525" marB="0" anchor="ctr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Administrasjon/organisasjon Kjøp av </a:t>
                      </a:r>
                      <a:r>
                        <a:rPr lang="nb-N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kons.tjenester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Økonomi/Regnskap Kjøp av </a:t>
                      </a:r>
                      <a:r>
                        <a:rPr lang="nb-N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kons.tjenester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54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Kontormøbler/Innredning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Markedsføring/Reklame Kjøp av </a:t>
                      </a:r>
                      <a:r>
                        <a:rPr lang="nb-N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kons.tjenester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Bedriftsutvikling Kjøp av </a:t>
                      </a:r>
                      <a:r>
                        <a:rPr lang="nb-N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kons.tjenester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PC/Arbeidsstasjoner (bærbare/stasjonære)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Mobiltelefoner/</a:t>
                      </a:r>
                      <a:r>
                        <a:rPr lang="nb-N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smartphones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Teknikk-prosess Kjøp av </a:t>
                      </a:r>
                      <a:r>
                        <a:rPr lang="nb-N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kons.tjenester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Entreprenørtjenester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Forsikringstjenester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Data/IT-tjenester Kjøp av </a:t>
                      </a:r>
                      <a:r>
                        <a:rPr lang="nb-N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kons.tjenester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Bygningsmateriell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Reisebyråtjenester/hotell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Eksterne konferansearrangementer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Innkjøp av arbeidstøy/sko, verneutstyr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Innkjøp for utemiljø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Interiør til nybygg/Rehabilitert bygg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Bygg-/anleggsmaskiner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Transport/Frakt (Tog/Bil/Båt/Fly)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7452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Innkjøp for innemiljø (Klimaanlegg etc.)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Plassholder for innhold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6483551"/>
              </p:ext>
            </p:extLst>
          </p:nvPr>
        </p:nvGraphicFramePr>
        <p:xfrm>
          <a:off x="352425" y="1496291"/>
          <a:ext cx="8658225" cy="488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Avgjørende/innstillende beslutningsmyndighet</a:t>
            </a:r>
            <a:br>
              <a:rPr lang="nb-NO" dirty="0" smtClean="0"/>
            </a:br>
            <a:r>
              <a:rPr lang="nb-NO" b="0" i="1" dirty="0" smtClean="0"/>
              <a:t>Andel av bladets lesere</a:t>
            </a:r>
            <a:endParaRPr lang="nb-NO" b="0" i="1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653143" y="1033153"/>
            <a:ext cx="6982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nb-NO" sz="2000" b="1" dirty="0"/>
              <a:t>Kjøp av </a:t>
            </a:r>
            <a:r>
              <a:rPr lang="nb-NO" sz="2000" b="1" dirty="0" smtClean="0"/>
              <a:t>konsulent tjenester innen  bygg </a:t>
            </a:r>
            <a:r>
              <a:rPr lang="nb-NO" sz="2000" b="1" dirty="0"/>
              <a:t>og </a:t>
            </a:r>
            <a:r>
              <a:rPr lang="nb-NO" sz="2000" b="1" dirty="0" smtClean="0"/>
              <a:t>anlegg</a:t>
            </a:r>
            <a:endParaRPr lang="nb-NO" sz="2000" b="1" dirty="0"/>
          </a:p>
        </p:txBody>
      </p:sp>
      <p:sp>
        <p:nvSpPr>
          <p:cNvPr id="12" name="Foliennummernplatzhalter 5"/>
          <p:cNvSpPr txBox="1">
            <a:spLocks/>
          </p:cNvSpPr>
          <p:nvPr/>
        </p:nvSpPr>
        <p:spPr>
          <a:xfrm>
            <a:off x="8811497" y="6623550"/>
            <a:ext cx="182742" cy="184666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B18A3-D21F-4BB0-9E84-DFB029941648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52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0" y="68240"/>
            <a:ext cx="9144000" cy="612000"/>
          </a:xfrm>
        </p:spPr>
        <p:txBody>
          <a:bodyPr/>
          <a:lstStyle/>
          <a:p>
            <a:r>
              <a:rPr lang="nb-NO" dirty="0" smtClean="0"/>
              <a:t>Beslutningsmyndighet avgjørende/innstillende myndighet</a:t>
            </a:r>
            <a:br>
              <a:rPr lang="nb-NO" dirty="0" smtClean="0"/>
            </a:br>
            <a:r>
              <a:rPr lang="nb-NO" i="1" dirty="0" smtClean="0"/>
              <a:t>Rangert på indeks</a:t>
            </a:r>
            <a:endParaRPr lang="nb-NO" i="1" dirty="0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196083"/>
              </p:ext>
            </p:extLst>
          </p:nvPr>
        </p:nvGraphicFramePr>
        <p:xfrm>
          <a:off x="464025" y="1018495"/>
          <a:ext cx="7615450" cy="5322570"/>
        </p:xfrm>
        <a:graphic>
          <a:graphicData uri="http://schemas.openxmlformats.org/drawingml/2006/table">
            <a:tbl>
              <a:tblPr firstRow="1" bandRow="1">
                <a:effectLst/>
                <a:tableStyleId>{7E9639D4-E3E2-4D34-9284-5A2195B3D0D7}</a:tableStyleId>
              </a:tblPr>
              <a:tblGrid>
                <a:gridCol w="4367284"/>
                <a:gridCol w="1078173"/>
                <a:gridCol w="1337481"/>
                <a:gridCol w="832512"/>
              </a:tblGrid>
              <a:tr h="278041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Byggfakta</a:t>
                      </a:r>
                      <a:endParaRPr lang="nb-NO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Alle ledere</a:t>
                      </a:r>
                      <a:endParaRPr lang="nb-NO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Andel i %(Struktur)</a:t>
                      </a:r>
                      <a:endParaRPr lang="nb-NO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Indeks</a:t>
                      </a:r>
                      <a:endParaRPr lang="nb-NO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</a:tr>
              <a:tr h="229559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Entreprenørtjenester</a:t>
                      </a:r>
                    </a:p>
                  </a:txBody>
                  <a:tcPr marL="9525" marR="9525" marT="9525" marB="0" anchor="ctr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198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</a:tr>
              <a:tr h="229559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Bygg-/anleggsmaskiner</a:t>
                      </a:r>
                    </a:p>
                  </a:txBody>
                  <a:tcPr marL="9525" marR="9525" marT="9525" marB="0" anchor="ctr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193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</a:tr>
              <a:tr h="229559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VVS-produkter</a:t>
                      </a:r>
                    </a:p>
                  </a:txBody>
                  <a:tcPr marL="9525" marR="9525" marT="9525" marB="0" anchor="ctr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191</a:t>
                      </a:r>
                    </a:p>
                  </a:txBody>
                  <a:tcPr marL="9525" marR="9525" marT="9525" marB="0" anchor="b"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Bygningsmateriell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190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Kjøp av lastebiler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185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Bygg og anlegg Kjøp av </a:t>
                      </a:r>
                      <a:r>
                        <a:rPr lang="nb-N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kons.tjenester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184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Fastelementer/Isolering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179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Dører/Vinduer/Belysning etc.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166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Innkjøp for utemiljø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159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 transportmidler - interne og eksterne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155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Kjøp av varebiler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152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Verktøy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142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Teknikk-prosess Kjøp av </a:t>
                      </a:r>
                      <a:r>
                        <a:rPr lang="nb-N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kons.tjenester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139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Interiør til nybygg/Rehabilitert bygg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139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Transport/Frakt (Tog/Bil/Båt/Fly)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Eiendomsfinansiering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51838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Innkjøp for innemiljø (Klimaanlegg etc.)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6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273399" y="820153"/>
            <a:ext cx="6972300" cy="1048446"/>
            <a:chOff x="-368300" y="1206500"/>
            <a:chExt cx="6972300" cy="266700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64008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defTabSz="457137"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9723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7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961438" y="6565900"/>
            <a:ext cx="182562" cy="185738"/>
          </a:xfrm>
          <a:prstGeom prst="rect">
            <a:avLst/>
          </a:prstGeom>
        </p:spPr>
        <p:txBody>
          <a:bodyPr/>
          <a:lstStyle/>
          <a:p>
            <a:pPr algn="r"/>
            <a:fld id="{976E9F39-4EC8-7D43-AE57-B67BC8DE7C05}" type="slidenum">
              <a:rPr lang="en-US" sz="1600">
                <a:solidFill>
                  <a:prstClr val="white"/>
                </a:solidFill>
                <a:cs typeface="Arial"/>
              </a:rPr>
              <a:pPr algn="r"/>
              <a:t>19</a:t>
            </a:fld>
            <a:endParaRPr lang="en-US" sz="160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728520" y="74427"/>
            <a:ext cx="6400800" cy="691116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 defTabSz="457137">
              <a:spcBef>
                <a:spcPct val="0"/>
              </a:spcBef>
            </a:pP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Byggfakta</a:t>
            </a:r>
            <a:endParaRPr lang="en-US" sz="4200" cap="small" dirty="0" smtClean="0">
              <a:solidFill>
                <a:srgbClr val="545757"/>
              </a:solidFill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35" name="Oval 34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8E9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</p:grpSp>
      <p:sp>
        <p:nvSpPr>
          <p:cNvPr id="29" name="Oval 28"/>
          <p:cNvSpPr>
            <a:spLocks noChangeAspect="1"/>
          </p:cNvSpPr>
          <p:nvPr/>
        </p:nvSpPr>
        <p:spPr>
          <a:xfrm>
            <a:off x="3686473" y="823910"/>
            <a:ext cx="1357550" cy="141014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759897" y="1624040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048135" y="1036021"/>
            <a:ext cx="683174" cy="338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Profil</a:t>
            </a:r>
            <a:endParaRPr lang="en-US" sz="1600" b="1" cap="small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48" name="Picture 47" descr="respon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520" y="1563861"/>
            <a:ext cx="684401" cy="720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Rectangle 9"/>
          <p:cNvSpPr txBox="1">
            <a:spLocks noChangeArrowheads="1"/>
          </p:cNvSpPr>
          <p:nvPr/>
        </p:nvSpPr>
        <p:spPr bwMode="auto">
          <a:xfrm>
            <a:off x="588188" y="2734723"/>
            <a:ext cx="7971461" cy="228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>
              <a:lnSpc>
                <a:spcPct val="110000"/>
              </a:lnSpc>
            </a:pPr>
            <a:endParaRPr lang="nb-NO" sz="16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nb-NO" sz="2800" dirty="0" smtClean="0">
                <a:solidFill>
                  <a:schemeClr val="bg2">
                    <a:lumMod val="50000"/>
                  </a:schemeClr>
                </a:solidFill>
              </a:rPr>
              <a:t>75 </a:t>
            </a:r>
            <a:r>
              <a:rPr lang="nb-NO" sz="2800" dirty="0">
                <a:solidFill>
                  <a:schemeClr val="bg2">
                    <a:lumMod val="50000"/>
                  </a:schemeClr>
                </a:solidFill>
              </a:rPr>
              <a:t>% </a:t>
            </a:r>
            <a:r>
              <a:rPr lang="nb-NO" sz="1600" dirty="0">
                <a:solidFill>
                  <a:schemeClr val="bg2">
                    <a:lumMod val="50000"/>
                  </a:schemeClr>
                </a:solidFill>
              </a:rPr>
              <a:t>er </a:t>
            </a:r>
            <a:r>
              <a:rPr lang="nb-NO" sz="2800" dirty="0" smtClean="0">
                <a:solidFill>
                  <a:schemeClr val="bg2">
                    <a:lumMod val="50000"/>
                  </a:schemeClr>
                </a:solidFill>
              </a:rPr>
              <a:t>Toppledere/Øvrig leder</a:t>
            </a:r>
            <a:r>
              <a:rPr lang="nb-NO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endParaRPr lang="nb-NO" sz="160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3600" dirty="0" smtClean="0">
                <a:solidFill>
                  <a:schemeClr val="tx2"/>
                </a:solidFill>
              </a:rPr>
              <a:t>39 </a:t>
            </a:r>
            <a:r>
              <a:rPr lang="nb-NO" sz="3600" dirty="0">
                <a:solidFill>
                  <a:schemeClr val="tx2"/>
                </a:solidFill>
              </a:rPr>
              <a:t>%</a:t>
            </a:r>
            <a:r>
              <a:rPr lang="nb-NO" sz="1600" dirty="0">
                <a:solidFill>
                  <a:schemeClr val="tx2"/>
                </a:solidFill>
              </a:rPr>
              <a:t> av </a:t>
            </a:r>
            <a:r>
              <a:rPr lang="nb-NO" sz="1600" dirty="0" err="1">
                <a:solidFill>
                  <a:schemeClr val="tx2"/>
                </a:solidFill>
              </a:rPr>
              <a:t>Byggfaktas</a:t>
            </a:r>
            <a:r>
              <a:rPr lang="nb-NO" sz="1600" dirty="0">
                <a:solidFill>
                  <a:schemeClr val="tx2"/>
                </a:solidFill>
              </a:rPr>
              <a:t> lesere har </a:t>
            </a:r>
            <a:r>
              <a:rPr lang="nb-NO" sz="3200" dirty="0">
                <a:solidFill>
                  <a:schemeClr val="tx2"/>
                </a:solidFill>
              </a:rPr>
              <a:t>2 eller flere </a:t>
            </a:r>
            <a:r>
              <a:rPr lang="nb-NO" sz="3200" dirty="0" smtClean="0">
                <a:solidFill>
                  <a:schemeClr val="tx2"/>
                </a:solidFill>
              </a:rPr>
              <a:t>styreverv</a:t>
            </a:r>
          </a:p>
          <a:p>
            <a:pPr>
              <a:lnSpc>
                <a:spcPct val="110000"/>
              </a:lnSpc>
            </a:pPr>
            <a:r>
              <a:rPr lang="nb-NO" sz="3200" dirty="0" smtClean="0">
                <a:solidFill>
                  <a:schemeClr val="tx2"/>
                </a:solidFill>
              </a:rPr>
              <a:t>8 av 10 </a:t>
            </a:r>
            <a:r>
              <a:rPr lang="nb-NO" dirty="0" smtClean="0">
                <a:solidFill>
                  <a:schemeClr val="tx2"/>
                </a:solidFill>
              </a:rPr>
              <a:t>har arbeidsfunksjon </a:t>
            </a:r>
            <a:r>
              <a:rPr lang="nb-NO" sz="3200" dirty="0" smtClean="0">
                <a:solidFill>
                  <a:schemeClr val="tx2"/>
                </a:solidFill>
              </a:rPr>
              <a:t>administrasjon og ledelse</a:t>
            </a:r>
            <a:endParaRPr lang="nb-NO" sz="320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3200" dirty="0" smtClean="0">
                <a:solidFill>
                  <a:schemeClr val="tx2"/>
                </a:solidFill>
              </a:rPr>
              <a:t>8 av 10 </a:t>
            </a:r>
            <a:r>
              <a:rPr lang="nb-NO" sz="1600" dirty="0">
                <a:solidFill>
                  <a:schemeClr val="tx2"/>
                </a:solidFill>
              </a:rPr>
              <a:t>har</a:t>
            </a:r>
            <a:r>
              <a:rPr lang="nb-NO" sz="3200" dirty="0">
                <a:solidFill>
                  <a:schemeClr val="tx2"/>
                </a:solidFill>
              </a:rPr>
              <a:t> avgjørende innkjøpsmyndighet</a:t>
            </a:r>
          </a:p>
          <a:p>
            <a:pPr>
              <a:lnSpc>
                <a:spcPct val="110000"/>
              </a:lnSpc>
            </a:pPr>
            <a:r>
              <a:rPr lang="nb-NO" sz="16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  <a:p>
            <a:pPr>
              <a:lnSpc>
                <a:spcPct val="110000"/>
              </a:lnSpc>
            </a:pPr>
            <a:endParaRPr lang="nb-NO" sz="160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buFontTx/>
              <a:buChar char="•"/>
            </a:pPr>
            <a:endParaRPr lang="nb-NO" sz="1100" dirty="0">
              <a:solidFill>
                <a:schemeClr val="tx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778" y="1082765"/>
            <a:ext cx="655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2"/>
                </a:solidFill>
              </a:rPr>
              <a:t>Ledere med innflytelse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582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467299"/>
            <a:ext cx="9144000" cy="4629219"/>
          </a:xfrm>
          <a:prstGeom prst="rect">
            <a:avLst/>
          </a:prstGeom>
          <a:solidFill>
            <a:srgbClr val="D9D9D9">
              <a:alpha val="36000"/>
            </a:srgbClr>
          </a:solidFill>
          <a:ln w="3175">
            <a:solidFill>
              <a:srgbClr val="A6A6A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6023718" y="1467999"/>
            <a:ext cx="19539" cy="4628519"/>
          </a:xfrm>
          <a:prstGeom prst="line">
            <a:avLst/>
          </a:prstGeom>
          <a:ln w="3175" cmpd="sng">
            <a:solidFill>
              <a:srgbClr val="5454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096855" y="1467298"/>
            <a:ext cx="19539" cy="4628519"/>
          </a:xfrm>
          <a:prstGeom prst="line">
            <a:avLst/>
          </a:prstGeom>
          <a:ln w="3175" cmpd="sng">
            <a:solidFill>
              <a:srgbClr val="5454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0" dirty="0">
                <a:latin typeface="+mn-lt"/>
              </a:rPr>
              <a:t>Ipsos MMI </a:t>
            </a:r>
            <a:r>
              <a:rPr lang="en-US" sz="2200" b="0" dirty="0" err="1">
                <a:latin typeface="+mn-lt"/>
              </a:rPr>
              <a:t>Fagpresseundersøkelsen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smtClean="0">
                <a:latin typeface="+mn-lt"/>
              </a:rPr>
              <a:t>2015</a:t>
            </a:r>
            <a:br>
              <a:rPr lang="en-US" sz="2200" b="0" dirty="0" smtClean="0">
                <a:latin typeface="+mn-lt"/>
              </a:rPr>
            </a:br>
            <a:r>
              <a:rPr lang="en-US" sz="2200" b="0" dirty="0" err="1" smtClean="0">
                <a:latin typeface="+mn-lt"/>
              </a:rPr>
              <a:t>Rapportering</a:t>
            </a:r>
            <a:endParaRPr lang="en-US" sz="2200" b="0" dirty="0">
              <a:latin typeface="+mn-lt"/>
            </a:endParaRPr>
          </a:p>
        </p:txBody>
      </p:sp>
      <p:sp>
        <p:nvSpPr>
          <p:cNvPr id="91" name="Textfeld 164"/>
          <p:cNvSpPr txBox="1"/>
          <p:nvPr/>
        </p:nvSpPr>
        <p:spPr>
          <a:xfrm>
            <a:off x="7243818" y="4365090"/>
            <a:ext cx="590932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accent1"/>
                </a:solidFill>
                <a:ea typeface="MS PGothic" pitchFamily="34" charset="-128"/>
                <a:sym typeface="Calibri Bold" pitchFamily="34" charset="0"/>
              </a:rPr>
              <a:t>TOTAL</a:t>
            </a:r>
            <a:endParaRPr lang="en-US" b="1" dirty="0">
              <a:solidFill>
                <a:schemeClr val="accent1"/>
              </a:solidFill>
              <a:ea typeface="MS PGothic" pitchFamily="34" charset="-128"/>
              <a:sym typeface="Calibri Bold" pitchFamily="34" charset="0"/>
            </a:endParaRPr>
          </a:p>
        </p:txBody>
      </p:sp>
      <p:grpSp>
        <p:nvGrpSpPr>
          <p:cNvPr id="92" name="Gruppieren 69"/>
          <p:cNvGrpSpPr>
            <a:grpSpLocks noChangeAspect="1"/>
          </p:cNvGrpSpPr>
          <p:nvPr/>
        </p:nvGrpSpPr>
        <p:grpSpPr>
          <a:xfrm>
            <a:off x="5899248" y="4318078"/>
            <a:ext cx="288000" cy="384000"/>
            <a:chOff x="5746370" y="3431085"/>
            <a:chExt cx="540000" cy="540000"/>
          </a:xfrm>
        </p:grpSpPr>
        <p:sp>
          <p:nvSpPr>
            <p:cNvPr id="93" name="Ellipse 70"/>
            <p:cNvSpPr/>
            <p:nvPr/>
          </p:nvSpPr>
          <p:spPr>
            <a:xfrm>
              <a:off x="5746370" y="3431085"/>
              <a:ext cx="540000" cy="540000"/>
            </a:xfrm>
            <a:prstGeom prst="ellipse">
              <a:avLst/>
            </a:prstGeom>
            <a:solidFill>
              <a:srgbClr val="54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</a:endParaRPr>
            </a:p>
          </p:txBody>
        </p:sp>
        <p:grpSp>
          <p:nvGrpSpPr>
            <p:cNvPr id="94" name="Gruppieren 71"/>
            <p:cNvGrpSpPr/>
            <p:nvPr/>
          </p:nvGrpSpPr>
          <p:grpSpPr>
            <a:xfrm>
              <a:off x="5852276" y="3576896"/>
              <a:ext cx="342339" cy="263618"/>
              <a:chOff x="5786093" y="3971956"/>
              <a:chExt cx="453344" cy="277315"/>
            </a:xfrm>
          </p:grpSpPr>
          <p:sp>
            <p:nvSpPr>
              <p:cNvPr id="95" name="Freeform 282"/>
              <p:cNvSpPr>
                <a:spLocks/>
              </p:cNvSpPr>
              <p:nvPr/>
            </p:nvSpPr>
            <p:spPr bwMode="auto">
              <a:xfrm>
                <a:off x="5786093" y="3971956"/>
                <a:ext cx="453344" cy="115950"/>
              </a:xfrm>
              <a:custGeom>
                <a:avLst/>
                <a:gdLst>
                  <a:gd name="T0" fmla="*/ 110 w 119"/>
                  <a:gd name="T1" fmla="*/ 0 h 25"/>
                  <a:gd name="T2" fmla="*/ 9 w 119"/>
                  <a:gd name="T3" fmla="*/ 0 h 25"/>
                  <a:gd name="T4" fmla="*/ 0 w 119"/>
                  <a:gd name="T5" fmla="*/ 13 h 25"/>
                  <a:gd name="T6" fmla="*/ 9 w 119"/>
                  <a:gd name="T7" fmla="*/ 25 h 25"/>
                  <a:gd name="T8" fmla="*/ 110 w 119"/>
                  <a:gd name="T9" fmla="*/ 25 h 25"/>
                  <a:gd name="T10" fmla="*/ 119 w 119"/>
                  <a:gd name="T11" fmla="*/ 13 h 25"/>
                  <a:gd name="T12" fmla="*/ 110 w 11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" h="25">
                    <a:moveTo>
                      <a:pt x="1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6"/>
                      <a:pt x="0" y="13"/>
                    </a:cubicBezTo>
                    <a:cubicBezTo>
                      <a:pt x="0" y="20"/>
                      <a:pt x="4" y="25"/>
                      <a:pt x="9" y="25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15" y="25"/>
                      <a:pt x="119" y="20"/>
                      <a:pt x="119" y="13"/>
                    </a:cubicBezTo>
                    <a:cubicBezTo>
                      <a:pt x="119" y="6"/>
                      <a:pt x="115" y="0"/>
                      <a:pt x="1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1F497D"/>
                  </a:solidFill>
                </a:endParaRPr>
              </a:p>
            </p:txBody>
          </p:sp>
          <p:sp>
            <p:nvSpPr>
              <p:cNvPr id="96" name="Freeform 282"/>
              <p:cNvSpPr>
                <a:spLocks/>
              </p:cNvSpPr>
              <p:nvPr/>
            </p:nvSpPr>
            <p:spPr bwMode="auto">
              <a:xfrm>
                <a:off x="5786093" y="4133321"/>
                <a:ext cx="453344" cy="115950"/>
              </a:xfrm>
              <a:custGeom>
                <a:avLst/>
                <a:gdLst>
                  <a:gd name="T0" fmla="*/ 110 w 119"/>
                  <a:gd name="T1" fmla="*/ 0 h 25"/>
                  <a:gd name="T2" fmla="*/ 9 w 119"/>
                  <a:gd name="T3" fmla="*/ 0 h 25"/>
                  <a:gd name="T4" fmla="*/ 0 w 119"/>
                  <a:gd name="T5" fmla="*/ 13 h 25"/>
                  <a:gd name="T6" fmla="*/ 9 w 119"/>
                  <a:gd name="T7" fmla="*/ 25 h 25"/>
                  <a:gd name="T8" fmla="*/ 110 w 119"/>
                  <a:gd name="T9" fmla="*/ 25 h 25"/>
                  <a:gd name="T10" fmla="*/ 119 w 119"/>
                  <a:gd name="T11" fmla="*/ 13 h 25"/>
                  <a:gd name="T12" fmla="*/ 110 w 11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" h="25">
                    <a:moveTo>
                      <a:pt x="1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6"/>
                      <a:pt x="0" y="13"/>
                    </a:cubicBezTo>
                    <a:cubicBezTo>
                      <a:pt x="0" y="20"/>
                      <a:pt x="4" y="25"/>
                      <a:pt x="9" y="25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15" y="25"/>
                      <a:pt x="119" y="20"/>
                      <a:pt x="119" y="13"/>
                    </a:cubicBezTo>
                    <a:cubicBezTo>
                      <a:pt x="119" y="6"/>
                      <a:pt x="115" y="0"/>
                      <a:pt x="1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1F497D"/>
                  </a:solidFill>
                </a:endParaRPr>
              </a:p>
            </p:txBody>
          </p:sp>
        </p:grpSp>
      </p:grpSp>
      <p:sp>
        <p:nvSpPr>
          <p:cNvPr id="104" name="TextBox 103"/>
          <p:cNvSpPr txBox="1"/>
          <p:nvPr/>
        </p:nvSpPr>
        <p:spPr>
          <a:xfrm>
            <a:off x="6464292" y="5056506"/>
            <a:ext cx="2217624" cy="746346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b="1" dirty="0" err="1" smtClean="0">
                <a:solidFill>
                  <a:schemeClr val="accent1"/>
                </a:solidFill>
                <a:cs typeface="Arial"/>
              </a:rPr>
              <a:t>Dekningstall</a:t>
            </a:r>
            <a:r>
              <a:rPr lang="en-US" sz="1400" b="1" dirty="0" smtClean="0">
                <a:solidFill>
                  <a:schemeClr val="accent1"/>
                </a:solidFill>
                <a:cs typeface="Arial"/>
              </a:rPr>
              <a:t>:</a:t>
            </a:r>
          </a:p>
          <a:p>
            <a:pPr algn="ctr">
              <a:lnSpc>
                <a:spcPts val="1680"/>
              </a:lnSpc>
            </a:pPr>
            <a:r>
              <a:rPr lang="en-US" sz="1400" b="1" dirty="0" err="1" smtClean="0">
                <a:solidFill>
                  <a:schemeClr val="accent1"/>
                </a:solidFill>
                <a:cs typeface="Arial"/>
              </a:rPr>
              <a:t>Nettokombinasjonsdekning</a:t>
            </a:r>
            <a:endParaRPr lang="en-US" sz="1400" b="1" dirty="0" smtClean="0">
              <a:solidFill>
                <a:schemeClr val="accent1"/>
              </a:solidFill>
              <a:cs typeface="Arial"/>
            </a:endParaRPr>
          </a:p>
          <a:p>
            <a:pPr algn="ctr">
              <a:lnSpc>
                <a:spcPts val="1680"/>
              </a:lnSpc>
            </a:pPr>
            <a:r>
              <a:rPr lang="en-US" sz="1400" b="1" dirty="0" err="1" smtClean="0">
                <a:solidFill>
                  <a:schemeClr val="accent1"/>
                </a:solidFill>
                <a:cs typeface="Arial"/>
              </a:rPr>
              <a:t>Papir</a:t>
            </a:r>
            <a:r>
              <a:rPr lang="en-US" sz="1400" b="1" dirty="0" smtClean="0">
                <a:solidFill>
                  <a:schemeClr val="accent1"/>
                </a:solidFill>
                <a:cs typeface="Arial"/>
              </a:rPr>
              <a:t>/</a:t>
            </a:r>
            <a:r>
              <a:rPr lang="en-US" sz="1400" b="1" dirty="0" err="1" smtClean="0">
                <a:solidFill>
                  <a:schemeClr val="accent1"/>
                </a:solidFill>
                <a:cs typeface="Arial"/>
              </a:rPr>
              <a:t>Digitalt</a:t>
            </a:r>
            <a:endParaRPr lang="en-US" sz="1400" b="1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747045" y="2115497"/>
            <a:ext cx="1737360" cy="1840035"/>
          </a:xfrm>
          <a:prstGeom prst="ellipse">
            <a:avLst/>
          </a:prstGeom>
          <a:solidFill>
            <a:srgbClr val="F98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34" name="Textfeld 143"/>
          <p:cNvSpPr txBox="1"/>
          <p:nvPr/>
        </p:nvSpPr>
        <p:spPr>
          <a:xfrm>
            <a:off x="1335009" y="4308492"/>
            <a:ext cx="56143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98F21"/>
                </a:solidFill>
              </a:rPr>
              <a:t>PAPIR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6357" y="4975867"/>
            <a:ext cx="2038738" cy="746346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b="1" dirty="0" err="1" smtClean="0">
                <a:solidFill>
                  <a:schemeClr val="accent2"/>
                </a:solidFill>
                <a:cs typeface="Arial"/>
              </a:rPr>
              <a:t>Dekningstall</a:t>
            </a:r>
            <a:r>
              <a:rPr lang="en-US" sz="1400" b="1" dirty="0" smtClean="0">
                <a:solidFill>
                  <a:schemeClr val="accent2"/>
                </a:solidFill>
                <a:cs typeface="Arial"/>
              </a:rPr>
              <a:t>:</a:t>
            </a:r>
          </a:p>
          <a:p>
            <a:pPr algn="ctr">
              <a:lnSpc>
                <a:spcPts val="1680"/>
              </a:lnSpc>
            </a:pPr>
            <a:r>
              <a:rPr lang="en-US" sz="1400" b="1" dirty="0" smtClean="0">
                <a:solidFill>
                  <a:schemeClr val="accent2"/>
                </a:solidFill>
                <a:cs typeface="Arial"/>
              </a:rPr>
              <a:t>Lest </a:t>
            </a:r>
            <a:r>
              <a:rPr lang="en-US" sz="1400" b="1" dirty="0" err="1">
                <a:solidFill>
                  <a:schemeClr val="accent2"/>
                </a:solidFill>
                <a:cs typeface="Arial"/>
              </a:rPr>
              <a:t>papirutgaven</a:t>
            </a:r>
            <a:r>
              <a:rPr lang="en-US" sz="1400" b="1" dirty="0">
                <a:solidFill>
                  <a:schemeClr val="accent2"/>
                </a:solidFill>
                <a:cs typeface="Arial"/>
              </a:rPr>
              <a:t> </a:t>
            </a:r>
            <a:r>
              <a:rPr lang="en-US" sz="1400" b="1" dirty="0" err="1">
                <a:solidFill>
                  <a:schemeClr val="accent2"/>
                </a:solidFill>
                <a:cs typeface="Arial"/>
              </a:rPr>
              <a:t>siste</a:t>
            </a:r>
            <a:r>
              <a:rPr lang="en-US" sz="1400" b="1" dirty="0">
                <a:solidFill>
                  <a:schemeClr val="accent2"/>
                </a:solidFill>
                <a:cs typeface="Arial"/>
              </a:rPr>
              <a:t> </a:t>
            </a:r>
            <a:r>
              <a:rPr lang="en-US" sz="1400" b="1" dirty="0" err="1">
                <a:solidFill>
                  <a:schemeClr val="accent2"/>
                </a:solidFill>
                <a:cs typeface="Arial"/>
              </a:rPr>
              <a:t>utgivelsesperiode</a:t>
            </a:r>
            <a:endParaRPr lang="en-US" sz="1400" b="1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31" name="Textfeld 144"/>
          <p:cNvSpPr txBox="1"/>
          <p:nvPr/>
        </p:nvSpPr>
        <p:spPr>
          <a:xfrm>
            <a:off x="4144556" y="4346592"/>
            <a:ext cx="84497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1688CB"/>
                </a:solidFill>
                <a:ea typeface="MS PGothic" pitchFamily="34" charset="-128"/>
                <a:sym typeface="Calibri Bold" pitchFamily="34" charset="0"/>
              </a:rPr>
              <a:t>DIGITALT</a:t>
            </a:r>
            <a:endParaRPr lang="en-US" b="1" dirty="0">
              <a:solidFill>
                <a:srgbClr val="1688CB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22467" y="5056506"/>
            <a:ext cx="2124155" cy="746346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b="1" dirty="0" err="1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Dekningstall</a:t>
            </a:r>
            <a:r>
              <a:rPr lang="en-US" sz="1400" b="1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:</a:t>
            </a:r>
          </a:p>
          <a:p>
            <a:pPr algn="ctr">
              <a:lnSpc>
                <a:spcPts val="1680"/>
              </a:lnSpc>
            </a:pPr>
            <a:r>
              <a:rPr lang="en-US" sz="1400" b="1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Digital/</a:t>
            </a:r>
            <a:r>
              <a:rPr lang="en-US" sz="1400" b="1" dirty="0" err="1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elektronisk</a:t>
            </a:r>
            <a:r>
              <a:rPr lang="en-US" sz="1400" b="1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lesing</a:t>
            </a:r>
            <a:endParaRPr lang="en-US" sz="1400" b="1" dirty="0" smtClean="0">
              <a:solidFill>
                <a:schemeClr val="tx1">
                  <a:lumMod val="60000"/>
                  <a:lumOff val="40000"/>
                </a:schemeClr>
              </a:solidFill>
              <a:cs typeface="Arial"/>
            </a:endParaRPr>
          </a:p>
          <a:p>
            <a:pPr algn="ctr">
              <a:lnSpc>
                <a:spcPts val="1680"/>
              </a:lnSpc>
            </a:pPr>
            <a:r>
              <a:rPr lang="en-US" sz="1400" b="1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(dag/</a:t>
            </a:r>
            <a:r>
              <a:rPr lang="en-US" sz="1400" b="1" dirty="0" err="1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uke</a:t>
            </a:r>
            <a:r>
              <a:rPr lang="en-US" sz="1400" b="1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/</a:t>
            </a:r>
            <a:r>
              <a:rPr lang="en-US" sz="1400" b="1" dirty="0" err="1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måned</a:t>
            </a:r>
            <a:r>
              <a:rPr lang="en-US" sz="1400" b="1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)</a:t>
            </a:r>
            <a:endParaRPr lang="en-US" sz="1400" b="1" dirty="0">
              <a:solidFill>
                <a:schemeClr val="tx1">
                  <a:lumMod val="60000"/>
                  <a:lumOff val="40000"/>
                </a:schemeClr>
              </a:solidFill>
              <a:cs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674857" y="2108201"/>
            <a:ext cx="1719072" cy="1818543"/>
          </a:xfrm>
          <a:prstGeom prst="ellipse">
            <a:avLst/>
          </a:prstGeom>
          <a:solidFill>
            <a:srgbClr val="1688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/>
          </a:p>
        </p:txBody>
      </p:sp>
      <p:grpSp>
        <p:nvGrpSpPr>
          <p:cNvPr id="54" name="Group 181"/>
          <p:cNvGrpSpPr>
            <a:grpSpLocks noChangeAspect="1"/>
          </p:cNvGrpSpPr>
          <p:nvPr/>
        </p:nvGrpSpPr>
        <p:grpSpPr>
          <a:xfrm>
            <a:off x="1653487" y="2611451"/>
            <a:ext cx="648422" cy="720000"/>
            <a:chOff x="1784350" y="4149725"/>
            <a:chExt cx="977900" cy="1085850"/>
          </a:xfrm>
          <a:solidFill>
            <a:schemeClr val="bg1"/>
          </a:solidFill>
        </p:grpSpPr>
        <p:sp>
          <p:nvSpPr>
            <p:cNvPr id="55" name="Freeform 48"/>
            <p:cNvSpPr>
              <a:spLocks/>
            </p:cNvSpPr>
            <p:nvPr/>
          </p:nvSpPr>
          <p:spPr bwMode="auto">
            <a:xfrm>
              <a:off x="2019300" y="4149725"/>
              <a:ext cx="503238" cy="396875"/>
            </a:xfrm>
            <a:custGeom>
              <a:avLst/>
              <a:gdLst/>
              <a:ahLst/>
              <a:cxnLst>
                <a:cxn ang="0">
                  <a:pos x="387" y="246"/>
                </a:cxn>
                <a:cxn ang="0">
                  <a:pos x="393" y="197"/>
                </a:cxn>
                <a:cxn ang="0">
                  <a:pos x="196" y="0"/>
                </a:cxn>
                <a:cxn ang="0">
                  <a:pos x="0" y="197"/>
                </a:cxn>
                <a:cxn ang="0">
                  <a:pos x="6" y="246"/>
                </a:cxn>
                <a:cxn ang="0">
                  <a:pos x="201" y="310"/>
                </a:cxn>
                <a:cxn ang="0">
                  <a:pos x="387" y="246"/>
                </a:cxn>
              </a:cxnLst>
              <a:rect l="0" t="0" r="r" b="b"/>
              <a:pathLst>
                <a:path w="393" h="310">
                  <a:moveTo>
                    <a:pt x="387" y="246"/>
                  </a:moveTo>
                  <a:cubicBezTo>
                    <a:pt x="391" y="231"/>
                    <a:pt x="393" y="214"/>
                    <a:pt x="393" y="197"/>
                  </a:cubicBezTo>
                  <a:cubicBezTo>
                    <a:pt x="393" y="89"/>
                    <a:pt x="305" y="0"/>
                    <a:pt x="196" y="0"/>
                  </a:cubicBezTo>
                  <a:cubicBezTo>
                    <a:pt x="88" y="0"/>
                    <a:pt x="0" y="89"/>
                    <a:pt x="0" y="197"/>
                  </a:cubicBezTo>
                  <a:cubicBezTo>
                    <a:pt x="0" y="214"/>
                    <a:pt x="2" y="230"/>
                    <a:pt x="6" y="246"/>
                  </a:cubicBezTo>
                  <a:cubicBezTo>
                    <a:pt x="76" y="249"/>
                    <a:pt x="145" y="272"/>
                    <a:pt x="201" y="310"/>
                  </a:cubicBezTo>
                  <a:cubicBezTo>
                    <a:pt x="253" y="274"/>
                    <a:pt x="320" y="251"/>
                    <a:pt x="387" y="2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9"/>
            <p:cNvSpPr>
              <a:spLocks/>
            </p:cNvSpPr>
            <p:nvPr/>
          </p:nvSpPr>
          <p:spPr bwMode="auto">
            <a:xfrm>
              <a:off x="1828800" y="4930775"/>
              <a:ext cx="895350" cy="304800"/>
            </a:xfrm>
            <a:custGeom>
              <a:avLst/>
              <a:gdLst/>
              <a:ahLst/>
              <a:cxnLst>
                <a:cxn ang="0">
                  <a:pos x="62" y="175"/>
                </a:cxn>
                <a:cxn ang="0">
                  <a:pos x="78" y="173"/>
                </a:cxn>
                <a:cxn ang="0">
                  <a:pos x="138" y="165"/>
                </a:cxn>
                <a:cxn ang="0">
                  <a:pos x="307" y="223"/>
                </a:cxn>
                <a:cxn ang="0">
                  <a:pos x="349" y="238"/>
                </a:cxn>
                <a:cxn ang="0">
                  <a:pos x="393" y="222"/>
                </a:cxn>
                <a:cxn ang="0">
                  <a:pos x="564" y="162"/>
                </a:cxn>
                <a:cxn ang="0">
                  <a:pos x="621" y="169"/>
                </a:cxn>
                <a:cxn ang="0">
                  <a:pos x="637" y="171"/>
                </a:cxn>
                <a:cxn ang="0">
                  <a:pos x="699" y="109"/>
                </a:cxn>
                <a:cxn ang="0">
                  <a:pos x="699" y="58"/>
                </a:cxn>
                <a:cxn ang="0">
                  <a:pos x="699" y="59"/>
                </a:cxn>
                <a:cxn ang="0">
                  <a:pos x="672" y="63"/>
                </a:cxn>
                <a:cxn ang="0">
                  <a:pos x="671" y="63"/>
                </a:cxn>
                <a:cxn ang="0">
                  <a:pos x="671" y="63"/>
                </a:cxn>
                <a:cxn ang="0">
                  <a:pos x="645" y="63"/>
                </a:cxn>
                <a:cxn ang="0">
                  <a:pos x="645" y="89"/>
                </a:cxn>
                <a:cxn ang="0">
                  <a:pos x="645" y="109"/>
                </a:cxn>
                <a:cxn ang="0">
                  <a:pos x="637" y="117"/>
                </a:cxn>
                <a:cxn ang="0">
                  <a:pos x="635" y="117"/>
                </a:cxn>
                <a:cxn ang="0">
                  <a:pos x="571" y="108"/>
                </a:cxn>
                <a:cxn ang="0">
                  <a:pos x="564" y="108"/>
                </a:cxn>
                <a:cxn ang="0">
                  <a:pos x="552" y="109"/>
                </a:cxn>
                <a:cxn ang="0">
                  <a:pos x="372" y="169"/>
                </a:cxn>
                <a:cxn ang="0">
                  <a:pos x="370" y="151"/>
                </a:cxn>
                <a:cxn ang="0">
                  <a:pos x="366" y="120"/>
                </a:cxn>
                <a:cxn ang="0">
                  <a:pos x="350" y="0"/>
                </a:cxn>
                <a:cxn ang="0">
                  <a:pos x="333" y="121"/>
                </a:cxn>
                <a:cxn ang="0">
                  <a:pos x="329" y="151"/>
                </a:cxn>
                <a:cxn ang="0">
                  <a:pos x="327" y="170"/>
                </a:cxn>
                <a:cxn ang="0">
                  <a:pos x="150" y="111"/>
                </a:cxn>
                <a:cxn ang="0">
                  <a:pos x="138" y="111"/>
                </a:cxn>
                <a:cxn ang="0">
                  <a:pos x="130" y="111"/>
                </a:cxn>
                <a:cxn ang="0">
                  <a:pos x="64" y="120"/>
                </a:cxn>
                <a:cxn ang="0">
                  <a:pos x="62" y="121"/>
                </a:cxn>
                <a:cxn ang="0">
                  <a:pos x="54" y="113"/>
                </a:cxn>
                <a:cxn ang="0">
                  <a:pos x="54" y="93"/>
                </a:cxn>
                <a:cxn ang="0">
                  <a:pos x="54" y="64"/>
                </a:cxn>
                <a:cxn ang="0">
                  <a:pos x="27" y="64"/>
                </a:cxn>
                <a:cxn ang="0">
                  <a:pos x="27" y="64"/>
                </a:cxn>
                <a:cxn ang="0">
                  <a:pos x="12" y="64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113"/>
                </a:cxn>
                <a:cxn ang="0">
                  <a:pos x="62" y="175"/>
                </a:cxn>
              </a:cxnLst>
              <a:rect l="0" t="0" r="r" b="b"/>
              <a:pathLst>
                <a:path w="699" h="238">
                  <a:moveTo>
                    <a:pt x="62" y="175"/>
                  </a:moveTo>
                  <a:cubicBezTo>
                    <a:pt x="68" y="175"/>
                    <a:pt x="73" y="174"/>
                    <a:pt x="78" y="173"/>
                  </a:cubicBezTo>
                  <a:cubicBezTo>
                    <a:pt x="97" y="168"/>
                    <a:pt x="117" y="165"/>
                    <a:pt x="138" y="165"/>
                  </a:cubicBezTo>
                  <a:cubicBezTo>
                    <a:pt x="201" y="165"/>
                    <a:pt x="264" y="187"/>
                    <a:pt x="307" y="223"/>
                  </a:cubicBezTo>
                  <a:cubicBezTo>
                    <a:pt x="319" y="233"/>
                    <a:pt x="334" y="238"/>
                    <a:pt x="349" y="238"/>
                  </a:cubicBezTo>
                  <a:cubicBezTo>
                    <a:pt x="365" y="238"/>
                    <a:pt x="381" y="232"/>
                    <a:pt x="393" y="222"/>
                  </a:cubicBezTo>
                  <a:cubicBezTo>
                    <a:pt x="436" y="185"/>
                    <a:pt x="500" y="162"/>
                    <a:pt x="564" y="162"/>
                  </a:cubicBezTo>
                  <a:cubicBezTo>
                    <a:pt x="584" y="162"/>
                    <a:pt x="603" y="165"/>
                    <a:pt x="621" y="169"/>
                  </a:cubicBezTo>
                  <a:cubicBezTo>
                    <a:pt x="626" y="171"/>
                    <a:pt x="631" y="171"/>
                    <a:pt x="637" y="171"/>
                  </a:cubicBezTo>
                  <a:cubicBezTo>
                    <a:pt x="671" y="171"/>
                    <a:pt x="699" y="143"/>
                    <a:pt x="699" y="109"/>
                  </a:cubicBezTo>
                  <a:cubicBezTo>
                    <a:pt x="699" y="58"/>
                    <a:pt x="699" y="58"/>
                    <a:pt x="699" y="58"/>
                  </a:cubicBezTo>
                  <a:cubicBezTo>
                    <a:pt x="699" y="58"/>
                    <a:pt x="699" y="58"/>
                    <a:pt x="699" y="59"/>
                  </a:cubicBezTo>
                  <a:cubicBezTo>
                    <a:pt x="690" y="61"/>
                    <a:pt x="681" y="63"/>
                    <a:pt x="672" y="63"/>
                  </a:cubicBezTo>
                  <a:cubicBezTo>
                    <a:pt x="672" y="63"/>
                    <a:pt x="671" y="63"/>
                    <a:pt x="671" y="63"/>
                  </a:cubicBezTo>
                  <a:cubicBezTo>
                    <a:pt x="671" y="63"/>
                    <a:pt x="671" y="63"/>
                    <a:pt x="671" y="63"/>
                  </a:cubicBezTo>
                  <a:cubicBezTo>
                    <a:pt x="645" y="63"/>
                    <a:pt x="645" y="63"/>
                    <a:pt x="645" y="63"/>
                  </a:cubicBezTo>
                  <a:cubicBezTo>
                    <a:pt x="645" y="89"/>
                    <a:pt x="645" y="89"/>
                    <a:pt x="645" y="89"/>
                  </a:cubicBezTo>
                  <a:cubicBezTo>
                    <a:pt x="645" y="109"/>
                    <a:pt x="645" y="109"/>
                    <a:pt x="645" y="109"/>
                  </a:cubicBezTo>
                  <a:cubicBezTo>
                    <a:pt x="645" y="114"/>
                    <a:pt x="641" y="117"/>
                    <a:pt x="637" y="117"/>
                  </a:cubicBezTo>
                  <a:cubicBezTo>
                    <a:pt x="636" y="117"/>
                    <a:pt x="635" y="117"/>
                    <a:pt x="635" y="117"/>
                  </a:cubicBezTo>
                  <a:cubicBezTo>
                    <a:pt x="614" y="112"/>
                    <a:pt x="593" y="109"/>
                    <a:pt x="571" y="108"/>
                  </a:cubicBezTo>
                  <a:cubicBezTo>
                    <a:pt x="569" y="108"/>
                    <a:pt x="566" y="108"/>
                    <a:pt x="564" y="108"/>
                  </a:cubicBezTo>
                  <a:cubicBezTo>
                    <a:pt x="560" y="108"/>
                    <a:pt x="556" y="108"/>
                    <a:pt x="552" y="109"/>
                  </a:cubicBezTo>
                  <a:cubicBezTo>
                    <a:pt x="488" y="111"/>
                    <a:pt x="422" y="133"/>
                    <a:pt x="372" y="169"/>
                  </a:cubicBezTo>
                  <a:cubicBezTo>
                    <a:pt x="370" y="151"/>
                    <a:pt x="370" y="151"/>
                    <a:pt x="370" y="151"/>
                  </a:cubicBezTo>
                  <a:cubicBezTo>
                    <a:pt x="366" y="120"/>
                    <a:pt x="366" y="120"/>
                    <a:pt x="366" y="12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33" y="121"/>
                    <a:pt x="333" y="121"/>
                    <a:pt x="333" y="121"/>
                  </a:cubicBezTo>
                  <a:cubicBezTo>
                    <a:pt x="329" y="151"/>
                    <a:pt x="329" y="151"/>
                    <a:pt x="329" y="151"/>
                  </a:cubicBezTo>
                  <a:cubicBezTo>
                    <a:pt x="327" y="170"/>
                    <a:pt x="327" y="170"/>
                    <a:pt x="327" y="170"/>
                  </a:cubicBezTo>
                  <a:cubicBezTo>
                    <a:pt x="277" y="134"/>
                    <a:pt x="213" y="114"/>
                    <a:pt x="150" y="111"/>
                  </a:cubicBezTo>
                  <a:cubicBezTo>
                    <a:pt x="146" y="111"/>
                    <a:pt x="142" y="111"/>
                    <a:pt x="138" y="111"/>
                  </a:cubicBezTo>
                  <a:cubicBezTo>
                    <a:pt x="136" y="111"/>
                    <a:pt x="133" y="111"/>
                    <a:pt x="130" y="111"/>
                  </a:cubicBezTo>
                  <a:cubicBezTo>
                    <a:pt x="108" y="112"/>
                    <a:pt x="85" y="115"/>
                    <a:pt x="64" y="120"/>
                  </a:cubicBezTo>
                  <a:cubicBezTo>
                    <a:pt x="63" y="121"/>
                    <a:pt x="63" y="121"/>
                    <a:pt x="62" y="121"/>
                  </a:cubicBezTo>
                  <a:cubicBezTo>
                    <a:pt x="58" y="121"/>
                    <a:pt x="54" y="117"/>
                    <a:pt x="54" y="11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8" y="64"/>
                    <a:pt x="4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47"/>
                    <a:pt x="28" y="175"/>
                    <a:pt x="62" y="1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50"/>
            <p:cNvSpPr>
              <a:spLocks/>
            </p:cNvSpPr>
            <p:nvPr/>
          </p:nvSpPr>
          <p:spPr bwMode="auto">
            <a:xfrm>
              <a:off x="1828800" y="4532313"/>
              <a:ext cx="895350" cy="212725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51" y="10"/>
                </a:cxn>
                <a:cxn ang="0">
                  <a:pos x="27" y="22"/>
                </a:cxn>
                <a:cxn ang="0">
                  <a:pos x="0" y="77"/>
                </a:cxn>
                <a:cxn ang="0">
                  <a:pos x="0" y="140"/>
                </a:cxn>
                <a:cxn ang="0">
                  <a:pos x="27" y="135"/>
                </a:cxn>
                <a:cxn ang="0">
                  <a:pos x="28" y="135"/>
                </a:cxn>
                <a:cxn ang="0">
                  <a:pos x="52" y="135"/>
                </a:cxn>
                <a:cxn ang="0">
                  <a:pos x="54" y="135"/>
                </a:cxn>
                <a:cxn ang="0">
                  <a:pos x="54" y="77"/>
                </a:cxn>
                <a:cxn ang="0">
                  <a:pos x="65" y="63"/>
                </a:cxn>
                <a:cxn ang="0">
                  <a:pos x="135" y="54"/>
                </a:cxn>
                <a:cxn ang="0">
                  <a:pos x="330" y="118"/>
                </a:cxn>
                <a:cxn ang="0">
                  <a:pos x="350" y="166"/>
                </a:cxn>
                <a:cxn ang="0">
                  <a:pos x="369" y="118"/>
                </a:cxn>
                <a:cxn ang="0">
                  <a:pos x="564" y="54"/>
                </a:cxn>
                <a:cxn ang="0">
                  <a:pos x="635" y="63"/>
                </a:cxn>
                <a:cxn ang="0">
                  <a:pos x="645" y="77"/>
                </a:cxn>
                <a:cxn ang="0">
                  <a:pos x="645" y="135"/>
                </a:cxn>
                <a:cxn ang="0">
                  <a:pos x="666" y="135"/>
                </a:cxn>
                <a:cxn ang="0">
                  <a:pos x="672" y="136"/>
                </a:cxn>
                <a:cxn ang="0">
                  <a:pos x="699" y="141"/>
                </a:cxn>
                <a:cxn ang="0">
                  <a:pos x="699" y="77"/>
                </a:cxn>
                <a:cxn ang="0">
                  <a:pos x="672" y="22"/>
                </a:cxn>
                <a:cxn ang="0">
                  <a:pos x="648" y="10"/>
                </a:cxn>
                <a:cxn ang="0">
                  <a:pos x="573" y="0"/>
                </a:cxn>
                <a:cxn ang="0">
                  <a:pos x="564" y="0"/>
                </a:cxn>
                <a:cxn ang="0">
                  <a:pos x="512" y="4"/>
                </a:cxn>
                <a:cxn ang="0">
                  <a:pos x="350" y="65"/>
                </a:cxn>
                <a:cxn ang="0">
                  <a:pos x="178" y="3"/>
                </a:cxn>
                <a:cxn ang="0">
                  <a:pos x="135" y="0"/>
                </a:cxn>
                <a:cxn ang="0">
                  <a:pos x="126" y="0"/>
                </a:cxn>
              </a:cxnLst>
              <a:rect l="0" t="0" r="r" b="b"/>
              <a:pathLst>
                <a:path w="699" h="166">
                  <a:moveTo>
                    <a:pt x="126" y="0"/>
                  </a:moveTo>
                  <a:cubicBezTo>
                    <a:pt x="100" y="1"/>
                    <a:pt x="75" y="4"/>
                    <a:pt x="51" y="10"/>
                  </a:cubicBezTo>
                  <a:cubicBezTo>
                    <a:pt x="42" y="13"/>
                    <a:pt x="34" y="17"/>
                    <a:pt x="27" y="22"/>
                  </a:cubicBezTo>
                  <a:cubicBezTo>
                    <a:pt x="10" y="35"/>
                    <a:pt x="0" y="55"/>
                    <a:pt x="0" y="77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9" y="137"/>
                    <a:pt x="18" y="135"/>
                    <a:pt x="27" y="135"/>
                  </a:cubicBezTo>
                  <a:cubicBezTo>
                    <a:pt x="27" y="135"/>
                    <a:pt x="28" y="135"/>
                    <a:pt x="28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0"/>
                    <a:pt x="58" y="64"/>
                    <a:pt x="65" y="63"/>
                  </a:cubicBezTo>
                  <a:cubicBezTo>
                    <a:pt x="87" y="57"/>
                    <a:pt x="111" y="54"/>
                    <a:pt x="135" y="54"/>
                  </a:cubicBezTo>
                  <a:cubicBezTo>
                    <a:pt x="205" y="54"/>
                    <a:pt x="277" y="77"/>
                    <a:pt x="330" y="118"/>
                  </a:cubicBezTo>
                  <a:cubicBezTo>
                    <a:pt x="350" y="166"/>
                    <a:pt x="350" y="166"/>
                    <a:pt x="350" y="166"/>
                  </a:cubicBezTo>
                  <a:cubicBezTo>
                    <a:pt x="369" y="118"/>
                    <a:pt x="369" y="118"/>
                    <a:pt x="369" y="118"/>
                  </a:cubicBezTo>
                  <a:cubicBezTo>
                    <a:pt x="422" y="77"/>
                    <a:pt x="495" y="54"/>
                    <a:pt x="564" y="54"/>
                  </a:cubicBezTo>
                  <a:cubicBezTo>
                    <a:pt x="588" y="54"/>
                    <a:pt x="612" y="57"/>
                    <a:pt x="635" y="63"/>
                  </a:cubicBezTo>
                  <a:cubicBezTo>
                    <a:pt x="641" y="64"/>
                    <a:pt x="645" y="70"/>
                    <a:pt x="645" y="77"/>
                  </a:cubicBezTo>
                  <a:cubicBezTo>
                    <a:pt x="645" y="135"/>
                    <a:pt x="645" y="135"/>
                    <a:pt x="645" y="135"/>
                  </a:cubicBezTo>
                  <a:cubicBezTo>
                    <a:pt x="666" y="135"/>
                    <a:pt x="666" y="135"/>
                    <a:pt x="666" y="135"/>
                  </a:cubicBezTo>
                  <a:cubicBezTo>
                    <a:pt x="668" y="135"/>
                    <a:pt x="670" y="135"/>
                    <a:pt x="672" y="136"/>
                  </a:cubicBezTo>
                  <a:cubicBezTo>
                    <a:pt x="682" y="136"/>
                    <a:pt x="691" y="138"/>
                    <a:pt x="699" y="141"/>
                  </a:cubicBezTo>
                  <a:cubicBezTo>
                    <a:pt x="699" y="77"/>
                    <a:pt x="699" y="77"/>
                    <a:pt x="699" y="77"/>
                  </a:cubicBezTo>
                  <a:cubicBezTo>
                    <a:pt x="699" y="55"/>
                    <a:pt x="689" y="35"/>
                    <a:pt x="672" y="22"/>
                  </a:cubicBezTo>
                  <a:cubicBezTo>
                    <a:pt x="665" y="17"/>
                    <a:pt x="657" y="13"/>
                    <a:pt x="648" y="10"/>
                  </a:cubicBezTo>
                  <a:cubicBezTo>
                    <a:pt x="624" y="4"/>
                    <a:pt x="599" y="1"/>
                    <a:pt x="573" y="0"/>
                  </a:cubicBezTo>
                  <a:cubicBezTo>
                    <a:pt x="570" y="0"/>
                    <a:pt x="567" y="0"/>
                    <a:pt x="564" y="0"/>
                  </a:cubicBezTo>
                  <a:cubicBezTo>
                    <a:pt x="547" y="0"/>
                    <a:pt x="529" y="2"/>
                    <a:pt x="512" y="4"/>
                  </a:cubicBezTo>
                  <a:cubicBezTo>
                    <a:pt x="453" y="12"/>
                    <a:pt x="396" y="34"/>
                    <a:pt x="350" y="65"/>
                  </a:cubicBezTo>
                  <a:cubicBezTo>
                    <a:pt x="301" y="32"/>
                    <a:pt x="240" y="10"/>
                    <a:pt x="178" y="3"/>
                  </a:cubicBezTo>
                  <a:cubicBezTo>
                    <a:pt x="164" y="1"/>
                    <a:pt x="150" y="0"/>
                    <a:pt x="135" y="0"/>
                  </a:cubicBezTo>
                  <a:cubicBezTo>
                    <a:pt x="132" y="0"/>
                    <a:pt x="129" y="0"/>
                    <a:pt x="12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51"/>
            <p:cNvSpPr>
              <a:spLocks/>
            </p:cNvSpPr>
            <p:nvPr/>
          </p:nvSpPr>
          <p:spPr bwMode="auto">
            <a:xfrm>
              <a:off x="2600325" y="4745038"/>
              <a:ext cx="161925" cy="227013"/>
            </a:xfrm>
            <a:custGeom>
              <a:avLst/>
              <a:gdLst/>
              <a:ahLst/>
              <a:cxnLst>
                <a:cxn ang="0">
                  <a:pos x="127" y="120"/>
                </a:cxn>
                <a:cxn ang="0">
                  <a:pos x="127" y="64"/>
                </a:cxn>
                <a:cxn ang="0">
                  <a:pos x="97" y="10"/>
                </a:cxn>
                <a:cxn ang="0">
                  <a:pos x="70" y="1"/>
                </a:cxn>
                <a:cxn ang="0">
                  <a:pos x="64" y="0"/>
                </a:cxn>
                <a:cxn ang="0">
                  <a:pos x="43" y="0"/>
                </a:cxn>
                <a:cxn ang="0">
                  <a:pos x="39" y="0"/>
                </a:cxn>
                <a:cxn ang="0">
                  <a:pos x="33" y="0"/>
                </a:cxn>
                <a:cxn ang="0">
                  <a:pos x="26" y="0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17" y="51"/>
                </a:cxn>
                <a:cxn ang="0">
                  <a:pos x="26" y="51"/>
                </a:cxn>
                <a:cxn ang="0">
                  <a:pos x="33" y="58"/>
                </a:cxn>
                <a:cxn ang="0">
                  <a:pos x="26" y="66"/>
                </a:cxn>
                <a:cxn ang="0">
                  <a:pos x="17" y="66"/>
                </a:cxn>
                <a:cxn ang="0">
                  <a:pos x="0" y="82"/>
                </a:cxn>
                <a:cxn ang="0">
                  <a:pos x="0" y="97"/>
                </a:cxn>
                <a:cxn ang="0">
                  <a:pos x="17" y="113"/>
                </a:cxn>
                <a:cxn ang="0">
                  <a:pos x="25" y="113"/>
                </a:cxn>
                <a:cxn ang="0">
                  <a:pos x="33" y="122"/>
                </a:cxn>
                <a:cxn ang="0">
                  <a:pos x="25" y="130"/>
                </a:cxn>
                <a:cxn ang="0">
                  <a:pos x="17" y="130"/>
                </a:cxn>
                <a:cxn ang="0">
                  <a:pos x="4" y="146"/>
                </a:cxn>
                <a:cxn ang="0">
                  <a:pos x="6" y="154"/>
                </a:cxn>
                <a:cxn ang="0">
                  <a:pos x="35" y="178"/>
                </a:cxn>
                <a:cxn ang="0">
                  <a:pos x="43" y="178"/>
                </a:cxn>
                <a:cxn ang="0">
                  <a:pos x="69" y="178"/>
                </a:cxn>
                <a:cxn ang="0">
                  <a:pos x="70" y="178"/>
                </a:cxn>
                <a:cxn ang="0">
                  <a:pos x="97" y="171"/>
                </a:cxn>
                <a:cxn ang="0">
                  <a:pos x="127" y="120"/>
                </a:cxn>
              </a:cxnLst>
              <a:rect l="0" t="0" r="r" b="b"/>
              <a:pathLst>
                <a:path w="127" h="178">
                  <a:moveTo>
                    <a:pt x="127" y="120"/>
                  </a:moveTo>
                  <a:cubicBezTo>
                    <a:pt x="127" y="64"/>
                    <a:pt x="127" y="64"/>
                    <a:pt x="127" y="64"/>
                  </a:cubicBezTo>
                  <a:cubicBezTo>
                    <a:pt x="127" y="41"/>
                    <a:pt x="115" y="21"/>
                    <a:pt x="97" y="10"/>
                  </a:cubicBezTo>
                  <a:cubicBezTo>
                    <a:pt x="89" y="5"/>
                    <a:pt x="80" y="2"/>
                    <a:pt x="70" y="1"/>
                  </a:cubicBezTo>
                  <a:cubicBezTo>
                    <a:pt x="68" y="1"/>
                    <a:pt x="66" y="0"/>
                    <a:pt x="6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8" y="51"/>
                    <a:pt x="17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30" y="51"/>
                    <a:pt x="33" y="54"/>
                    <a:pt x="33" y="58"/>
                  </a:cubicBezTo>
                  <a:cubicBezTo>
                    <a:pt x="33" y="62"/>
                    <a:pt x="30" y="66"/>
                    <a:pt x="26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8" y="66"/>
                    <a:pt x="0" y="73"/>
                    <a:pt x="0" y="8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6"/>
                    <a:pt x="8" y="113"/>
                    <a:pt x="17" y="113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30" y="113"/>
                    <a:pt x="33" y="117"/>
                    <a:pt x="33" y="122"/>
                  </a:cubicBezTo>
                  <a:cubicBezTo>
                    <a:pt x="33" y="127"/>
                    <a:pt x="30" y="130"/>
                    <a:pt x="25" y="130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8" y="130"/>
                    <a:pt x="2" y="138"/>
                    <a:pt x="4" y="146"/>
                  </a:cubicBezTo>
                  <a:cubicBezTo>
                    <a:pt x="6" y="154"/>
                    <a:pt x="6" y="154"/>
                    <a:pt x="6" y="154"/>
                  </a:cubicBezTo>
                  <a:cubicBezTo>
                    <a:pt x="9" y="168"/>
                    <a:pt x="21" y="178"/>
                    <a:pt x="35" y="178"/>
                  </a:cubicBezTo>
                  <a:cubicBezTo>
                    <a:pt x="43" y="178"/>
                    <a:pt x="43" y="178"/>
                    <a:pt x="43" y="178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8"/>
                    <a:pt x="70" y="178"/>
                  </a:cubicBezTo>
                  <a:cubicBezTo>
                    <a:pt x="80" y="178"/>
                    <a:pt x="89" y="175"/>
                    <a:pt x="97" y="171"/>
                  </a:cubicBezTo>
                  <a:cubicBezTo>
                    <a:pt x="115" y="161"/>
                    <a:pt x="127" y="142"/>
                    <a:pt x="127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52"/>
            <p:cNvSpPr>
              <a:spLocks/>
            </p:cNvSpPr>
            <p:nvPr/>
          </p:nvSpPr>
          <p:spPr bwMode="auto">
            <a:xfrm>
              <a:off x="1784350" y="4745038"/>
              <a:ext cx="161925" cy="22701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132"/>
                </a:cxn>
                <a:cxn ang="0">
                  <a:pos x="35" y="177"/>
                </a:cxn>
                <a:cxn ang="0">
                  <a:pos x="47" y="178"/>
                </a:cxn>
                <a:cxn ang="0">
                  <a:pos x="62" y="178"/>
                </a:cxn>
                <a:cxn ang="0">
                  <a:pos x="89" y="178"/>
                </a:cxn>
                <a:cxn ang="0">
                  <a:pos x="93" y="178"/>
                </a:cxn>
                <a:cxn ang="0">
                  <a:pos x="93" y="178"/>
                </a:cxn>
                <a:cxn ang="0">
                  <a:pos x="94" y="178"/>
                </a:cxn>
                <a:cxn ang="0">
                  <a:pos x="110" y="178"/>
                </a:cxn>
                <a:cxn ang="0">
                  <a:pos x="126" y="162"/>
                </a:cxn>
                <a:cxn ang="0">
                  <a:pos x="126" y="147"/>
                </a:cxn>
                <a:cxn ang="0">
                  <a:pos x="110" y="130"/>
                </a:cxn>
                <a:cxn ang="0">
                  <a:pos x="102" y="130"/>
                </a:cxn>
                <a:cxn ang="0">
                  <a:pos x="93" y="122"/>
                </a:cxn>
                <a:cxn ang="0">
                  <a:pos x="102" y="113"/>
                </a:cxn>
                <a:cxn ang="0">
                  <a:pos x="110" y="113"/>
                </a:cxn>
                <a:cxn ang="0">
                  <a:pos x="126" y="97"/>
                </a:cxn>
                <a:cxn ang="0">
                  <a:pos x="126" y="82"/>
                </a:cxn>
                <a:cxn ang="0">
                  <a:pos x="110" y="66"/>
                </a:cxn>
                <a:cxn ang="0">
                  <a:pos x="101" y="66"/>
                </a:cxn>
                <a:cxn ang="0">
                  <a:pos x="93" y="58"/>
                </a:cxn>
                <a:cxn ang="0">
                  <a:pos x="101" y="51"/>
                </a:cxn>
                <a:cxn ang="0">
                  <a:pos x="110" y="51"/>
                </a:cxn>
                <a:cxn ang="0">
                  <a:pos x="126" y="35"/>
                </a:cxn>
                <a:cxn ang="0">
                  <a:pos x="126" y="26"/>
                </a:cxn>
                <a:cxn ang="0">
                  <a:pos x="101" y="0"/>
                </a:cxn>
                <a:cxn ang="0">
                  <a:pos x="93" y="0"/>
                </a:cxn>
                <a:cxn ang="0">
                  <a:pos x="89" y="0"/>
                </a:cxn>
                <a:cxn ang="0">
                  <a:pos x="87" y="0"/>
                </a:cxn>
                <a:cxn ang="0">
                  <a:pos x="63" y="0"/>
                </a:cxn>
                <a:cxn ang="0">
                  <a:pos x="62" y="0"/>
                </a:cxn>
                <a:cxn ang="0">
                  <a:pos x="35" y="7"/>
                </a:cxn>
                <a:cxn ang="0">
                  <a:pos x="0" y="64"/>
                </a:cxn>
              </a:cxnLst>
              <a:rect l="0" t="0" r="r" b="b"/>
              <a:pathLst>
                <a:path w="126" h="178">
                  <a:moveTo>
                    <a:pt x="0" y="64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153"/>
                    <a:pt x="15" y="172"/>
                    <a:pt x="35" y="177"/>
                  </a:cubicBezTo>
                  <a:cubicBezTo>
                    <a:pt x="39" y="178"/>
                    <a:pt x="43" y="178"/>
                    <a:pt x="47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4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9" y="178"/>
                    <a:pt x="126" y="171"/>
                    <a:pt x="126" y="162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38"/>
                    <a:pt x="119" y="130"/>
                    <a:pt x="110" y="130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97" y="130"/>
                    <a:pt x="93" y="127"/>
                    <a:pt x="93" y="122"/>
                  </a:cubicBezTo>
                  <a:cubicBezTo>
                    <a:pt x="93" y="117"/>
                    <a:pt x="97" y="113"/>
                    <a:pt x="102" y="113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9" y="113"/>
                    <a:pt x="126" y="106"/>
                    <a:pt x="126" y="97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6" y="73"/>
                    <a:pt x="119" y="66"/>
                    <a:pt x="110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97" y="66"/>
                    <a:pt x="93" y="62"/>
                    <a:pt x="93" y="58"/>
                  </a:cubicBezTo>
                  <a:cubicBezTo>
                    <a:pt x="93" y="54"/>
                    <a:pt x="97" y="51"/>
                    <a:pt x="101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9" y="51"/>
                    <a:pt x="126" y="44"/>
                    <a:pt x="126" y="3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12"/>
                    <a:pt x="115" y="0"/>
                    <a:pt x="101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2" y="0"/>
                    <a:pt x="62" y="0"/>
                  </a:cubicBezTo>
                  <a:cubicBezTo>
                    <a:pt x="52" y="1"/>
                    <a:pt x="43" y="3"/>
                    <a:pt x="35" y="7"/>
                  </a:cubicBezTo>
                  <a:cubicBezTo>
                    <a:pt x="14" y="17"/>
                    <a:pt x="0" y="39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53"/>
            <p:cNvSpPr>
              <a:spLocks/>
            </p:cNvSpPr>
            <p:nvPr/>
          </p:nvSpPr>
          <p:spPr bwMode="auto">
            <a:xfrm>
              <a:off x="2386013" y="4660900"/>
              <a:ext cx="185738" cy="152400"/>
            </a:xfrm>
            <a:custGeom>
              <a:avLst/>
              <a:gdLst/>
              <a:ahLst/>
              <a:cxnLst>
                <a:cxn ang="0">
                  <a:pos x="8" y="38"/>
                </a:cxn>
                <a:cxn ang="0">
                  <a:pos x="0" y="55"/>
                </a:cxn>
                <a:cxn ang="0">
                  <a:pos x="0" y="113"/>
                </a:cxn>
                <a:cxn ang="0">
                  <a:pos x="9" y="116"/>
                </a:cxn>
                <a:cxn ang="0">
                  <a:pos x="135" y="89"/>
                </a:cxn>
                <a:cxn ang="0">
                  <a:pos x="136" y="89"/>
                </a:cxn>
                <a:cxn ang="0">
                  <a:pos x="145" y="81"/>
                </a:cxn>
                <a:cxn ang="0">
                  <a:pos x="145" y="60"/>
                </a:cxn>
                <a:cxn ang="0">
                  <a:pos x="145" y="24"/>
                </a:cxn>
                <a:cxn ang="0">
                  <a:pos x="135" y="10"/>
                </a:cxn>
                <a:cxn ang="0">
                  <a:pos x="8" y="38"/>
                </a:cxn>
              </a:cxnLst>
              <a:rect l="0" t="0" r="r" b="b"/>
              <a:pathLst>
                <a:path w="145" h="119">
                  <a:moveTo>
                    <a:pt x="8" y="38"/>
                  </a:moveTo>
                  <a:cubicBezTo>
                    <a:pt x="3" y="42"/>
                    <a:pt x="0" y="49"/>
                    <a:pt x="0" y="5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7"/>
                    <a:pt x="5" y="119"/>
                    <a:pt x="9" y="116"/>
                  </a:cubicBezTo>
                  <a:cubicBezTo>
                    <a:pt x="43" y="90"/>
                    <a:pt x="93" y="79"/>
                    <a:pt x="135" y="89"/>
                  </a:cubicBezTo>
                  <a:cubicBezTo>
                    <a:pt x="136" y="89"/>
                    <a:pt x="136" y="89"/>
                    <a:pt x="136" y="89"/>
                  </a:cubicBezTo>
                  <a:cubicBezTo>
                    <a:pt x="141" y="89"/>
                    <a:pt x="145" y="86"/>
                    <a:pt x="145" y="81"/>
                  </a:cubicBezTo>
                  <a:cubicBezTo>
                    <a:pt x="145" y="60"/>
                    <a:pt x="145" y="60"/>
                    <a:pt x="145" y="60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17"/>
                    <a:pt x="141" y="11"/>
                    <a:pt x="135" y="10"/>
                  </a:cubicBezTo>
                  <a:cubicBezTo>
                    <a:pt x="92" y="0"/>
                    <a:pt x="43" y="11"/>
                    <a:pt x="8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1" name="Freeform 42"/>
          <p:cNvSpPr>
            <a:spLocks noChangeAspect="1" noEditPoints="1"/>
          </p:cNvSpPr>
          <p:nvPr/>
        </p:nvSpPr>
        <p:spPr bwMode="auto">
          <a:xfrm>
            <a:off x="987064" y="2650098"/>
            <a:ext cx="423804" cy="720000"/>
          </a:xfrm>
          <a:custGeom>
            <a:avLst/>
            <a:gdLst/>
            <a:ahLst/>
            <a:cxnLst>
              <a:cxn ang="0">
                <a:pos x="777" y="1699"/>
              </a:cxn>
              <a:cxn ang="0">
                <a:pos x="1584" y="1113"/>
              </a:cxn>
              <a:cxn ang="0">
                <a:pos x="949" y="2693"/>
              </a:cxn>
              <a:cxn ang="0">
                <a:pos x="765" y="2563"/>
              </a:cxn>
              <a:cxn ang="0">
                <a:pos x="101" y="1220"/>
              </a:cxn>
              <a:cxn ang="0">
                <a:pos x="547" y="500"/>
              </a:cxn>
              <a:cxn ang="0">
                <a:pos x="1371" y="1113"/>
              </a:cxn>
              <a:cxn ang="0">
                <a:pos x="1453" y="1568"/>
              </a:cxn>
              <a:cxn ang="0">
                <a:pos x="200" y="1292"/>
              </a:cxn>
              <a:cxn ang="0">
                <a:pos x="248" y="1302"/>
              </a:cxn>
              <a:cxn ang="0">
                <a:pos x="296" y="1311"/>
              </a:cxn>
              <a:cxn ang="0">
                <a:pos x="324" y="1557"/>
              </a:cxn>
              <a:cxn ang="0">
                <a:pos x="420" y="1437"/>
              </a:cxn>
              <a:cxn ang="0">
                <a:pos x="728" y="1399"/>
              </a:cxn>
              <a:cxn ang="0">
                <a:pos x="660" y="1385"/>
              </a:cxn>
              <a:cxn ang="0">
                <a:pos x="612" y="1376"/>
              </a:cxn>
              <a:cxn ang="0">
                <a:pos x="564" y="1466"/>
              </a:cxn>
              <a:cxn ang="0">
                <a:pos x="516" y="1457"/>
              </a:cxn>
              <a:cxn ang="0">
                <a:pos x="468" y="1447"/>
              </a:cxn>
              <a:cxn ang="0">
                <a:pos x="420" y="986"/>
              </a:cxn>
              <a:cxn ang="0">
                <a:pos x="468" y="996"/>
              </a:cxn>
              <a:cxn ang="0">
                <a:pos x="516" y="1006"/>
              </a:cxn>
              <a:cxn ang="0">
                <a:pos x="564" y="1016"/>
              </a:cxn>
              <a:cxn ang="0">
                <a:pos x="392" y="1210"/>
              </a:cxn>
              <a:cxn ang="0">
                <a:pos x="420" y="1282"/>
              </a:cxn>
              <a:cxn ang="0">
                <a:pos x="516" y="1301"/>
              </a:cxn>
              <a:cxn ang="0">
                <a:pos x="468" y="1291"/>
              </a:cxn>
              <a:cxn ang="0">
                <a:pos x="660" y="1035"/>
              </a:cxn>
              <a:cxn ang="0">
                <a:pos x="564" y="1230"/>
              </a:cxn>
              <a:cxn ang="0">
                <a:pos x="707" y="1609"/>
              </a:cxn>
              <a:cxn ang="0">
                <a:pos x="421" y="1469"/>
              </a:cxn>
              <a:cxn ang="0">
                <a:pos x="181" y="938"/>
              </a:cxn>
              <a:cxn ang="0">
                <a:pos x="1131" y="1560"/>
              </a:cxn>
              <a:cxn ang="0">
                <a:pos x="1151" y="1580"/>
              </a:cxn>
              <a:cxn ang="0">
                <a:pos x="1240" y="1321"/>
              </a:cxn>
              <a:cxn ang="0">
                <a:pos x="1288" y="1552"/>
              </a:cxn>
              <a:cxn ang="0">
                <a:pos x="1336" y="1542"/>
              </a:cxn>
              <a:cxn ang="0">
                <a:pos x="1384" y="1532"/>
              </a:cxn>
              <a:cxn ang="0">
                <a:pos x="876" y="1100"/>
              </a:cxn>
              <a:cxn ang="0">
                <a:pos x="924" y="1331"/>
              </a:cxn>
              <a:cxn ang="0">
                <a:pos x="972" y="1080"/>
              </a:cxn>
              <a:cxn ang="0">
                <a:pos x="1020" y="1071"/>
              </a:cxn>
              <a:cxn ang="0">
                <a:pos x="1068" y="1061"/>
              </a:cxn>
              <a:cxn ang="0">
                <a:pos x="1116" y="1291"/>
              </a:cxn>
              <a:cxn ang="0">
                <a:pos x="1144" y="1286"/>
              </a:cxn>
              <a:cxn ang="0">
                <a:pos x="1192" y="1036"/>
              </a:cxn>
              <a:cxn ang="0">
                <a:pos x="1240" y="1147"/>
              </a:cxn>
              <a:cxn ang="0">
                <a:pos x="1308" y="1012"/>
              </a:cxn>
              <a:cxn ang="0">
                <a:pos x="876" y="805"/>
              </a:cxn>
              <a:cxn ang="0">
                <a:pos x="924" y="795"/>
              </a:cxn>
              <a:cxn ang="0">
                <a:pos x="1020" y="775"/>
              </a:cxn>
              <a:cxn ang="0">
                <a:pos x="972" y="785"/>
              </a:cxn>
              <a:cxn ang="0">
                <a:pos x="1404" y="937"/>
              </a:cxn>
              <a:cxn ang="0">
                <a:pos x="1212" y="736"/>
              </a:cxn>
              <a:cxn ang="0">
                <a:pos x="792" y="443"/>
              </a:cxn>
            </a:cxnLst>
            <a:rect l="0" t="0" r="r" b="b"/>
            <a:pathLst>
              <a:path w="1584" h="2693">
                <a:moveTo>
                  <a:pt x="131" y="1010"/>
                </a:moveTo>
                <a:cubicBezTo>
                  <a:pt x="178" y="1021"/>
                  <a:pt x="213" y="1063"/>
                  <a:pt x="213" y="1113"/>
                </a:cubicBezTo>
                <a:cubicBezTo>
                  <a:pt x="213" y="1164"/>
                  <a:pt x="178" y="1206"/>
                  <a:pt x="131" y="1217"/>
                </a:cubicBezTo>
                <a:cubicBezTo>
                  <a:pt x="131" y="1568"/>
                  <a:pt x="131" y="1568"/>
                  <a:pt x="131" y="1568"/>
                </a:cubicBezTo>
                <a:cubicBezTo>
                  <a:pt x="139" y="1570"/>
                  <a:pt x="765" y="1697"/>
                  <a:pt x="777" y="1699"/>
                </a:cubicBezTo>
                <a:cubicBezTo>
                  <a:pt x="777" y="769"/>
                  <a:pt x="777" y="769"/>
                  <a:pt x="777" y="769"/>
                </a:cubicBezTo>
                <a:cubicBezTo>
                  <a:pt x="131" y="637"/>
                  <a:pt x="131" y="637"/>
                  <a:pt x="131" y="637"/>
                </a:cubicBezTo>
                <a:cubicBezTo>
                  <a:pt x="131" y="1010"/>
                  <a:pt x="131" y="1010"/>
                  <a:pt x="131" y="1010"/>
                </a:cubicBezTo>
                <a:close/>
                <a:moveTo>
                  <a:pt x="1483" y="1007"/>
                </a:moveTo>
                <a:cubicBezTo>
                  <a:pt x="1539" y="1010"/>
                  <a:pt x="1584" y="1056"/>
                  <a:pt x="1584" y="1113"/>
                </a:cubicBezTo>
                <a:cubicBezTo>
                  <a:pt x="1584" y="1170"/>
                  <a:pt x="1539" y="1217"/>
                  <a:pt x="1483" y="1220"/>
                </a:cubicBezTo>
                <a:cubicBezTo>
                  <a:pt x="1483" y="1596"/>
                  <a:pt x="1483" y="1596"/>
                  <a:pt x="1483" y="1596"/>
                </a:cubicBezTo>
                <a:cubicBezTo>
                  <a:pt x="1079" y="1682"/>
                  <a:pt x="1079" y="1682"/>
                  <a:pt x="1079" y="1682"/>
                </a:cubicBezTo>
                <a:cubicBezTo>
                  <a:pt x="1079" y="2563"/>
                  <a:pt x="1079" y="2563"/>
                  <a:pt x="1079" y="2563"/>
                </a:cubicBezTo>
                <a:cubicBezTo>
                  <a:pt x="1079" y="2635"/>
                  <a:pt x="1020" y="2693"/>
                  <a:pt x="949" y="2693"/>
                </a:cubicBezTo>
                <a:cubicBezTo>
                  <a:pt x="877" y="2693"/>
                  <a:pt x="819" y="2635"/>
                  <a:pt x="819" y="2563"/>
                </a:cubicBezTo>
                <a:cubicBezTo>
                  <a:pt x="819" y="1737"/>
                  <a:pt x="819" y="1737"/>
                  <a:pt x="819" y="1737"/>
                </a:cubicBezTo>
                <a:cubicBezTo>
                  <a:pt x="791" y="1743"/>
                  <a:pt x="791" y="1743"/>
                  <a:pt x="791" y="1743"/>
                </a:cubicBezTo>
                <a:cubicBezTo>
                  <a:pt x="765" y="1738"/>
                  <a:pt x="765" y="1738"/>
                  <a:pt x="765" y="1738"/>
                </a:cubicBezTo>
                <a:cubicBezTo>
                  <a:pt x="765" y="2563"/>
                  <a:pt x="765" y="2563"/>
                  <a:pt x="765" y="2563"/>
                </a:cubicBezTo>
                <a:cubicBezTo>
                  <a:pt x="765" y="2635"/>
                  <a:pt x="707" y="2693"/>
                  <a:pt x="635" y="2693"/>
                </a:cubicBezTo>
                <a:cubicBezTo>
                  <a:pt x="564" y="2693"/>
                  <a:pt x="505" y="2635"/>
                  <a:pt x="505" y="2563"/>
                </a:cubicBezTo>
                <a:cubicBezTo>
                  <a:pt x="505" y="1682"/>
                  <a:pt x="505" y="1682"/>
                  <a:pt x="505" y="1682"/>
                </a:cubicBezTo>
                <a:cubicBezTo>
                  <a:pt x="101" y="1596"/>
                  <a:pt x="101" y="1596"/>
                  <a:pt x="101" y="1596"/>
                </a:cubicBezTo>
                <a:cubicBezTo>
                  <a:pt x="101" y="1220"/>
                  <a:pt x="101" y="1220"/>
                  <a:pt x="101" y="1220"/>
                </a:cubicBezTo>
                <a:cubicBezTo>
                  <a:pt x="45" y="1217"/>
                  <a:pt x="0" y="1170"/>
                  <a:pt x="0" y="1113"/>
                </a:cubicBezTo>
                <a:cubicBezTo>
                  <a:pt x="0" y="1056"/>
                  <a:pt x="45" y="1010"/>
                  <a:pt x="101" y="1007"/>
                </a:cubicBezTo>
                <a:cubicBezTo>
                  <a:pt x="101" y="598"/>
                  <a:pt x="101" y="598"/>
                  <a:pt x="101" y="59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52" y="555"/>
                  <a:pt x="444" y="500"/>
                  <a:pt x="547" y="500"/>
                </a:cubicBezTo>
                <a:cubicBezTo>
                  <a:pt x="1037" y="500"/>
                  <a:pt x="1037" y="500"/>
                  <a:pt x="1037" y="500"/>
                </a:cubicBezTo>
                <a:cubicBezTo>
                  <a:pt x="1140" y="500"/>
                  <a:pt x="1232" y="555"/>
                  <a:pt x="1282" y="638"/>
                </a:cubicBezTo>
                <a:cubicBezTo>
                  <a:pt x="1483" y="598"/>
                  <a:pt x="1483" y="598"/>
                  <a:pt x="1483" y="598"/>
                </a:cubicBezTo>
                <a:cubicBezTo>
                  <a:pt x="1483" y="1007"/>
                  <a:pt x="1483" y="1007"/>
                  <a:pt x="1483" y="1007"/>
                </a:cubicBezTo>
                <a:close/>
                <a:moveTo>
                  <a:pt x="1371" y="1113"/>
                </a:moveTo>
                <a:cubicBezTo>
                  <a:pt x="1371" y="1063"/>
                  <a:pt x="1406" y="1021"/>
                  <a:pt x="1453" y="1010"/>
                </a:cubicBezTo>
                <a:cubicBezTo>
                  <a:pt x="1453" y="637"/>
                  <a:pt x="1453" y="637"/>
                  <a:pt x="1453" y="637"/>
                </a:cubicBezTo>
                <a:cubicBezTo>
                  <a:pt x="807" y="769"/>
                  <a:pt x="807" y="769"/>
                  <a:pt x="807" y="769"/>
                </a:cubicBezTo>
                <a:cubicBezTo>
                  <a:pt x="807" y="1699"/>
                  <a:pt x="807" y="1699"/>
                  <a:pt x="807" y="1699"/>
                </a:cubicBezTo>
                <a:cubicBezTo>
                  <a:pt x="819" y="1697"/>
                  <a:pt x="1445" y="1570"/>
                  <a:pt x="1453" y="1568"/>
                </a:cubicBezTo>
                <a:cubicBezTo>
                  <a:pt x="1453" y="1217"/>
                  <a:pt x="1453" y="1217"/>
                  <a:pt x="1453" y="1217"/>
                </a:cubicBezTo>
                <a:cubicBezTo>
                  <a:pt x="1406" y="1206"/>
                  <a:pt x="1371" y="1163"/>
                  <a:pt x="1371" y="1113"/>
                </a:cubicBezTo>
                <a:close/>
                <a:moveTo>
                  <a:pt x="180" y="1462"/>
                </a:moveTo>
                <a:cubicBezTo>
                  <a:pt x="180" y="1288"/>
                  <a:pt x="180" y="1288"/>
                  <a:pt x="180" y="1288"/>
                </a:cubicBezTo>
                <a:cubicBezTo>
                  <a:pt x="200" y="1292"/>
                  <a:pt x="200" y="1292"/>
                  <a:pt x="200" y="1292"/>
                </a:cubicBezTo>
                <a:cubicBezTo>
                  <a:pt x="200" y="1466"/>
                  <a:pt x="200" y="1466"/>
                  <a:pt x="200" y="1466"/>
                </a:cubicBezTo>
                <a:cubicBezTo>
                  <a:pt x="180" y="1462"/>
                  <a:pt x="180" y="1462"/>
                  <a:pt x="180" y="1462"/>
                </a:cubicBezTo>
                <a:close/>
                <a:moveTo>
                  <a:pt x="228" y="1538"/>
                </a:moveTo>
                <a:cubicBezTo>
                  <a:pt x="228" y="1297"/>
                  <a:pt x="228" y="1297"/>
                  <a:pt x="228" y="1297"/>
                </a:cubicBezTo>
                <a:cubicBezTo>
                  <a:pt x="248" y="1302"/>
                  <a:pt x="248" y="1302"/>
                  <a:pt x="248" y="1302"/>
                </a:cubicBezTo>
                <a:cubicBezTo>
                  <a:pt x="248" y="1542"/>
                  <a:pt x="248" y="1542"/>
                  <a:pt x="248" y="1542"/>
                </a:cubicBezTo>
                <a:cubicBezTo>
                  <a:pt x="228" y="1538"/>
                  <a:pt x="228" y="1538"/>
                  <a:pt x="228" y="1538"/>
                </a:cubicBezTo>
                <a:close/>
                <a:moveTo>
                  <a:pt x="276" y="1548"/>
                </a:moveTo>
                <a:cubicBezTo>
                  <a:pt x="276" y="1307"/>
                  <a:pt x="276" y="1307"/>
                  <a:pt x="276" y="1307"/>
                </a:cubicBezTo>
                <a:cubicBezTo>
                  <a:pt x="296" y="1311"/>
                  <a:pt x="296" y="1311"/>
                  <a:pt x="296" y="1311"/>
                </a:cubicBezTo>
                <a:cubicBezTo>
                  <a:pt x="296" y="1552"/>
                  <a:pt x="296" y="1552"/>
                  <a:pt x="296" y="1552"/>
                </a:cubicBezTo>
                <a:cubicBezTo>
                  <a:pt x="276" y="1548"/>
                  <a:pt x="276" y="1548"/>
                  <a:pt x="276" y="1548"/>
                </a:cubicBezTo>
                <a:close/>
                <a:moveTo>
                  <a:pt x="344" y="1321"/>
                </a:moveTo>
                <a:cubicBezTo>
                  <a:pt x="344" y="1562"/>
                  <a:pt x="344" y="1562"/>
                  <a:pt x="344" y="1562"/>
                </a:cubicBezTo>
                <a:cubicBezTo>
                  <a:pt x="324" y="1557"/>
                  <a:pt x="324" y="1557"/>
                  <a:pt x="324" y="1557"/>
                </a:cubicBezTo>
                <a:cubicBezTo>
                  <a:pt x="324" y="1317"/>
                  <a:pt x="324" y="1317"/>
                  <a:pt x="324" y="1317"/>
                </a:cubicBezTo>
                <a:cubicBezTo>
                  <a:pt x="344" y="1321"/>
                  <a:pt x="344" y="1321"/>
                  <a:pt x="344" y="1321"/>
                </a:cubicBezTo>
                <a:close/>
                <a:moveTo>
                  <a:pt x="440" y="1341"/>
                </a:moveTo>
                <a:cubicBezTo>
                  <a:pt x="440" y="1441"/>
                  <a:pt x="440" y="1441"/>
                  <a:pt x="440" y="1441"/>
                </a:cubicBezTo>
                <a:cubicBezTo>
                  <a:pt x="420" y="1437"/>
                  <a:pt x="420" y="1437"/>
                  <a:pt x="420" y="1437"/>
                </a:cubicBezTo>
                <a:cubicBezTo>
                  <a:pt x="420" y="1337"/>
                  <a:pt x="420" y="1337"/>
                  <a:pt x="420" y="1337"/>
                </a:cubicBezTo>
                <a:cubicBezTo>
                  <a:pt x="440" y="1341"/>
                  <a:pt x="440" y="1341"/>
                  <a:pt x="440" y="1341"/>
                </a:cubicBezTo>
                <a:close/>
                <a:moveTo>
                  <a:pt x="708" y="1496"/>
                </a:moveTo>
                <a:cubicBezTo>
                  <a:pt x="708" y="1395"/>
                  <a:pt x="708" y="1395"/>
                  <a:pt x="708" y="1395"/>
                </a:cubicBezTo>
                <a:cubicBezTo>
                  <a:pt x="728" y="1399"/>
                  <a:pt x="728" y="1399"/>
                  <a:pt x="728" y="1399"/>
                </a:cubicBezTo>
                <a:cubicBezTo>
                  <a:pt x="728" y="1500"/>
                  <a:pt x="728" y="1500"/>
                  <a:pt x="728" y="1500"/>
                </a:cubicBezTo>
                <a:cubicBezTo>
                  <a:pt x="708" y="1496"/>
                  <a:pt x="708" y="1496"/>
                  <a:pt x="708" y="1496"/>
                </a:cubicBezTo>
                <a:close/>
                <a:moveTo>
                  <a:pt x="680" y="1490"/>
                </a:moveTo>
                <a:cubicBezTo>
                  <a:pt x="660" y="1486"/>
                  <a:pt x="660" y="1486"/>
                  <a:pt x="660" y="1486"/>
                </a:cubicBezTo>
                <a:cubicBezTo>
                  <a:pt x="660" y="1385"/>
                  <a:pt x="660" y="1385"/>
                  <a:pt x="660" y="1385"/>
                </a:cubicBezTo>
                <a:cubicBezTo>
                  <a:pt x="680" y="1390"/>
                  <a:pt x="680" y="1390"/>
                  <a:pt x="680" y="1390"/>
                </a:cubicBezTo>
                <a:cubicBezTo>
                  <a:pt x="680" y="1490"/>
                  <a:pt x="680" y="1490"/>
                  <a:pt x="680" y="1490"/>
                </a:cubicBezTo>
                <a:close/>
                <a:moveTo>
                  <a:pt x="632" y="1480"/>
                </a:moveTo>
                <a:cubicBezTo>
                  <a:pt x="612" y="1476"/>
                  <a:pt x="612" y="1476"/>
                  <a:pt x="612" y="1476"/>
                </a:cubicBezTo>
                <a:cubicBezTo>
                  <a:pt x="612" y="1376"/>
                  <a:pt x="612" y="1376"/>
                  <a:pt x="612" y="1376"/>
                </a:cubicBezTo>
                <a:cubicBezTo>
                  <a:pt x="632" y="1380"/>
                  <a:pt x="632" y="1380"/>
                  <a:pt x="632" y="1380"/>
                </a:cubicBezTo>
                <a:cubicBezTo>
                  <a:pt x="632" y="1480"/>
                  <a:pt x="632" y="1480"/>
                  <a:pt x="632" y="1480"/>
                </a:cubicBezTo>
                <a:close/>
                <a:moveTo>
                  <a:pt x="584" y="1370"/>
                </a:moveTo>
                <a:cubicBezTo>
                  <a:pt x="584" y="1470"/>
                  <a:pt x="584" y="1470"/>
                  <a:pt x="584" y="1470"/>
                </a:cubicBezTo>
                <a:cubicBezTo>
                  <a:pt x="564" y="1466"/>
                  <a:pt x="564" y="1466"/>
                  <a:pt x="564" y="1466"/>
                </a:cubicBezTo>
                <a:cubicBezTo>
                  <a:pt x="564" y="1366"/>
                  <a:pt x="564" y="1366"/>
                  <a:pt x="564" y="1366"/>
                </a:cubicBezTo>
                <a:cubicBezTo>
                  <a:pt x="584" y="1370"/>
                  <a:pt x="584" y="1370"/>
                  <a:pt x="584" y="1370"/>
                </a:cubicBezTo>
                <a:close/>
                <a:moveTo>
                  <a:pt x="536" y="1360"/>
                </a:moveTo>
                <a:cubicBezTo>
                  <a:pt x="536" y="1461"/>
                  <a:pt x="536" y="1461"/>
                  <a:pt x="536" y="1461"/>
                </a:cubicBezTo>
                <a:cubicBezTo>
                  <a:pt x="516" y="1457"/>
                  <a:pt x="516" y="1457"/>
                  <a:pt x="516" y="1457"/>
                </a:cubicBezTo>
                <a:cubicBezTo>
                  <a:pt x="516" y="1356"/>
                  <a:pt x="516" y="1356"/>
                  <a:pt x="516" y="1356"/>
                </a:cubicBezTo>
                <a:cubicBezTo>
                  <a:pt x="536" y="1360"/>
                  <a:pt x="536" y="1360"/>
                  <a:pt x="536" y="1360"/>
                </a:cubicBezTo>
                <a:close/>
                <a:moveTo>
                  <a:pt x="488" y="1350"/>
                </a:moveTo>
                <a:cubicBezTo>
                  <a:pt x="488" y="1451"/>
                  <a:pt x="488" y="1451"/>
                  <a:pt x="488" y="1451"/>
                </a:cubicBezTo>
                <a:cubicBezTo>
                  <a:pt x="468" y="1447"/>
                  <a:pt x="468" y="1447"/>
                  <a:pt x="468" y="1447"/>
                </a:cubicBezTo>
                <a:cubicBezTo>
                  <a:pt x="468" y="1346"/>
                  <a:pt x="468" y="1346"/>
                  <a:pt x="468" y="1346"/>
                </a:cubicBezTo>
                <a:cubicBezTo>
                  <a:pt x="488" y="1350"/>
                  <a:pt x="488" y="1350"/>
                  <a:pt x="488" y="1350"/>
                </a:cubicBezTo>
                <a:close/>
                <a:moveTo>
                  <a:pt x="440" y="750"/>
                </a:moveTo>
                <a:cubicBezTo>
                  <a:pt x="440" y="990"/>
                  <a:pt x="440" y="990"/>
                  <a:pt x="440" y="990"/>
                </a:cubicBezTo>
                <a:cubicBezTo>
                  <a:pt x="420" y="986"/>
                  <a:pt x="420" y="986"/>
                  <a:pt x="420" y="986"/>
                </a:cubicBezTo>
                <a:cubicBezTo>
                  <a:pt x="420" y="746"/>
                  <a:pt x="420" y="746"/>
                  <a:pt x="420" y="746"/>
                </a:cubicBezTo>
                <a:cubicBezTo>
                  <a:pt x="440" y="750"/>
                  <a:pt x="440" y="750"/>
                  <a:pt x="440" y="750"/>
                </a:cubicBezTo>
                <a:close/>
                <a:moveTo>
                  <a:pt x="488" y="760"/>
                </a:moveTo>
                <a:cubicBezTo>
                  <a:pt x="488" y="1000"/>
                  <a:pt x="488" y="1000"/>
                  <a:pt x="488" y="1000"/>
                </a:cubicBezTo>
                <a:cubicBezTo>
                  <a:pt x="468" y="996"/>
                  <a:pt x="468" y="996"/>
                  <a:pt x="468" y="996"/>
                </a:cubicBezTo>
                <a:cubicBezTo>
                  <a:pt x="468" y="756"/>
                  <a:pt x="468" y="756"/>
                  <a:pt x="468" y="756"/>
                </a:cubicBezTo>
                <a:cubicBezTo>
                  <a:pt x="488" y="760"/>
                  <a:pt x="488" y="760"/>
                  <a:pt x="488" y="760"/>
                </a:cubicBezTo>
                <a:close/>
                <a:moveTo>
                  <a:pt x="536" y="770"/>
                </a:moveTo>
                <a:cubicBezTo>
                  <a:pt x="536" y="1010"/>
                  <a:pt x="536" y="1010"/>
                  <a:pt x="536" y="1010"/>
                </a:cubicBezTo>
                <a:cubicBezTo>
                  <a:pt x="516" y="1006"/>
                  <a:pt x="516" y="1006"/>
                  <a:pt x="516" y="1006"/>
                </a:cubicBezTo>
                <a:cubicBezTo>
                  <a:pt x="516" y="766"/>
                  <a:pt x="516" y="766"/>
                  <a:pt x="516" y="766"/>
                </a:cubicBezTo>
                <a:cubicBezTo>
                  <a:pt x="536" y="770"/>
                  <a:pt x="536" y="770"/>
                  <a:pt x="536" y="770"/>
                </a:cubicBezTo>
                <a:close/>
                <a:moveTo>
                  <a:pt x="584" y="779"/>
                </a:moveTo>
                <a:cubicBezTo>
                  <a:pt x="584" y="1020"/>
                  <a:pt x="584" y="1020"/>
                  <a:pt x="584" y="1020"/>
                </a:cubicBezTo>
                <a:cubicBezTo>
                  <a:pt x="564" y="1016"/>
                  <a:pt x="564" y="1016"/>
                  <a:pt x="564" y="1016"/>
                </a:cubicBezTo>
                <a:cubicBezTo>
                  <a:pt x="564" y="775"/>
                  <a:pt x="564" y="775"/>
                  <a:pt x="564" y="775"/>
                </a:cubicBezTo>
                <a:cubicBezTo>
                  <a:pt x="584" y="779"/>
                  <a:pt x="584" y="779"/>
                  <a:pt x="584" y="779"/>
                </a:cubicBezTo>
                <a:close/>
                <a:moveTo>
                  <a:pt x="372" y="1032"/>
                </a:moveTo>
                <a:cubicBezTo>
                  <a:pt x="392" y="1036"/>
                  <a:pt x="392" y="1036"/>
                  <a:pt x="392" y="1036"/>
                </a:cubicBezTo>
                <a:cubicBezTo>
                  <a:pt x="392" y="1210"/>
                  <a:pt x="392" y="1210"/>
                  <a:pt x="392" y="1210"/>
                </a:cubicBezTo>
                <a:cubicBezTo>
                  <a:pt x="372" y="1206"/>
                  <a:pt x="372" y="1206"/>
                  <a:pt x="372" y="1206"/>
                </a:cubicBezTo>
                <a:cubicBezTo>
                  <a:pt x="372" y="1032"/>
                  <a:pt x="372" y="1032"/>
                  <a:pt x="372" y="1032"/>
                </a:cubicBezTo>
                <a:close/>
                <a:moveTo>
                  <a:pt x="440" y="1045"/>
                </a:moveTo>
                <a:cubicBezTo>
                  <a:pt x="440" y="1286"/>
                  <a:pt x="440" y="1286"/>
                  <a:pt x="440" y="1286"/>
                </a:cubicBezTo>
                <a:cubicBezTo>
                  <a:pt x="420" y="1282"/>
                  <a:pt x="420" y="1282"/>
                  <a:pt x="420" y="1282"/>
                </a:cubicBezTo>
                <a:cubicBezTo>
                  <a:pt x="420" y="1041"/>
                  <a:pt x="420" y="1041"/>
                  <a:pt x="420" y="1041"/>
                </a:cubicBezTo>
                <a:cubicBezTo>
                  <a:pt x="440" y="1045"/>
                  <a:pt x="440" y="1045"/>
                  <a:pt x="440" y="1045"/>
                </a:cubicBezTo>
                <a:close/>
                <a:moveTo>
                  <a:pt x="536" y="1065"/>
                </a:moveTo>
                <a:cubicBezTo>
                  <a:pt x="536" y="1305"/>
                  <a:pt x="536" y="1305"/>
                  <a:pt x="536" y="1305"/>
                </a:cubicBezTo>
                <a:cubicBezTo>
                  <a:pt x="516" y="1301"/>
                  <a:pt x="516" y="1301"/>
                  <a:pt x="516" y="1301"/>
                </a:cubicBezTo>
                <a:cubicBezTo>
                  <a:pt x="516" y="1061"/>
                  <a:pt x="516" y="1061"/>
                  <a:pt x="516" y="1061"/>
                </a:cubicBezTo>
                <a:cubicBezTo>
                  <a:pt x="536" y="1065"/>
                  <a:pt x="536" y="1065"/>
                  <a:pt x="536" y="1065"/>
                </a:cubicBezTo>
                <a:close/>
                <a:moveTo>
                  <a:pt x="488" y="1055"/>
                </a:moveTo>
                <a:cubicBezTo>
                  <a:pt x="488" y="1296"/>
                  <a:pt x="488" y="1296"/>
                  <a:pt x="488" y="1296"/>
                </a:cubicBezTo>
                <a:cubicBezTo>
                  <a:pt x="468" y="1291"/>
                  <a:pt x="468" y="1291"/>
                  <a:pt x="468" y="1291"/>
                </a:cubicBezTo>
                <a:cubicBezTo>
                  <a:pt x="468" y="1051"/>
                  <a:pt x="468" y="1051"/>
                  <a:pt x="468" y="1051"/>
                </a:cubicBezTo>
                <a:cubicBezTo>
                  <a:pt x="488" y="1055"/>
                  <a:pt x="488" y="1055"/>
                  <a:pt x="488" y="1055"/>
                </a:cubicBezTo>
                <a:close/>
                <a:moveTo>
                  <a:pt x="728" y="809"/>
                </a:moveTo>
                <a:cubicBezTo>
                  <a:pt x="728" y="1049"/>
                  <a:pt x="728" y="1049"/>
                  <a:pt x="728" y="1049"/>
                </a:cubicBezTo>
                <a:cubicBezTo>
                  <a:pt x="660" y="1035"/>
                  <a:pt x="660" y="1035"/>
                  <a:pt x="660" y="1035"/>
                </a:cubicBezTo>
                <a:cubicBezTo>
                  <a:pt x="660" y="795"/>
                  <a:pt x="660" y="795"/>
                  <a:pt x="660" y="795"/>
                </a:cubicBezTo>
                <a:cubicBezTo>
                  <a:pt x="728" y="809"/>
                  <a:pt x="728" y="809"/>
                  <a:pt x="728" y="809"/>
                </a:cubicBezTo>
                <a:close/>
                <a:moveTo>
                  <a:pt x="728" y="1104"/>
                </a:moveTo>
                <a:cubicBezTo>
                  <a:pt x="728" y="1264"/>
                  <a:pt x="728" y="1264"/>
                  <a:pt x="728" y="1264"/>
                </a:cubicBezTo>
                <a:cubicBezTo>
                  <a:pt x="564" y="1230"/>
                  <a:pt x="564" y="1230"/>
                  <a:pt x="564" y="1230"/>
                </a:cubicBezTo>
                <a:cubicBezTo>
                  <a:pt x="564" y="1071"/>
                  <a:pt x="564" y="1071"/>
                  <a:pt x="564" y="1071"/>
                </a:cubicBezTo>
                <a:cubicBezTo>
                  <a:pt x="728" y="1104"/>
                  <a:pt x="728" y="1104"/>
                  <a:pt x="728" y="1104"/>
                </a:cubicBezTo>
                <a:close/>
                <a:moveTo>
                  <a:pt x="442" y="1500"/>
                </a:moveTo>
                <a:cubicBezTo>
                  <a:pt x="442" y="1555"/>
                  <a:pt x="442" y="1555"/>
                  <a:pt x="442" y="1555"/>
                </a:cubicBezTo>
                <a:cubicBezTo>
                  <a:pt x="707" y="1609"/>
                  <a:pt x="707" y="1609"/>
                  <a:pt x="707" y="1609"/>
                </a:cubicBezTo>
                <a:cubicBezTo>
                  <a:pt x="707" y="1554"/>
                  <a:pt x="707" y="1554"/>
                  <a:pt x="707" y="1554"/>
                </a:cubicBezTo>
                <a:cubicBezTo>
                  <a:pt x="442" y="1500"/>
                  <a:pt x="442" y="1500"/>
                  <a:pt x="442" y="1500"/>
                </a:cubicBezTo>
                <a:close/>
                <a:moveTo>
                  <a:pt x="728" y="1640"/>
                </a:moveTo>
                <a:cubicBezTo>
                  <a:pt x="421" y="1577"/>
                  <a:pt x="421" y="1577"/>
                  <a:pt x="421" y="1577"/>
                </a:cubicBezTo>
                <a:cubicBezTo>
                  <a:pt x="421" y="1469"/>
                  <a:pt x="421" y="1469"/>
                  <a:pt x="421" y="1469"/>
                </a:cubicBezTo>
                <a:cubicBezTo>
                  <a:pt x="716" y="1529"/>
                  <a:pt x="716" y="1529"/>
                  <a:pt x="716" y="1529"/>
                </a:cubicBezTo>
                <a:cubicBezTo>
                  <a:pt x="728" y="1532"/>
                  <a:pt x="728" y="1532"/>
                  <a:pt x="728" y="1532"/>
                </a:cubicBezTo>
                <a:cubicBezTo>
                  <a:pt x="728" y="1640"/>
                  <a:pt x="728" y="1640"/>
                  <a:pt x="728" y="1640"/>
                </a:cubicBezTo>
                <a:close/>
                <a:moveTo>
                  <a:pt x="392" y="981"/>
                </a:moveTo>
                <a:cubicBezTo>
                  <a:pt x="181" y="938"/>
                  <a:pt x="181" y="938"/>
                  <a:pt x="181" y="938"/>
                </a:cubicBezTo>
                <a:cubicBezTo>
                  <a:pt x="181" y="697"/>
                  <a:pt x="181" y="697"/>
                  <a:pt x="181" y="697"/>
                </a:cubicBezTo>
                <a:cubicBezTo>
                  <a:pt x="392" y="740"/>
                  <a:pt x="392" y="740"/>
                  <a:pt x="392" y="740"/>
                </a:cubicBezTo>
                <a:cubicBezTo>
                  <a:pt x="392" y="981"/>
                  <a:pt x="392" y="981"/>
                  <a:pt x="392" y="981"/>
                </a:cubicBezTo>
                <a:close/>
                <a:moveTo>
                  <a:pt x="876" y="1612"/>
                </a:moveTo>
                <a:cubicBezTo>
                  <a:pt x="894" y="1609"/>
                  <a:pt x="1113" y="1564"/>
                  <a:pt x="1131" y="1560"/>
                </a:cubicBezTo>
                <a:cubicBezTo>
                  <a:pt x="1131" y="1367"/>
                  <a:pt x="1131" y="1367"/>
                  <a:pt x="1131" y="1367"/>
                </a:cubicBezTo>
                <a:cubicBezTo>
                  <a:pt x="876" y="1419"/>
                  <a:pt x="876" y="1419"/>
                  <a:pt x="876" y="1419"/>
                </a:cubicBezTo>
                <a:cubicBezTo>
                  <a:pt x="876" y="1612"/>
                  <a:pt x="876" y="1612"/>
                  <a:pt x="876" y="1612"/>
                </a:cubicBezTo>
                <a:close/>
                <a:moveTo>
                  <a:pt x="1151" y="1339"/>
                </a:moveTo>
                <a:cubicBezTo>
                  <a:pt x="1151" y="1580"/>
                  <a:pt x="1151" y="1580"/>
                  <a:pt x="1151" y="1580"/>
                </a:cubicBezTo>
                <a:cubicBezTo>
                  <a:pt x="856" y="1640"/>
                  <a:pt x="856" y="1640"/>
                  <a:pt x="856" y="1640"/>
                </a:cubicBezTo>
                <a:cubicBezTo>
                  <a:pt x="856" y="1399"/>
                  <a:pt x="856" y="1399"/>
                  <a:pt x="856" y="1399"/>
                </a:cubicBezTo>
                <a:cubicBezTo>
                  <a:pt x="1141" y="1341"/>
                  <a:pt x="1141" y="1341"/>
                  <a:pt x="1141" y="1341"/>
                </a:cubicBezTo>
                <a:cubicBezTo>
                  <a:pt x="1151" y="1339"/>
                  <a:pt x="1151" y="1339"/>
                  <a:pt x="1151" y="1339"/>
                </a:cubicBezTo>
                <a:close/>
                <a:moveTo>
                  <a:pt x="1240" y="1321"/>
                </a:moveTo>
                <a:cubicBezTo>
                  <a:pt x="1260" y="1317"/>
                  <a:pt x="1260" y="1317"/>
                  <a:pt x="1260" y="1317"/>
                </a:cubicBezTo>
                <a:cubicBezTo>
                  <a:pt x="1260" y="1557"/>
                  <a:pt x="1260" y="1557"/>
                  <a:pt x="1260" y="1557"/>
                </a:cubicBezTo>
                <a:cubicBezTo>
                  <a:pt x="1240" y="1562"/>
                  <a:pt x="1240" y="1562"/>
                  <a:pt x="1240" y="1562"/>
                </a:cubicBezTo>
                <a:cubicBezTo>
                  <a:pt x="1240" y="1321"/>
                  <a:pt x="1240" y="1321"/>
                  <a:pt x="1240" y="1321"/>
                </a:cubicBezTo>
                <a:close/>
                <a:moveTo>
                  <a:pt x="1288" y="1552"/>
                </a:moveTo>
                <a:cubicBezTo>
                  <a:pt x="1288" y="1311"/>
                  <a:pt x="1288" y="1311"/>
                  <a:pt x="1288" y="1311"/>
                </a:cubicBezTo>
                <a:cubicBezTo>
                  <a:pt x="1308" y="1307"/>
                  <a:pt x="1308" y="1307"/>
                  <a:pt x="1308" y="1307"/>
                </a:cubicBezTo>
                <a:cubicBezTo>
                  <a:pt x="1308" y="1548"/>
                  <a:pt x="1308" y="1548"/>
                  <a:pt x="1308" y="1548"/>
                </a:cubicBezTo>
                <a:cubicBezTo>
                  <a:pt x="1288" y="1552"/>
                  <a:pt x="1288" y="1552"/>
                  <a:pt x="1288" y="1552"/>
                </a:cubicBezTo>
                <a:close/>
                <a:moveTo>
                  <a:pt x="1336" y="1542"/>
                </a:moveTo>
                <a:cubicBezTo>
                  <a:pt x="1336" y="1302"/>
                  <a:pt x="1336" y="1302"/>
                  <a:pt x="1336" y="1302"/>
                </a:cubicBezTo>
                <a:cubicBezTo>
                  <a:pt x="1356" y="1297"/>
                  <a:pt x="1356" y="1297"/>
                  <a:pt x="1356" y="1297"/>
                </a:cubicBezTo>
                <a:cubicBezTo>
                  <a:pt x="1356" y="1538"/>
                  <a:pt x="1356" y="1538"/>
                  <a:pt x="1356" y="1538"/>
                </a:cubicBezTo>
                <a:cubicBezTo>
                  <a:pt x="1336" y="1542"/>
                  <a:pt x="1336" y="1542"/>
                  <a:pt x="1336" y="1542"/>
                </a:cubicBezTo>
                <a:close/>
                <a:moveTo>
                  <a:pt x="1384" y="1532"/>
                </a:moveTo>
                <a:cubicBezTo>
                  <a:pt x="1384" y="1292"/>
                  <a:pt x="1384" y="1292"/>
                  <a:pt x="1384" y="1292"/>
                </a:cubicBezTo>
                <a:cubicBezTo>
                  <a:pt x="1404" y="1288"/>
                  <a:pt x="1404" y="1288"/>
                  <a:pt x="1404" y="1288"/>
                </a:cubicBezTo>
                <a:cubicBezTo>
                  <a:pt x="1404" y="1528"/>
                  <a:pt x="1404" y="1528"/>
                  <a:pt x="1404" y="1528"/>
                </a:cubicBezTo>
                <a:cubicBezTo>
                  <a:pt x="1384" y="1532"/>
                  <a:pt x="1384" y="1532"/>
                  <a:pt x="1384" y="1532"/>
                </a:cubicBezTo>
                <a:close/>
                <a:moveTo>
                  <a:pt x="876" y="1100"/>
                </a:moveTo>
                <a:cubicBezTo>
                  <a:pt x="876" y="1340"/>
                  <a:pt x="876" y="1340"/>
                  <a:pt x="876" y="1340"/>
                </a:cubicBezTo>
                <a:cubicBezTo>
                  <a:pt x="856" y="1344"/>
                  <a:pt x="856" y="1344"/>
                  <a:pt x="856" y="1344"/>
                </a:cubicBezTo>
                <a:cubicBezTo>
                  <a:pt x="856" y="1104"/>
                  <a:pt x="856" y="1104"/>
                  <a:pt x="856" y="1104"/>
                </a:cubicBezTo>
                <a:cubicBezTo>
                  <a:pt x="876" y="1100"/>
                  <a:pt x="876" y="1100"/>
                  <a:pt x="876" y="1100"/>
                </a:cubicBezTo>
                <a:close/>
                <a:moveTo>
                  <a:pt x="924" y="1331"/>
                </a:moveTo>
                <a:cubicBezTo>
                  <a:pt x="904" y="1335"/>
                  <a:pt x="904" y="1335"/>
                  <a:pt x="904" y="1335"/>
                </a:cubicBezTo>
                <a:cubicBezTo>
                  <a:pt x="904" y="1094"/>
                  <a:pt x="904" y="1094"/>
                  <a:pt x="904" y="1094"/>
                </a:cubicBezTo>
                <a:cubicBezTo>
                  <a:pt x="924" y="1090"/>
                  <a:pt x="924" y="1090"/>
                  <a:pt x="924" y="1090"/>
                </a:cubicBezTo>
                <a:cubicBezTo>
                  <a:pt x="924" y="1331"/>
                  <a:pt x="924" y="1331"/>
                  <a:pt x="924" y="1331"/>
                </a:cubicBezTo>
                <a:close/>
                <a:moveTo>
                  <a:pt x="972" y="1080"/>
                </a:moveTo>
                <a:cubicBezTo>
                  <a:pt x="972" y="1321"/>
                  <a:pt x="972" y="1321"/>
                  <a:pt x="972" y="1321"/>
                </a:cubicBezTo>
                <a:cubicBezTo>
                  <a:pt x="952" y="1325"/>
                  <a:pt x="952" y="1325"/>
                  <a:pt x="952" y="1325"/>
                </a:cubicBezTo>
                <a:cubicBezTo>
                  <a:pt x="952" y="1084"/>
                  <a:pt x="952" y="1084"/>
                  <a:pt x="952" y="1084"/>
                </a:cubicBezTo>
                <a:cubicBezTo>
                  <a:pt x="972" y="1080"/>
                  <a:pt x="972" y="1080"/>
                  <a:pt x="972" y="1080"/>
                </a:cubicBezTo>
                <a:close/>
                <a:moveTo>
                  <a:pt x="1020" y="1071"/>
                </a:moveTo>
                <a:cubicBezTo>
                  <a:pt x="1020" y="1311"/>
                  <a:pt x="1020" y="1311"/>
                  <a:pt x="1020" y="1311"/>
                </a:cubicBezTo>
                <a:cubicBezTo>
                  <a:pt x="1000" y="1315"/>
                  <a:pt x="1000" y="1315"/>
                  <a:pt x="1000" y="1315"/>
                </a:cubicBezTo>
                <a:cubicBezTo>
                  <a:pt x="1000" y="1075"/>
                  <a:pt x="1000" y="1075"/>
                  <a:pt x="1000" y="1075"/>
                </a:cubicBezTo>
                <a:cubicBezTo>
                  <a:pt x="1020" y="1071"/>
                  <a:pt x="1020" y="1071"/>
                  <a:pt x="1020" y="1071"/>
                </a:cubicBezTo>
                <a:close/>
                <a:moveTo>
                  <a:pt x="1068" y="1061"/>
                </a:moveTo>
                <a:cubicBezTo>
                  <a:pt x="1068" y="1248"/>
                  <a:pt x="1068" y="1248"/>
                  <a:pt x="1068" y="1248"/>
                </a:cubicBezTo>
                <a:cubicBezTo>
                  <a:pt x="1048" y="1253"/>
                  <a:pt x="1048" y="1253"/>
                  <a:pt x="1048" y="1253"/>
                </a:cubicBezTo>
                <a:cubicBezTo>
                  <a:pt x="1048" y="1065"/>
                  <a:pt x="1048" y="1065"/>
                  <a:pt x="1048" y="1065"/>
                </a:cubicBezTo>
                <a:cubicBezTo>
                  <a:pt x="1068" y="1061"/>
                  <a:pt x="1068" y="1061"/>
                  <a:pt x="1068" y="1061"/>
                </a:cubicBezTo>
                <a:close/>
                <a:moveTo>
                  <a:pt x="1116" y="1291"/>
                </a:moveTo>
                <a:cubicBezTo>
                  <a:pt x="1096" y="1296"/>
                  <a:pt x="1096" y="1296"/>
                  <a:pt x="1096" y="1296"/>
                </a:cubicBezTo>
                <a:cubicBezTo>
                  <a:pt x="1096" y="1055"/>
                  <a:pt x="1096" y="1055"/>
                  <a:pt x="1096" y="1055"/>
                </a:cubicBezTo>
                <a:cubicBezTo>
                  <a:pt x="1116" y="1051"/>
                  <a:pt x="1116" y="1051"/>
                  <a:pt x="1116" y="1051"/>
                </a:cubicBezTo>
                <a:cubicBezTo>
                  <a:pt x="1116" y="1291"/>
                  <a:pt x="1116" y="1291"/>
                  <a:pt x="1116" y="1291"/>
                </a:cubicBezTo>
                <a:close/>
                <a:moveTo>
                  <a:pt x="1144" y="1286"/>
                </a:moveTo>
                <a:cubicBezTo>
                  <a:pt x="1144" y="1045"/>
                  <a:pt x="1144" y="1045"/>
                  <a:pt x="1144" y="1045"/>
                </a:cubicBezTo>
                <a:cubicBezTo>
                  <a:pt x="1164" y="1041"/>
                  <a:pt x="1164" y="1041"/>
                  <a:pt x="1164" y="1041"/>
                </a:cubicBezTo>
                <a:cubicBezTo>
                  <a:pt x="1164" y="1282"/>
                  <a:pt x="1164" y="1282"/>
                  <a:pt x="1164" y="1282"/>
                </a:cubicBezTo>
                <a:cubicBezTo>
                  <a:pt x="1144" y="1286"/>
                  <a:pt x="1144" y="1286"/>
                  <a:pt x="1144" y="1286"/>
                </a:cubicBezTo>
                <a:close/>
                <a:moveTo>
                  <a:pt x="1192" y="1036"/>
                </a:moveTo>
                <a:cubicBezTo>
                  <a:pt x="1212" y="1032"/>
                  <a:pt x="1212" y="1032"/>
                  <a:pt x="1212" y="1032"/>
                </a:cubicBezTo>
                <a:cubicBezTo>
                  <a:pt x="1212" y="1272"/>
                  <a:pt x="1212" y="1272"/>
                  <a:pt x="1212" y="1272"/>
                </a:cubicBezTo>
                <a:cubicBezTo>
                  <a:pt x="1192" y="1276"/>
                  <a:pt x="1192" y="1276"/>
                  <a:pt x="1192" y="1276"/>
                </a:cubicBezTo>
                <a:cubicBezTo>
                  <a:pt x="1192" y="1036"/>
                  <a:pt x="1192" y="1036"/>
                  <a:pt x="1192" y="1036"/>
                </a:cubicBezTo>
                <a:close/>
                <a:moveTo>
                  <a:pt x="1240" y="1147"/>
                </a:moveTo>
                <a:cubicBezTo>
                  <a:pt x="1240" y="1026"/>
                  <a:pt x="1240" y="1026"/>
                  <a:pt x="1240" y="1026"/>
                </a:cubicBezTo>
                <a:cubicBezTo>
                  <a:pt x="1260" y="1022"/>
                  <a:pt x="1260" y="1022"/>
                  <a:pt x="1260" y="1022"/>
                </a:cubicBezTo>
                <a:cubicBezTo>
                  <a:pt x="1260" y="1143"/>
                  <a:pt x="1260" y="1143"/>
                  <a:pt x="1260" y="1143"/>
                </a:cubicBezTo>
                <a:cubicBezTo>
                  <a:pt x="1240" y="1147"/>
                  <a:pt x="1240" y="1147"/>
                  <a:pt x="1240" y="1147"/>
                </a:cubicBezTo>
                <a:close/>
                <a:moveTo>
                  <a:pt x="1308" y="1012"/>
                </a:moveTo>
                <a:cubicBezTo>
                  <a:pt x="1308" y="1252"/>
                  <a:pt x="1308" y="1252"/>
                  <a:pt x="1308" y="1252"/>
                </a:cubicBezTo>
                <a:cubicBezTo>
                  <a:pt x="1288" y="1256"/>
                  <a:pt x="1288" y="1256"/>
                  <a:pt x="1288" y="1256"/>
                </a:cubicBezTo>
                <a:cubicBezTo>
                  <a:pt x="1288" y="1016"/>
                  <a:pt x="1288" y="1016"/>
                  <a:pt x="1288" y="1016"/>
                </a:cubicBezTo>
                <a:cubicBezTo>
                  <a:pt x="1308" y="1012"/>
                  <a:pt x="1308" y="1012"/>
                  <a:pt x="1308" y="1012"/>
                </a:cubicBezTo>
                <a:close/>
                <a:moveTo>
                  <a:pt x="876" y="805"/>
                </a:moveTo>
                <a:cubicBezTo>
                  <a:pt x="876" y="1045"/>
                  <a:pt x="876" y="1045"/>
                  <a:pt x="876" y="1045"/>
                </a:cubicBezTo>
                <a:cubicBezTo>
                  <a:pt x="856" y="1049"/>
                  <a:pt x="856" y="1049"/>
                  <a:pt x="856" y="1049"/>
                </a:cubicBezTo>
                <a:cubicBezTo>
                  <a:pt x="856" y="809"/>
                  <a:pt x="856" y="809"/>
                  <a:pt x="856" y="809"/>
                </a:cubicBezTo>
                <a:cubicBezTo>
                  <a:pt x="876" y="805"/>
                  <a:pt x="876" y="805"/>
                  <a:pt x="876" y="805"/>
                </a:cubicBezTo>
                <a:close/>
                <a:moveTo>
                  <a:pt x="924" y="795"/>
                </a:moveTo>
                <a:cubicBezTo>
                  <a:pt x="924" y="1035"/>
                  <a:pt x="924" y="1035"/>
                  <a:pt x="924" y="1035"/>
                </a:cubicBezTo>
                <a:cubicBezTo>
                  <a:pt x="904" y="1039"/>
                  <a:pt x="904" y="1039"/>
                  <a:pt x="904" y="1039"/>
                </a:cubicBezTo>
                <a:cubicBezTo>
                  <a:pt x="904" y="799"/>
                  <a:pt x="904" y="799"/>
                  <a:pt x="904" y="799"/>
                </a:cubicBezTo>
                <a:cubicBezTo>
                  <a:pt x="924" y="795"/>
                  <a:pt x="924" y="795"/>
                  <a:pt x="924" y="795"/>
                </a:cubicBezTo>
                <a:close/>
                <a:moveTo>
                  <a:pt x="1020" y="775"/>
                </a:moveTo>
                <a:cubicBezTo>
                  <a:pt x="1020" y="1016"/>
                  <a:pt x="1020" y="1016"/>
                  <a:pt x="1020" y="1016"/>
                </a:cubicBezTo>
                <a:cubicBezTo>
                  <a:pt x="1000" y="1020"/>
                  <a:pt x="1000" y="1020"/>
                  <a:pt x="1000" y="1020"/>
                </a:cubicBezTo>
                <a:cubicBezTo>
                  <a:pt x="1000" y="779"/>
                  <a:pt x="1000" y="779"/>
                  <a:pt x="1000" y="779"/>
                </a:cubicBezTo>
                <a:cubicBezTo>
                  <a:pt x="1020" y="775"/>
                  <a:pt x="1020" y="775"/>
                  <a:pt x="1020" y="775"/>
                </a:cubicBezTo>
                <a:close/>
                <a:moveTo>
                  <a:pt x="972" y="785"/>
                </a:moveTo>
                <a:cubicBezTo>
                  <a:pt x="972" y="1026"/>
                  <a:pt x="972" y="1026"/>
                  <a:pt x="972" y="1026"/>
                </a:cubicBezTo>
                <a:cubicBezTo>
                  <a:pt x="952" y="1030"/>
                  <a:pt x="952" y="1030"/>
                  <a:pt x="952" y="1030"/>
                </a:cubicBezTo>
                <a:cubicBezTo>
                  <a:pt x="952" y="789"/>
                  <a:pt x="952" y="789"/>
                  <a:pt x="952" y="789"/>
                </a:cubicBezTo>
                <a:cubicBezTo>
                  <a:pt x="972" y="785"/>
                  <a:pt x="972" y="785"/>
                  <a:pt x="972" y="785"/>
                </a:cubicBezTo>
                <a:close/>
                <a:moveTo>
                  <a:pt x="1404" y="937"/>
                </a:moveTo>
                <a:cubicBezTo>
                  <a:pt x="1336" y="951"/>
                  <a:pt x="1336" y="951"/>
                  <a:pt x="1336" y="951"/>
                </a:cubicBezTo>
                <a:cubicBezTo>
                  <a:pt x="1336" y="711"/>
                  <a:pt x="1336" y="711"/>
                  <a:pt x="1336" y="711"/>
                </a:cubicBezTo>
                <a:cubicBezTo>
                  <a:pt x="1404" y="697"/>
                  <a:pt x="1404" y="697"/>
                  <a:pt x="1404" y="697"/>
                </a:cubicBezTo>
                <a:cubicBezTo>
                  <a:pt x="1404" y="937"/>
                  <a:pt x="1404" y="937"/>
                  <a:pt x="1404" y="937"/>
                </a:cubicBezTo>
                <a:close/>
                <a:moveTo>
                  <a:pt x="1212" y="736"/>
                </a:moveTo>
                <a:cubicBezTo>
                  <a:pt x="1212" y="896"/>
                  <a:pt x="1212" y="896"/>
                  <a:pt x="1212" y="896"/>
                </a:cubicBezTo>
                <a:cubicBezTo>
                  <a:pt x="1048" y="929"/>
                  <a:pt x="1048" y="929"/>
                  <a:pt x="1048" y="929"/>
                </a:cubicBezTo>
                <a:cubicBezTo>
                  <a:pt x="1048" y="770"/>
                  <a:pt x="1048" y="770"/>
                  <a:pt x="1048" y="770"/>
                </a:cubicBezTo>
                <a:cubicBezTo>
                  <a:pt x="1212" y="736"/>
                  <a:pt x="1212" y="736"/>
                  <a:pt x="1212" y="736"/>
                </a:cubicBezTo>
                <a:close/>
                <a:moveTo>
                  <a:pt x="792" y="443"/>
                </a:moveTo>
                <a:cubicBezTo>
                  <a:pt x="670" y="443"/>
                  <a:pt x="570" y="344"/>
                  <a:pt x="570" y="222"/>
                </a:cubicBezTo>
                <a:cubicBezTo>
                  <a:pt x="570" y="99"/>
                  <a:pt x="670" y="0"/>
                  <a:pt x="792" y="0"/>
                </a:cubicBezTo>
                <a:cubicBezTo>
                  <a:pt x="914" y="0"/>
                  <a:pt x="1014" y="99"/>
                  <a:pt x="1014" y="222"/>
                </a:cubicBezTo>
                <a:cubicBezTo>
                  <a:pt x="1014" y="344"/>
                  <a:pt x="914" y="443"/>
                  <a:pt x="792" y="4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Freeform 6"/>
          <p:cNvSpPr>
            <a:spLocks noChangeAspect="1" noEditPoints="1"/>
          </p:cNvSpPr>
          <p:nvPr/>
        </p:nvSpPr>
        <p:spPr bwMode="auto">
          <a:xfrm>
            <a:off x="4170795" y="2640924"/>
            <a:ext cx="802410" cy="720000"/>
          </a:xfrm>
          <a:custGeom>
            <a:avLst/>
            <a:gdLst/>
            <a:ahLst/>
            <a:cxnLst>
              <a:cxn ang="0">
                <a:pos x="300" y="52"/>
              </a:cxn>
              <a:cxn ang="0">
                <a:pos x="264" y="0"/>
              </a:cxn>
              <a:cxn ang="0">
                <a:pos x="291" y="54"/>
              </a:cxn>
              <a:cxn ang="0">
                <a:pos x="255" y="34"/>
              </a:cxn>
              <a:cxn ang="0">
                <a:pos x="291" y="54"/>
              </a:cxn>
              <a:cxn ang="0">
                <a:pos x="255" y="48"/>
              </a:cxn>
              <a:cxn ang="0">
                <a:pos x="265" y="226"/>
              </a:cxn>
              <a:cxn ang="0">
                <a:pos x="107" y="236"/>
              </a:cxn>
              <a:cxn ang="0">
                <a:pos x="119" y="212"/>
              </a:cxn>
              <a:cxn ang="0">
                <a:pos x="247" y="210"/>
              </a:cxn>
              <a:cxn ang="0">
                <a:pos x="245" y="65"/>
              </a:cxn>
              <a:cxn ang="0">
                <a:pos x="23" y="67"/>
              </a:cxn>
              <a:cxn ang="0">
                <a:pos x="5" y="176"/>
              </a:cxn>
              <a:cxn ang="0">
                <a:pos x="16" y="48"/>
              </a:cxn>
              <a:cxn ang="0">
                <a:pos x="142" y="220"/>
              </a:cxn>
              <a:cxn ang="0">
                <a:pos x="128" y="228"/>
              </a:cxn>
              <a:cxn ang="0">
                <a:pos x="84" y="207"/>
              </a:cxn>
              <a:cxn ang="0">
                <a:pos x="104" y="127"/>
              </a:cxn>
              <a:cxn ang="0">
                <a:pos x="81" y="121"/>
              </a:cxn>
              <a:cxn ang="0">
                <a:pos x="62" y="168"/>
              </a:cxn>
              <a:cxn ang="0">
                <a:pos x="11" y="191"/>
              </a:cxn>
              <a:cxn ang="0">
                <a:pos x="5" y="246"/>
              </a:cxn>
              <a:cxn ang="0">
                <a:pos x="4" y="266"/>
              </a:cxn>
              <a:cxn ang="0">
                <a:pos x="66" y="277"/>
              </a:cxn>
              <a:cxn ang="0">
                <a:pos x="97" y="234"/>
              </a:cxn>
              <a:cxn ang="0">
                <a:pos x="116" y="196"/>
              </a:cxn>
              <a:cxn ang="0">
                <a:pos x="95" y="186"/>
              </a:cxn>
              <a:cxn ang="0">
                <a:pos x="84" y="207"/>
              </a:cxn>
              <a:cxn ang="0">
                <a:pos x="72" y="110"/>
              </a:cxn>
              <a:cxn ang="0">
                <a:pos x="76" y="120"/>
              </a:cxn>
              <a:cxn ang="0">
                <a:pos x="109" y="128"/>
              </a:cxn>
              <a:cxn ang="0">
                <a:pos x="117" y="121"/>
              </a:cxn>
            </a:cxnLst>
            <a:rect l="0" t="0" r="r" b="b"/>
            <a:pathLst>
              <a:path w="313" h="281">
                <a:moveTo>
                  <a:pt x="313" y="48"/>
                </a:moveTo>
                <a:cubicBezTo>
                  <a:pt x="300" y="52"/>
                  <a:pt x="300" y="52"/>
                  <a:pt x="300" y="52"/>
                </a:cubicBezTo>
                <a:cubicBezTo>
                  <a:pt x="296" y="32"/>
                  <a:pt x="281" y="16"/>
                  <a:pt x="261" y="13"/>
                </a:cubicBezTo>
                <a:cubicBezTo>
                  <a:pt x="264" y="0"/>
                  <a:pt x="264" y="0"/>
                  <a:pt x="264" y="0"/>
                </a:cubicBezTo>
                <a:cubicBezTo>
                  <a:pt x="289" y="4"/>
                  <a:pt x="308" y="24"/>
                  <a:pt x="313" y="48"/>
                </a:cubicBezTo>
                <a:close/>
                <a:moveTo>
                  <a:pt x="291" y="54"/>
                </a:moveTo>
                <a:cubicBezTo>
                  <a:pt x="278" y="58"/>
                  <a:pt x="278" y="58"/>
                  <a:pt x="278" y="58"/>
                </a:cubicBezTo>
                <a:cubicBezTo>
                  <a:pt x="277" y="45"/>
                  <a:pt x="267" y="35"/>
                  <a:pt x="255" y="34"/>
                </a:cubicBezTo>
                <a:cubicBezTo>
                  <a:pt x="258" y="21"/>
                  <a:pt x="258" y="21"/>
                  <a:pt x="258" y="21"/>
                </a:cubicBezTo>
                <a:cubicBezTo>
                  <a:pt x="275" y="23"/>
                  <a:pt x="289" y="37"/>
                  <a:pt x="291" y="54"/>
                </a:cubicBezTo>
                <a:close/>
                <a:moveTo>
                  <a:pt x="16" y="48"/>
                </a:moveTo>
                <a:cubicBezTo>
                  <a:pt x="255" y="48"/>
                  <a:pt x="255" y="48"/>
                  <a:pt x="255" y="48"/>
                </a:cubicBezTo>
                <a:cubicBezTo>
                  <a:pt x="260" y="48"/>
                  <a:pt x="265" y="52"/>
                  <a:pt x="265" y="58"/>
                </a:cubicBezTo>
                <a:cubicBezTo>
                  <a:pt x="265" y="226"/>
                  <a:pt x="265" y="226"/>
                  <a:pt x="265" y="226"/>
                </a:cubicBezTo>
                <a:cubicBezTo>
                  <a:pt x="265" y="231"/>
                  <a:pt x="260" y="236"/>
                  <a:pt x="255" y="236"/>
                </a:cubicBezTo>
                <a:cubicBezTo>
                  <a:pt x="107" y="236"/>
                  <a:pt x="107" y="236"/>
                  <a:pt x="107" y="236"/>
                </a:cubicBezTo>
                <a:cubicBezTo>
                  <a:pt x="109" y="234"/>
                  <a:pt x="109" y="232"/>
                  <a:pt x="111" y="230"/>
                </a:cubicBezTo>
                <a:cubicBezTo>
                  <a:pt x="119" y="212"/>
                  <a:pt x="119" y="212"/>
                  <a:pt x="119" y="212"/>
                </a:cubicBezTo>
                <a:cubicBezTo>
                  <a:pt x="245" y="212"/>
                  <a:pt x="245" y="212"/>
                  <a:pt x="245" y="212"/>
                </a:cubicBezTo>
                <a:cubicBezTo>
                  <a:pt x="246" y="212"/>
                  <a:pt x="247" y="211"/>
                  <a:pt x="247" y="210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6"/>
                  <a:pt x="246" y="65"/>
                  <a:pt x="245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4" y="65"/>
                  <a:pt x="23" y="66"/>
                  <a:pt x="23" y="67"/>
                </a:cubicBezTo>
                <a:cubicBezTo>
                  <a:pt x="23" y="161"/>
                  <a:pt x="23" y="161"/>
                  <a:pt x="23" y="161"/>
                </a:cubicBezTo>
                <a:cubicBezTo>
                  <a:pt x="14" y="163"/>
                  <a:pt x="9" y="168"/>
                  <a:pt x="5" y="176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52"/>
                  <a:pt x="10" y="48"/>
                  <a:pt x="16" y="48"/>
                </a:cubicBezTo>
                <a:close/>
                <a:moveTo>
                  <a:pt x="128" y="220"/>
                </a:moveTo>
                <a:cubicBezTo>
                  <a:pt x="142" y="220"/>
                  <a:pt x="142" y="220"/>
                  <a:pt x="142" y="220"/>
                </a:cubicBezTo>
                <a:cubicBezTo>
                  <a:pt x="142" y="228"/>
                  <a:pt x="142" y="228"/>
                  <a:pt x="142" y="228"/>
                </a:cubicBezTo>
                <a:cubicBezTo>
                  <a:pt x="128" y="228"/>
                  <a:pt x="128" y="228"/>
                  <a:pt x="128" y="228"/>
                </a:cubicBezTo>
                <a:cubicBezTo>
                  <a:pt x="128" y="220"/>
                  <a:pt x="128" y="220"/>
                  <a:pt x="128" y="220"/>
                </a:cubicBezTo>
                <a:close/>
                <a:moveTo>
                  <a:pt x="84" y="207"/>
                </a:moveTo>
                <a:cubicBezTo>
                  <a:pt x="94" y="167"/>
                  <a:pt x="94" y="167"/>
                  <a:pt x="94" y="16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5" y="120"/>
                  <a:pt x="101" y="114"/>
                  <a:pt x="95" y="113"/>
                </a:cubicBezTo>
                <a:cubicBezTo>
                  <a:pt x="89" y="111"/>
                  <a:pt x="83" y="115"/>
                  <a:pt x="81" y="121"/>
                </a:cubicBezTo>
                <a:cubicBezTo>
                  <a:pt x="72" y="160"/>
                  <a:pt x="72" y="160"/>
                  <a:pt x="72" y="160"/>
                </a:cubicBezTo>
                <a:cubicBezTo>
                  <a:pt x="71" y="164"/>
                  <a:pt x="66" y="168"/>
                  <a:pt x="62" y="168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19" y="169"/>
                  <a:pt x="12" y="176"/>
                  <a:pt x="11" y="191"/>
                </a:cubicBezTo>
                <a:cubicBezTo>
                  <a:pt x="9" y="222"/>
                  <a:pt x="9" y="222"/>
                  <a:pt x="9" y="222"/>
                </a:cubicBezTo>
                <a:cubicBezTo>
                  <a:pt x="9" y="230"/>
                  <a:pt x="8" y="236"/>
                  <a:pt x="5" y="246"/>
                </a:cubicBezTo>
                <a:cubicBezTo>
                  <a:pt x="1" y="261"/>
                  <a:pt x="1" y="261"/>
                  <a:pt x="1" y="261"/>
                </a:cubicBezTo>
                <a:cubicBezTo>
                  <a:pt x="0" y="263"/>
                  <a:pt x="1" y="266"/>
                  <a:pt x="4" y="266"/>
                </a:cubicBezTo>
                <a:cubicBezTo>
                  <a:pt x="60" y="280"/>
                  <a:pt x="60" y="280"/>
                  <a:pt x="60" y="280"/>
                </a:cubicBezTo>
                <a:cubicBezTo>
                  <a:pt x="63" y="281"/>
                  <a:pt x="65" y="279"/>
                  <a:pt x="66" y="277"/>
                </a:cubicBezTo>
                <a:cubicBezTo>
                  <a:pt x="70" y="266"/>
                  <a:pt x="72" y="261"/>
                  <a:pt x="78" y="256"/>
                </a:cubicBezTo>
                <a:cubicBezTo>
                  <a:pt x="97" y="234"/>
                  <a:pt x="97" y="234"/>
                  <a:pt x="97" y="234"/>
                </a:cubicBezTo>
                <a:cubicBezTo>
                  <a:pt x="100" y="230"/>
                  <a:pt x="100" y="231"/>
                  <a:pt x="102" y="226"/>
                </a:cubicBezTo>
                <a:cubicBezTo>
                  <a:pt x="116" y="196"/>
                  <a:pt x="116" y="196"/>
                  <a:pt x="116" y="196"/>
                </a:cubicBezTo>
                <a:cubicBezTo>
                  <a:pt x="119" y="190"/>
                  <a:pt x="116" y="183"/>
                  <a:pt x="110" y="180"/>
                </a:cubicBezTo>
                <a:cubicBezTo>
                  <a:pt x="105" y="178"/>
                  <a:pt x="98" y="180"/>
                  <a:pt x="95" y="186"/>
                </a:cubicBezTo>
                <a:cubicBezTo>
                  <a:pt x="85" y="208"/>
                  <a:pt x="85" y="208"/>
                  <a:pt x="85" y="208"/>
                </a:cubicBezTo>
                <a:cubicBezTo>
                  <a:pt x="84" y="209"/>
                  <a:pt x="84" y="208"/>
                  <a:pt x="84" y="207"/>
                </a:cubicBezTo>
                <a:close/>
                <a:moveTo>
                  <a:pt x="100" y="93"/>
                </a:moveTo>
                <a:cubicBezTo>
                  <a:pt x="87" y="90"/>
                  <a:pt x="75" y="98"/>
                  <a:pt x="72" y="110"/>
                </a:cubicBezTo>
                <a:cubicBezTo>
                  <a:pt x="70" y="116"/>
                  <a:pt x="71" y="122"/>
                  <a:pt x="74" y="127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8" y="111"/>
                  <a:pt x="87" y="105"/>
                  <a:pt x="97" y="107"/>
                </a:cubicBezTo>
                <a:cubicBezTo>
                  <a:pt x="106" y="110"/>
                  <a:pt x="111" y="119"/>
                  <a:pt x="109" y="128"/>
                </a:cubicBezTo>
                <a:cubicBezTo>
                  <a:pt x="107" y="135"/>
                  <a:pt x="107" y="135"/>
                  <a:pt x="107" y="135"/>
                </a:cubicBezTo>
                <a:cubicBezTo>
                  <a:pt x="112" y="132"/>
                  <a:pt x="116" y="127"/>
                  <a:pt x="117" y="121"/>
                </a:cubicBezTo>
                <a:cubicBezTo>
                  <a:pt x="120" y="109"/>
                  <a:pt x="112" y="96"/>
                  <a:pt x="100" y="9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Ellipse 70"/>
          <p:cNvSpPr/>
          <p:nvPr/>
        </p:nvSpPr>
        <p:spPr>
          <a:xfrm>
            <a:off x="2951989" y="4291921"/>
            <a:ext cx="288000" cy="384000"/>
          </a:xfrm>
          <a:prstGeom prst="ellipse">
            <a:avLst/>
          </a:prstGeom>
          <a:solidFill>
            <a:srgbClr val="54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923995" y="4284193"/>
            <a:ext cx="365255" cy="32755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nb-NO" sz="44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2" name="Oval 41"/>
          <p:cNvSpPr/>
          <p:nvPr/>
        </p:nvSpPr>
        <p:spPr>
          <a:xfrm>
            <a:off x="6829533" y="2144617"/>
            <a:ext cx="1719072" cy="1818543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 6"/>
          <p:cNvSpPr>
            <a:spLocks noChangeAspect="1" noEditPoints="1"/>
          </p:cNvSpPr>
          <p:nvPr/>
        </p:nvSpPr>
        <p:spPr bwMode="auto">
          <a:xfrm>
            <a:off x="7930260" y="2645120"/>
            <a:ext cx="665750" cy="597375"/>
          </a:xfrm>
          <a:custGeom>
            <a:avLst/>
            <a:gdLst/>
            <a:ahLst/>
            <a:cxnLst>
              <a:cxn ang="0">
                <a:pos x="300" y="52"/>
              </a:cxn>
              <a:cxn ang="0">
                <a:pos x="264" y="0"/>
              </a:cxn>
              <a:cxn ang="0">
                <a:pos x="291" y="54"/>
              </a:cxn>
              <a:cxn ang="0">
                <a:pos x="255" y="34"/>
              </a:cxn>
              <a:cxn ang="0">
                <a:pos x="291" y="54"/>
              </a:cxn>
              <a:cxn ang="0">
                <a:pos x="255" y="48"/>
              </a:cxn>
              <a:cxn ang="0">
                <a:pos x="265" y="226"/>
              </a:cxn>
              <a:cxn ang="0">
                <a:pos x="107" y="236"/>
              </a:cxn>
              <a:cxn ang="0">
                <a:pos x="119" y="212"/>
              </a:cxn>
              <a:cxn ang="0">
                <a:pos x="247" y="210"/>
              </a:cxn>
              <a:cxn ang="0">
                <a:pos x="245" y="65"/>
              </a:cxn>
              <a:cxn ang="0">
                <a:pos x="23" y="67"/>
              </a:cxn>
              <a:cxn ang="0">
                <a:pos x="5" y="176"/>
              </a:cxn>
              <a:cxn ang="0">
                <a:pos x="16" y="48"/>
              </a:cxn>
              <a:cxn ang="0">
                <a:pos x="142" y="220"/>
              </a:cxn>
              <a:cxn ang="0">
                <a:pos x="128" y="228"/>
              </a:cxn>
              <a:cxn ang="0">
                <a:pos x="84" y="207"/>
              </a:cxn>
              <a:cxn ang="0">
                <a:pos x="104" y="127"/>
              </a:cxn>
              <a:cxn ang="0">
                <a:pos x="81" y="121"/>
              </a:cxn>
              <a:cxn ang="0">
                <a:pos x="62" y="168"/>
              </a:cxn>
              <a:cxn ang="0">
                <a:pos x="11" y="191"/>
              </a:cxn>
              <a:cxn ang="0">
                <a:pos x="5" y="246"/>
              </a:cxn>
              <a:cxn ang="0">
                <a:pos x="4" y="266"/>
              </a:cxn>
              <a:cxn ang="0">
                <a:pos x="66" y="277"/>
              </a:cxn>
              <a:cxn ang="0">
                <a:pos x="97" y="234"/>
              </a:cxn>
              <a:cxn ang="0">
                <a:pos x="116" y="196"/>
              </a:cxn>
              <a:cxn ang="0">
                <a:pos x="95" y="186"/>
              </a:cxn>
              <a:cxn ang="0">
                <a:pos x="84" y="207"/>
              </a:cxn>
              <a:cxn ang="0">
                <a:pos x="72" y="110"/>
              </a:cxn>
              <a:cxn ang="0">
                <a:pos x="76" y="120"/>
              </a:cxn>
              <a:cxn ang="0">
                <a:pos x="109" y="128"/>
              </a:cxn>
              <a:cxn ang="0">
                <a:pos x="117" y="121"/>
              </a:cxn>
            </a:cxnLst>
            <a:rect l="0" t="0" r="r" b="b"/>
            <a:pathLst>
              <a:path w="313" h="281">
                <a:moveTo>
                  <a:pt x="313" y="48"/>
                </a:moveTo>
                <a:cubicBezTo>
                  <a:pt x="300" y="52"/>
                  <a:pt x="300" y="52"/>
                  <a:pt x="300" y="52"/>
                </a:cubicBezTo>
                <a:cubicBezTo>
                  <a:pt x="296" y="32"/>
                  <a:pt x="281" y="16"/>
                  <a:pt x="261" y="13"/>
                </a:cubicBezTo>
                <a:cubicBezTo>
                  <a:pt x="264" y="0"/>
                  <a:pt x="264" y="0"/>
                  <a:pt x="264" y="0"/>
                </a:cubicBezTo>
                <a:cubicBezTo>
                  <a:pt x="289" y="4"/>
                  <a:pt x="308" y="24"/>
                  <a:pt x="313" y="48"/>
                </a:cubicBezTo>
                <a:close/>
                <a:moveTo>
                  <a:pt x="291" y="54"/>
                </a:moveTo>
                <a:cubicBezTo>
                  <a:pt x="278" y="58"/>
                  <a:pt x="278" y="58"/>
                  <a:pt x="278" y="58"/>
                </a:cubicBezTo>
                <a:cubicBezTo>
                  <a:pt x="277" y="45"/>
                  <a:pt x="267" y="35"/>
                  <a:pt x="255" y="34"/>
                </a:cubicBezTo>
                <a:cubicBezTo>
                  <a:pt x="258" y="21"/>
                  <a:pt x="258" y="21"/>
                  <a:pt x="258" y="21"/>
                </a:cubicBezTo>
                <a:cubicBezTo>
                  <a:pt x="275" y="23"/>
                  <a:pt x="289" y="37"/>
                  <a:pt x="291" y="54"/>
                </a:cubicBezTo>
                <a:close/>
                <a:moveTo>
                  <a:pt x="16" y="48"/>
                </a:moveTo>
                <a:cubicBezTo>
                  <a:pt x="255" y="48"/>
                  <a:pt x="255" y="48"/>
                  <a:pt x="255" y="48"/>
                </a:cubicBezTo>
                <a:cubicBezTo>
                  <a:pt x="260" y="48"/>
                  <a:pt x="265" y="52"/>
                  <a:pt x="265" y="58"/>
                </a:cubicBezTo>
                <a:cubicBezTo>
                  <a:pt x="265" y="226"/>
                  <a:pt x="265" y="226"/>
                  <a:pt x="265" y="226"/>
                </a:cubicBezTo>
                <a:cubicBezTo>
                  <a:pt x="265" y="231"/>
                  <a:pt x="260" y="236"/>
                  <a:pt x="255" y="236"/>
                </a:cubicBezTo>
                <a:cubicBezTo>
                  <a:pt x="107" y="236"/>
                  <a:pt x="107" y="236"/>
                  <a:pt x="107" y="236"/>
                </a:cubicBezTo>
                <a:cubicBezTo>
                  <a:pt x="109" y="234"/>
                  <a:pt x="109" y="232"/>
                  <a:pt x="111" y="230"/>
                </a:cubicBezTo>
                <a:cubicBezTo>
                  <a:pt x="119" y="212"/>
                  <a:pt x="119" y="212"/>
                  <a:pt x="119" y="212"/>
                </a:cubicBezTo>
                <a:cubicBezTo>
                  <a:pt x="245" y="212"/>
                  <a:pt x="245" y="212"/>
                  <a:pt x="245" y="212"/>
                </a:cubicBezTo>
                <a:cubicBezTo>
                  <a:pt x="246" y="212"/>
                  <a:pt x="247" y="211"/>
                  <a:pt x="247" y="210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6"/>
                  <a:pt x="246" y="65"/>
                  <a:pt x="245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4" y="65"/>
                  <a:pt x="23" y="66"/>
                  <a:pt x="23" y="67"/>
                </a:cubicBezTo>
                <a:cubicBezTo>
                  <a:pt x="23" y="161"/>
                  <a:pt x="23" y="161"/>
                  <a:pt x="23" y="161"/>
                </a:cubicBezTo>
                <a:cubicBezTo>
                  <a:pt x="14" y="163"/>
                  <a:pt x="9" y="168"/>
                  <a:pt x="5" y="176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52"/>
                  <a:pt x="10" y="48"/>
                  <a:pt x="16" y="48"/>
                </a:cubicBezTo>
                <a:close/>
                <a:moveTo>
                  <a:pt x="128" y="220"/>
                </a:moveTo>
                <a:cubicBezTo>
                  <a:pt x="142" y="220"/>
                  <a:pt x="142" y="220"/>
                  <a:pt x="142" y="220"/>
                </a:cubicBezTo>
                <a:cubicBezTo>
                  <a:pt x="142" y="228"/>
                  <a:pt x="142" y="228"/>
                  <a:pt x="142" y="228"/>
                </a:cubicBezTo>
                <a:cubicBezTo>
                  <a:pt x="128" y="228"/>
                  <a:pt x="128" y="228"/>
                  <a:pt x="128" y="228"/>
                </a:cubicBezTo>
                <a:cubicBezTo>
                  <a:pt x="128" y="220"/>
                  <a:pt x="128" y="220"/>
                  <a:pt x="128" y="220"/>
                </a:cubicBezTo>
                <a:close/>
                <a:moveTo>
                  <a:pt x="84" y="207"/>
                </a:moveTo>
                <a:cubicBezTo>
                  <a:pt x="94" y="167"/>
                  <a:pt x="94" y="167"/>
                  <a:pt x="94" y="16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5" y="120"/>
                  <a:pt x="101" y="114"/>
                  <a:pt x="95" y="113"/>
                </a:cubicBezTo>
                <a:cubicBezTo>
                  <a:pt x="89" y="111"/>
                  <a:pt x="83" y="115"/>
                  <a:pt x="81" y="121"/>
                </a:cubicBezTo>
                <a:cubicBezTo>
                  <a:pt x="72" y="160"/>
                  <a:pt x="72" y="160"/>
                  <a:pt x="72" y="160"/>
                </a:cubicBezTo>
                <a:cubicBezTo>
                  <a:pt x="71" y="164"/>
                  <a:pt x="66" y="168"/>
                  <a:pt x="62" y="168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19" y="169"/>
                  <a:pt x="12" y="176"/>
                  <a:pt x="11" y="191"/>
                </a:cubicBezTo>
                <a:cubicBezTo>
                  <a:pt x="9" y="222"/>
                  <a:pt x="9" y="222"/>
                  <a:pt x="9" y="222"/>
                </a:cubicBezTo>
                <a:cubicBezTo>
                  <a:pt x="9" y="230"/>
                  <a:pt x="8" y="236"/>
                  <a:pt x="5" y="246"/>
                </a:cubicBezTo>
                <a:cubicBezTo>
                  <a:pt x="1" y="261"/>
                  <a:pt x="1" y="261"/>
                  <a:pt x="1" y="261"/>
                </a:cubicBezTo>
                <a:cubicBezTo>
                  <a:pt x="0" y="263"/>
                  <a:pt x="1" y="266"/>
                  <a:pt x="4" y="266"/>
                </a:cubicBezTo>
                <a:cubicBezTo>
                  <a:pt x="60" y="280"/>
                  <a:pt x="60" y="280"/>
                  <a:pt x="60" y="280"/>
                </a:cubicBezTo>
                <a:cubicBezTo>
                  <a:pt x="63" y="281"/>
                  <a:pt x="65" y="279"/>
                  <a:pt x="66" y="277"/>
                </a:cubicBezTo>
                <a:cubicBezTo>
                  <a:pt x="70" y="266"/>
                  <a:pt x="72" y="261"/>
                  <a:pt x="78" y="256"/>
                </a:cubicBezTo>
                <a:cubicBezTo>
                  <a:pt x="97" y="234"/>
                  <a:pt x="97" y="234"/>
                  <a:pt x="97" y="234"/>
                </a:cubicBezTo>
                <a:cubicBezTo>
                  <a:pt x="100" y="230"/>
                  <a:pt x="100" y="231"/>
                  <a:pt x="102" y="226"/>
                </a:cubicBezTo>
                <a:cubicBezTo>
                  <a:pt x="116" y="196"/>
                  <a:pt x="116" y="196"/>
                  <a:pt x="116" y="196"/>
                </a:cubicBezTo>
                <a:cubicBezTo>
                  <a:pt x="119" y="190"/>
                  <a:pt x="116" y="183"/>
                  <a:pt x="110" y="180"/>
                </a:cubicBezTo>
                <a:cubicBezTo>
                  <a:pt x="105" y="178"/>
                  <a:pt x="98" y="180"/>
                  <a:pt x="95" y="186"/>
                </a:cubicBezTo>
                <a:cubicBezTo>
                  <a:pt x="85" y="208"/>
                  <a:pt x="85" y="208"/>
                  <a:pt x="85" y="208"/>
                </a:cubicBezTo>
                <a:cubicBezTo>
                  <a:pt x="84" y="209"/>
                  <a:pt x="84" y="208"/>
                  <a:pt x="84" y="207"/>
                </a:cubicBezTo>
                <a:close/>
                <a:moveTo>
                  <a:pt x="100" y="93"/>
                </a:moveTo>
                <a:cubicBezTo>
                  <a:pt x="87" y="90"/>
                  <a:pt x="75" y="98"/>
                  <a:pt x="72" y="110"/>
                </a:cubicBezTo>
                <a:cubicBezTo>
                  <a:pt x="70" y="116"/>
                  <a:pt x="71" y="122"/>
                  <a:pt x="74" y="127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8" y="111"/>
                  <a:pt x="87" y="105"/>
                  <a:pt x="97" y="107"/>
                </a:cubicBezTo>
                <a:cubicBezTo>
                  <a:pt x="106" y="110"/>
                  <a:pt x="111" y="119"/>
                  <a:pt x="109" y="128"/>
                </a:cubicBezTo>
                <a:cubicBezTo>
                  <a:pt x="107" y="135"/>
                  <a:pt x="107" y="135"/>
                  <a:pt x="107" y="135"/>
                </a:cubicBezTo>
                <a:cubicBezTo>
                  <a:pt x="112" y="132"/>
                  <a:pt x="116" y="127"/>
                  <a:pt x="117" y="121"/>
                </a:cubicBezTo>
                <a:cubicBezTo>
                  <a:pt x="120" y="109"/>
                  <a:pt x="112" y="96"/>
                  <a:pt x="100" y="9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44" name="Freeform 42"/>
          <p:cNvSpPr>
            <a:spLocks noChangeAspect="1" noEditPoints="1"/>
          </p:cNvSpPr>
          <p:nvPr/>
        </p:nvSpPr>
        <p:spPr bwMode="auto">
          <a:xfrm>
            <a:off x="6930582" y="2608696"/>
            <a:ext cx="533269" cy="905971"/>
          </a:xfrm>
          <a:custGeom>
            <a:avLst/>
            <a:gdLst/>
            <a:ahLst/>
            <a:cxnLst>
              <a:cxn ang="0">
                <a:pos x="777" y="1699"/>
              </a:cxn>
              <a:cxn ang="0">
                <a:pos x="1584" y="1113"/>
              </a:cxn>
              <a:cxn ang="0">
                <a:pos x="949" y="2693"/>
              </a:cxn>
              <a:cxn ang="0">
                <a:pos x="765" y="2563"/>
              </a:cxn>
              <a:cxn ang="0">
                <a:pos x="101" y="1220"/>
              </a:cxn>
              <a:cxn ang="0">
                <a:pos x="547" y="500"/>
              </a:cxn>
              <a:cxn ang="0">
                <a:pos x="1371" y="1113"/>
              </a:cxn>
              <a:cxn ang="0">
                <a:pos x="1453" y="1568"/>
              </a:cxn>
              <a:cxn ang="0">
                <a:pos x="200" y="1292"/>
              </a:cxn>
              <a:cxn ang="0">
                <a:pos x="248" y="1302"/>
              </a:cxn>
              <a:cxn ang="0">
                <a:pos x="296" y="1311"/>
              </a:cxn>
              <a:cxn ang="0">
                <a:pos x="324" y="1557"/>
              </a:cxn>
              <a:cxn ang="0">
                <a:pos x="420" y="1437"/>
              </a:cxn>
              <a:cxn ang="0">
                <a:pos x="728" y="1399"/>
              </a:cxn>
              <a:cxn ang="0">
                <a:pos x="660" y="1385"/>
              </a:cxn>
              <a:cxn ang="0">
                <a:pos x="612" y="1376"/>
              </a:cxn>
              <a:cxn ang="0">
                <a:pos x="564" y="1466"/>
              </a:cxn>
              <a:cxn ang="0">
                <a:pos x="516" y="1457"/>
              </a:cxn>
              <a:cxn ang="0">
                <a:pos x="468" y="1447"/>
              </a:cxn>
              <a:cxn ang="0">
                <a:pos x="420" y="986"/>
              </a:cxn>
              <a:cxn ang="0">
                <a:pos x="468" y="996"/>
              </a:cxn>
              <a:cxn ang="0">
                <a:pos x="516" y="1006"/>
              </a:cxn>
              <a:cxn ang="0">
                <a:pos x="564" y="1016"/>
              </a:cxn>
              <a:cxn ang="0">
                <a:pos x="392" y="1210"/>
              </a:cxn>
              <a:cxn ang="0">
                <a:pos x="420" y="1282"/>
              </a:cxn>
              <a:cxn ang="0">
                <a:pos x="516" y="1301"/>
              </a:cxn>
              <a:cxn ang="0">
                <a:pos x="468" y="1291"/>
              </a:cxn>
              <a:cxn ang="0">
                <a:pos x="660" y="1035"/>
              </a:cxn>
              <a:cxn ang="0">
                <a:pos x="564" y="1230"/>
              </a:cxn>
              <a:cxn ang="0">
                <a:pos x="707" y="1609"/>
              </a:cxn>
              <a:cxn ang="0">
                <a:pos x="421" y="1469"/>
              </a:cxn>
              <a:cxn ang="0">
                <a:pos x="181" y="938"/>
              </a:cxn>
              <a:cxn ang="0">
                <a:pos x="1131" y="1560"/>
              </a:cxn>
              <a:cxn ang="0">
                <a:pos x="1151" y="1580"/>
              </a:cxn>
              <a:cxn ang="0">
                <a:pos x="1240" y="1321"/>
              </a:cxn>
              <a:cxn ang="0">
                <a:pos x="1288" y="1552"/>
              </a:cxn>
              <a:cxn ang="0">
                <a:pos x="1336" y="1542"/>
              </a:cxn>
              <a:cxn ang="0">
                <a:pos x="1384" y="1532"/>
              </a:cxn>
              <a:cxn ang="0">
                <a:pos x="876" y="1100"/>
              </a:cxn>
              <a:cxn ang="0">
                <a:pos x="924" y="1331"/>
              </a:cxn>
              <a:cxn ang="0">
                <a:pos x="972" y="1080"/>
              </a:cxn>
              <a:cxn ang="0">
                <a:pos x="1020" y="1071"/>
              </a:cxn>
              <a:cxn ang="0">
                <a:pos x="1068" y="1061"/>
              </a:cxn>
              <a:cxn ang="0">
                <a:pos x="1116" y="1291"/>
              </a:cxn>
              <a:cxn ang="0">
                <a:pos x="1144" y="1286"/>
              </a:cxn>
              <a:cxn ang="0">
                <a:pos x="1192" y="1036"/>
              </a:cxn>
              <a:cxn ang="0">
                <a:pos x="1240" y="1147"/>
              </a:cxn>
              <a:cxn ang="0">
                <a:pos x="1308" y="1012"/>
              </a:cxn>
              <a:cxn ang="0">
                <a:pos x="876" y="805"/>
              </a:cxn>
              <a:cxn ang="0">
                <a:pos x="924" y="795"/>
              </a:cxn>
              <a:cxn ang="0">
                <a:pos x="1020" y="775"/>
              </a:cxn>
              <a:cxn ang="0">
                <a:pos x="972" y="785"/>
              </a:cxn>
              <a:cxn ang="0">
                <a:pos x="1404" y="937"/>
              </a:cxn>
              <a:cxn ang="0">
                <a:pos x="1212" y="736"/>
              </a:cxn>
              <a:cxn ang="0">
                <a:pos x="792" y="443"/>
              </a:cxn>
            </a:cxnLst>
            <a:rect l="0" t="0" r="r" b="b"/>
            <a:pathLst>
              <a:path w="1584" h="2693">
                <a:moveTo>
                  <a:pt x="131" y="1010"/>
                </a:moveTo>
                <a:cubicBezTo>
                  <a:pt x="178" y="1021"/>
                  <a:pt x="213" y="1063"/>
                  <a:pt x="213" y="1113"/>
                </a:cubicBezTo>
                <a:cubicBezTo>
                  <a:pt x="213" y="1164"/>
                  <a:pt x="178" y="1206"/>
                  <a:pt x="131" y="1217"/>
                </a:cubicBezTo>
                <a:cubicBezTo>
                  <a:pt x="131" y="1568"/>
                  <a:pt x="131" y="1568"/>
                  <a:pt x="131" y="1568"/>
                </a:cubicBezTo>
                <a:cubicBezTo>
                  <a:pt x="139" y="1570"/>
                  <a:pt x="765" y="1697"/>
                  <a:pt x="777" y="1699"/>
                </a:cubicBezTo>
                <a:cubicBezTo>
                  <a:pt x="777" y="769"/>
                  <a:pt x="777" y="769"/>
                  <a:pt x="777" y="769"/>
                </a:cubicBezTo>
                <a:cubicBezTo>
                  <a:pt x="131" y="637"/>
                  <a:pt x="131" y="637"/>
                  <a:pt x="131" y="637"/>
                </a:cubicBezTo>
                <a:cubicBezTo>
                  <a:pt x="131" y="1010"/>
                  <a:pt x="131" y="1010"/>
                  <a:pt x="131" y="1010"/>
                </a:cubicBezTo>
                <a:close/>
                <a:moveTo>
                  <a:pt x="1483" y="1007"/>
                </a:moveTo>
                <a:cubicBezTo>
                  <a:pt x="1539" y="1010"/>
                  <a:pt x="1584" y="1056"/>
                  <a:pt x="1584" y="1113"/>
                </a:cubicBezTo>
                <a:cubicBezTo>
                  <a:pt x="1584" y="1170"/>
                  <a:pt x="1539" y="1217"/>
                  <a:pt x="1483" y="1220"/>
                </a:cubicBezTo>
                <a:cubicBezTo>
                  <a:pt x="1483" y="1596"/>
                  <a:pt x="1483" y="1596"/>
                  <a:pt x="1483" y="1596"/>
                </a:cubicBezTo>
                <a:cubicBezTo>
                  <a:pt x="1079" y="1682"/>
                  <a:pt x="1079" y="1682"/>
                  <a:pt x="1079" y="1682"/>
                </a:cubicBezTo>
                <a:cubicBezTo>
                  <a:pt x="1079" y="2563"/>
                  <a:pt x="1079" y="2563"/>
                  <a:pt x="1079" y="2563"/>
                </a:cubicBezTo>
                <a:cubicBezTo>
                  <a:pt x="1079" y="2635"/>
                  <a:pt x="1020" y="2693"/>
                  <a:pt x="949" y="2693"/>
                </a:cubicBezTo>
                <a:cubicBezTo>
                  <a:pt x="877" y="2693"/>
                  <a:pt x="819" y="2635"/>
                  <a:pt x="819" y="2563"/>
                </a:cubicBezTo>
                <a:cubicBezTo>
                  <a:pt x="819" y="1737"/>
                  <a:pt x="819" y="1737"/>
                  <a:pt x="819" y="1737"/>
                </a:cubicBezTo>
                <a:cubicBezTo>
                  <a:pt x="791" y="1743"/>
                  <a:pt x="791" y="1743"/>
                  <a:pt x="791" y="1743"/>
                </a:cubicBezTo>
                <a:cubicBezTo>
                  <a:pt x="765" y="1738"/>
                  <a:pt x="765" y="1738"/>
                  <a:pt x="765" y="1738"/>
                </a:cubicBezTo>
                <a:cubicBezTo>
                  <a:pt x="765" y="2563"/>
                  <a:pt x="765" y="2563"/>
                  <a:pt x="765" y="2563"/>
                </a:cubicBezTo>
                <a:cubicBezTo>
                  <a:pt x="765" y="2635"/>
                  <a:pt x="707" y="2693"/>
                  <a:pt x="635" y="2693"/>
                </a:cubicBezTo>
                <a:cubicBezTo>
                  <a:pt x="564" y="2693"/>
                  <a:pt x="505" y="2635"/>
                  <a:pt x="505" y="2563"/>
                </a:cubicBezTo>
                <a:cubicBezTo>
                  <a:pt x="505" y="1682"/>
                  <a:pt x="505" y="1682"/>
                  <a:pt x="505" y="1682"/>
                </a:cubicBezTo>
                <a:cubicBezTo>
                  <a:pt x="101" y="1596"/>
                  <a:pt x="101" y="1596"/>
                  <a:pt x="101" y="1596"/>
                </a:cubicBezTo>
                <a:cubicBezTo>
                  <a:pt x="101" y="1220"/>
                  <a:pt x="101" y="1220"/>
                  <a:pt x="101" y="1220"/>
                </a:cubicBezTo>
                <a:cubicBezTo>
                  <a:pt x="45" y="1217"/>
                  <a:pt x="0" y="1170"/>
                  <a:pt x="0" y="1113"/>
                </a:cubicBezTo>
                <a:cubicBezTo>
                  <a:pt x="0" y="1056"/>
                  <a:pt x="45" y="1010"/>
                  <a:pt x="101" y="1007"/>
                </a:cubicBezTo>
                <a:cubicBezTo>
                  <a:pt x="101" y="598"/>
                  <a:pt x="101" y="598"/>
                  <a:pt x="101" y="59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52" y="555"/>
                  <a:pt x="444" y="500"/>
                  <a:pt x="547" y="500"/>
                </a:cubicBezTo>
                <a:cubicBezTo>
                  <a:pt x="1037" y="500"/>
                  <a:pt x="1037" y="500"/>
                  <a:pt x="1037" y="500"/>
                </a:cubicBezTo>
                <a:cubicBezTo>
                  <a:pt x="1140" y="500"/>
                  <a:pt x="1232" y="555"/>
                  <a:pt x="1282" y="638"/>
                </a:cubicBezTo>
                <a:cubicBezTo>
                  <a:pt x="1483" y="598"/>
                  <a:pt x="1483" y="598"/>
                  <a:pt x="1483" y="598"/>
                </a:cubicBezTo>
                <a:cubicBezTo>
                  <a:pt x="1483" y="1007"/>
                  <a:pt x="1483" y="1007"/>
                  <a:pt x="1483" y="1007"/>
                </a:cubicBezTo>
                <a:close/>
                <a:moveTo>
                  <a:pt x="1371" y="1113"/>
                </a:moveTo>
                <a:cubicBezTo>
                  <a:pt x="1371" y="1063"/>
                  <a:pt x="1406" y="1021"/>
                  <a:pt x="1453" y="1010"/>
                </a:cubicBezTo>
                <a:cubicBezTo>
                  <a:pt x="1453" y="637"/>
                  <a:pt x="1453" y="637"/>
                  <a:pt x="1453" y="637"/>
                </a:cubicBezTo>
                <a:cubicBezTo>
                  <a:pt x="807" y="769"/>
                  <a:pt x="807" y="769"/>
                  <a:pt x="807" y="769"/>
                </a:cubicBezTo>
                <a:cubicBezTo>
                  <a:pt x="807" y="1699"/>
                  <a:pt x="807" y="1699"/>
                  <a:pt x="807" y="1699"/>
                </a:cubicBezTo>
                <a:cubicBezTo>
                  <a:pt x="819" y="1697"/>
                  <a:pt x="1445" y="1570"/>
                  <a:pt x="1453" y="1568"/>
                </a:cubicBezTo>
                <a:cubicBezTo>
                  <a:pt x="1453" y="1217"/>
                  <a:pt x="1453" y="1217"/>
                  <a:pt x="1453" y="1217"/>
                </a:cubicBezTo>
                <a:cubicBezTo>
                  <a:pt x="1406" y="1206"/>
                  <a:pt x="1371" y="1163"/>
                  <a:pt x="1371" y="1113"/>
                </a:cubicBezTo>
                <a:close/>
                <a:moveTo>
                  <a:pt x="180" y="1462"/>
                </a:moveTo>
                <a:cubicBezTo>
                  <a:pt x="180" y="1288"/>
                  <a:pt x="180" y="1288"/>
                  <a:pt x="180" y="1288"/>
                </a:cubicBezTo>
                <a:cubicBezTo>
                  <a:pt x="200" y="1292"/>
                  <a:pt x="200" y="1292"/>
                  <a:pt x="200" y="1292"/>
                </a:cubicBezTo>
                <a:cubicBezTo>
                  <a:pt x="200" y="1466"/>
                  <a:pt x="200" y="1466"/>
                  <a:pt x="200" y="1466"/>
                </a:cubicBezTo>
                <a:cubicBezTo>
                  <a:pt x="180" y="1462"/>
                  <a:pt x="180" y="1462"/>
                  <a:pt x="180" y="1462"/>
                </a:cubicBezTo>
                <a:close/>
                <a:moveTo>
                  <a:pt x="228" y="1538"/>
                </a:moveTo>
                <a:cubicBezTo>
                  <a:pt x="228" y="1297"/>
                  <a:pt x="228" y="1297"/>
                  <a:pt x="228" y="1297"/>
                </a:cubicBezTo>
                <a:cubicBezTo>
                  <a:pt x="248" y="1302"/>
                  <a:pt x="248" y="1302"/>
                  <a:pt x="248" y="1302"/>
                </a:cubicBezTo>
                <a:cubicBezTo>
                  <a:pt x="248" y="1542"/>
                  <a:pt x="248" y="1542"/>
                  <a:pt x="248" y="1542"/>
                </a:cubicBezTo>
                <a:cubicBezTo>
                  <a:pt x="228" y="1538"/>
                  <a:pt x="228" y="1538"/>
                  <a:pt x="228" y="1538"/>
                </a:cubicBezTo>
                <a:close/>
                <a:moveTo>
                  <a:pt x="276" y="1548"/>
                </a:moveTo>
                <a:cubicBezTo>
                  <a:pt x="276" y="1307"/>
                  <a:pt x="276" y="1307"/>
                  <a:pt x="276" y="1307"/>
                </a:cubicBezTo>
                <a:cubicBezTo>
                  <a:pt x="296" y="1311"/>
                  <a:pt x="296" y="1311"/>
                  <a:pt x="296" y="1311"/>
                </a:cubicBezTo>
                <a:cubicBezTo>
                  <a:pt x="296" y="1552"/>
                  <a:pt x="296" y="1552"/>
                  <a:pt x="296" y="1552"/>
                </a:cubicBezTo>
                <a:cubicBezTo>
                  <a:pt x="276" y="1548"/>
                  <a:pt x="276" y="1548"/>
                  <a:pt x="276" y="1548"/>
                </a:cubicBezTo>
                <a:close/>
                <a:moveTo>
                  <a:pt x="344" y="1321"/>
                </a:moveTo>
                <a:cubicBezTo>
                  <a:pt x="344" y="1562"/>
                  <a:pt x="344" y="1562"/>
                  <a:pt x="344" y="1562"/>
                </a:cubicBezTo>
                <a:cubicBezTo>
                  <a:pt x="324" y="1557"/>
                  <a:pt x="324" y="1557"/>
                  <a:pt x="324" y="1557"/>
                </a:cubicBezTo>
                <a:cubicBezTo>
                  <a:pt x="324" y="1317"/>
                  <a:pt x="324" y="1317"/>
                  <a:pt x="324" y="1317"/>
                </a:cubicBezTo>
                <a:cubicBezTo>
                  <a:pt x="344" y="1321"/>
                  <a:pt x="344" y="1321"/>
                  <a:pt x="344" y="1321"/>
                </a:cubicBezTo>
                <a:close/>
                <a:moveTo>
                  <a:pt x="440" y="1341"/>
                </a:moveTo>
                <a:cubicBezTo>
                  <a:pt x="440" y="1441"/>
                  <a:pt x="440" y="1441"/>
                  <a:pt x="440" y="1441"/>
                </a:cubicBezTo>
                <a:cubicBezTo>
                  <a:pt x="420" y="1437"/>
                  <a:pt x="420" y="1437"/>
                  <a:pt x="420" y="1437"/>
                </a:cubicBezTo>
                <a:cubicBezTo>
                  <a:pt x="420" y="1337"/>
                  <a:pt x="420" y="1337"/>
                  <a:pt x="420" y="1337"/>
                </a:cubicBezTo>
                <a:cubicBezTo>
                  <a:pt x="440" y="1341"/>
                  <a:pt x="440" y="1341"/>
                  <a:pt x="440" y="1341"/>
                </a:cubicBezTo>
                <a:close/>
                <a:moveTo>
                  <a:pt x="708" y="1496"/>
                </a:moveTo>
                <a:cubicBezTo>
                  <a:pt x="708" y="1395"/>
                  <a:pt x="708" y="1395"/>
                  <a:pt x="708" y="1395"/>
                </a:cubicBezTo>
                <a:cubicBezTo>
                  <a:pt x="728" y="1399"/>
                  <a:pt x="728" y="1399"/>
                  <a:pt x="728" y="1399"/>
                </a:cubicBezTo>
                <a:cubicBezTo>
                  <a:pt x="728" y="1500"/>
                  <a:pt x="728" y="1500"/>
                  <a:pt x="728" y="1500"/>
                </a:cubicBezTo>
                <a:cubicBezTo>
                  <a:pt x="708" y="1496"/>
                  <a:pt x="708" y="1496"/>
                  <a:pt x="708" y="1496"/>
                </a:cubicBezTo>
                <a:close/>
                <a:moveTo>
                  <a:pt x="680" y="1490"/>
                </a:moveTo>
                <a:cubicBezTo>
                  <a:pt x="660" y="1486"/>
                  <a:pt x="660" y="1486"/>
                  <a:pt x="660" y="1486"/>
                </a:cubicBezTo>
                <a:cubicBezTo>
                  <a:pt x="660" y="1385"/>
                  <a:pt x="660" y="1385"/>
                  <a:pt x="660" y="1385"/>
                </a:cubicBezTo>
                <a:cubicBezTo>
                  <a:pt x="680" y="1390"/>
                  <a:pt x="680" y="1390"/>
                  <a:pt x="680" y="1390"/>
                </a:cubicBezTo>
                <a:cubicBezTo>
                  <a:pt x="680" y="1490"/>
                  <a:pt x="680" y="1490"/>
                  <a:pt x="680" y="1490"/>
                </a:cubicBezTo>
                <a:close/>
                <a:moveTo>
                  <a:pt x="632" y="1480"/>
                </a:moveTo>
                <a:cubicBezTo>
                  <a:pt x="612" y="1476"/>
                  <a:pt x="612" y="1476"/>
                  <a:pt x="612" y="1476"/>
                </a:cubicBezTo>
                <a:cubicBezTo>
                  <a:pt x="612" y="1376"/>
                  <a:pt x="612" y="1376"/>
                  <a:pt x="612" y="1376"/>
                </a:cubicBezTo>
                <a:cubicBezTo>
                  <a:pt x="632" y="1380"/>
                  <a:pt x="632" y="1380"/>
                  <a:pt x="632" y="1380"/>
                </a:cubicBezTo>
                <a:cubicBezTo>
                  <a:pt x="632" y="1480"/>
                  <a:pt x="632" y="1480"/>
                  <a:pt x="632" y="1480"/>
                </a:cubicBezTo>
                <a:close/>
                <a:moveTo>
                  <a:pt x="584" y="1370"/>
                </a:moveTo>
                <a:cubicBezTo>
                  <a:pt x="584" y="1470"/>
                  <a:pt x="584" y="1470"/>
                  <a:pt x="584" y="1470"/>
                </a:cubicBezTo>
                <a:cubicBezTo>
                  <a:pt x="564" y="1466"/>
                  <a:pt x="564" y="1466"/>
                  <a:pt x="564" y="1466"/>
                </a:cubicBezTo>
                <a:cubicBezTo>
                  <a:pt x="564" y="1366"/>
                  <a:pt x="564" y="1366"/>
                  <a:pt x="564" y="1366"/>
                </a:cubicBezTo>
                <a:cubicBezTo>
                  <a:pt x="584" y="1370"/>
                  <a:pt x="584" y="1370"/>
                  <a:pt x="584" y="1370"/>
                </a:cubicBezTo>
                <a:close/>
                <a:moveTo>
                  <a:pt x="536" y="1360"/>
                </a:moveTo>
                <a:cubicBezTo>
                  <a:pt x="536" y="1461"/>
                  <a:pt x="536" y="1461"/>
                  <a:pt x="536" y="1461"/>
                </a:cubicBezTo>
                <a:cubicBezTo>
                  <a:pt x="516" y="1457"/>
                  <a:pt x="516" y="1457"/>
                  <a:pt x="516" y="1457"/>
                </a:cubicBezTo>
                <a:cubicBezTo>
                  <a:pt x="516" y="1356"/>
                  <a:pt x="516" y="1356"/>
                  <a:pt x="516" y="1356"/>
                </a:cubicBezTo>
                <a:cubicBezTo>
                  <a:pt x="536" y="1360"/>
                  <a:pt x="536" y="1360"/>
                  <a:pt x="536" y="1360"/>
                </a:cubicBezTo>
                <a:close/>
                <a:moveTo>
                  <a:pt x="488" y="1350"/>
                </a:moveTo>
                <a:cubicBezTo>
                  <a:pt x="488" y="1451"/>
                  <a:pt x="488" y="1451"/>
                  <a:pt x="488" y="1451"/>
                </a:cubicBezTo>
                <a:cubicBezTo>
                  <a:pt x="468" y="1447"/>
                  <a:pt x="468" y="1447"/>
                  <a:pt x="468" y="1447"/>
                </a:cubicBezTo>
                <a:cubicBezTo>
                  <a:pt x="468" y="1346"/>
                  <a:pt x="468" y="1346"/>
                  <a:pt x="468" y="1346"/>
                </a:cubicBezTo>
                <a:cubicBezTo>
                  <a:pt x="488" y="1350"/>
                  <a:pt x="488" y="1350"/>
                  <a:pt x="488" y="1350"/>
                </a:cubicBezTo>
                <a:close/>
                <a:moveTo>
                  <a:pt x="440" y="750"/>
                </a:moveTo>
                <a:cubicBezTo>
                  <a:pt x="440" y="990"/>
                  <a:pt x="440" y="990"/>
                  <a:pt x="440" y="990"/>
                </a:cubicBezTo>
                <a:cubicBezTo>
                  <a:pt x="420" y="986"/>
                  <a:pt x="420" y="986"/>
                  <a:pt x="420" y="986"/>
                </a:cubicBezTo>
                <a:cubicBezTo>
                  <a:pt x="420" y="746"/>
                  <a:pt x="420" y="746"/>
                  <a:pt x="420" y="746"/>
                </a:cubicBezTo>
                <a:cubicBezTo>
                  <a:pt x="440" y="750"/>
                  <a:pt x="440" y="750"/>
                  <a:pt x="440" y="750"/>
                </a:cubicBezTo>
                <a:close/>
                <a:moveTo>
                  <a:pt x="488" y="760"/>
                </a:moveTo>
                <a:cubicBezTo>
                  <a:pt x="488" y="1000"/>
                  <a:pt x="488" y="1000"/>
                  <a:pt x="488" y="1000"/>
                </a:cubicBezTo>
                <a:cubicBezTo>
                  <a:pt x="468" y="996"/>
                  <a:pt x="468" y="996"/>
                  <a:pt x="468" y="996"/>
                </a:cubicBezTo>
                <a:cubicBezTo>
                  <a:pt x="468" y="756"/>
                  <a:pt x="468" y="756"/>
                  <a:pt x="468" y="756"/>
                </a:cubicBezTo>
                <a:cubicBezTo>
                  <a:pt x="488" y="760"/>
                  <a:pt x="488" y="760"/>
                  <a:pt x="488" y="760"/>
                </a:cubicBezTo>
                <a:close/>
                <a:moveTo>
                  <a:pt x="536" y="770"/>
                </a:moveTo>
                <a:cubicBezTo>
                  <a:pt x="536" y="1010"/>
                  <a:pt x="536" y="1010"/>
                  <a:pt x="536" y="1010"/>
                </a:cubicBezTo>
                <a:cubicBezTo>
                  <a:pt x="516" y="1006"/>
                  <a:pt x="516" y="1006"/>
                  <a:pt x="516" y="1006"/>
                </a:cubicBezTo>
                <a:cubicBezTo>
                  <a:pt x="516" y="766"/>
                  <a:pt x="516" y="766"/>
                  <a:pt x="516" y="766"/>
                </a:cubicBezTo>
                <a:cubicBezTo>
                  <a:pt x="536" y="770"/>
                  <a:pt x="536" y="770"/>
                  <a:pt x="536" y="770"/>
                </a:cubicBezTo>
                <a:close/>
                <a:moveTo>
                  <a:pt x="584" y="779"/>
                </a:moveTo>
                <a:cubicBezTo>
                  <a:pt x="584" y="1020"/>
                  <a:pt x="584" y="1020"/>
                  <a:pt x="584" y="1020"/>
                </a:cubicBezTo>
                <a:cubicBezTo>
                  <a:pt x="564" y="1016"/>
                  <a:pt x="564" y="1016"/>
                  <a:pt x="564" y="1016"/>
                </a:cubicBezTo>
                <a:cubicBezTo>
                  <a:pt x="564" y="775"/>
                  <a:pt x="564" y="775"/>
                  <a:pt x="564" y="775"/>
                </a:cubicBezTo>
                <a:cubicBezTo>
                  <a:pt x="584" y="779"/>
                  <a:pt x="584" y="779"/>
                  <a:pt x="584" y="779"/>
                </a:cubicBezTo>
                <a:close/>
                <a:moveTo>
                  <a:pt x="372" y="1032"/>
                </a:moveTo>
                <a:cubicBezTo>
                  <a:pt x="392" y="1036"/>
                  <a:pt x="392" y="1036"/>
                  <a:pt x="392" y="1036"/>
                </a:cubicBezTo>
                <a:cubicBezTo>
                  <a:pt x="392" y="1210"/>
                  <a:pt x="392" y="1210"/>
                  <a:pt x="392" y="1210"/>
                </a:cubicBezTo>
                <a:cubicBezTo>
                  <a:pt x="372" y="1206"/>
                  <a:pt x="372" y="1206"/>
                  <a:pt x="372" y="1206"/>
                </a:cubicBezTo>
                <a:cubicBezTo>
                  <a:pt x="372" y="1032"/>
                  <a:pt x="372" y="1032"/>
                  <a:pt x="372" y="1032"/>
                </a:cubicBezTo>
                <a:close/>
                <a:moveTo>
                  <a:pt x="440" y="1045"/>
                </a:moveTo>
                <a:cubicBezTo>
                  <a:pt x="440" y="1286"/>
                  <a:pt x="440" y="1286"/>
                  <a:pt x="440" y="1286"/>
                </a:cubicBezTo>
                <a:cubicBezTo>
                  <a:pt x="420" y="1282"/>
                  <a:pt x="420" y="1282"/>
                  <a:pt x="420" y="1282"/>
                </a:cubicBezTo>
                <a:cubicBezTo>
                  <a:pt x="420" y="1041"/>
                  <a:pt x="420" y="1041"/>
                  <a:pt x="420" y="1041"/>
                </a:cubicBezTo>
                <a:cubicBezTo>
                  <a:pt x="440" y="1045"/>
                  <a:pt x="440" y="1045"/>
                  <a:pt x="440" y="1045"/>
                </a:cubicBezTo>
                <a:close/>
                <a:moveTo>
                  <a:pt x="536" y="1065"/>
                </a:moveTo>
                <a:cubicBezTo>
                  <a:pt x="536" y="1305"/>
                  <a:pt x="536" y="1305"/>
                  <a:pt x="536" y="1305"/>
                </a:cubicBezTo>
                <a:cubicBezTo>
                  <a:pt x="516" y="1301"/>
                  <a:pt x="516" y="1301"/>
                  <a:pt x="516" y="1301"/>
                </a:cubicBezTo>
                <a:cubicBezTo>
                  <a:pt x="516" y="1061"/>
                  <a:pt x="516" y="1061"/>
                  <a:pt x="516" y="1061"/>
                </a:cubicBezTo>
                <a:cubicBezTo>
                  <a:pt x="536" y="1065"/>
                  <a:pt x="536" y="1065"/>
                  <a:pt x="536" y="1065"/>
                </a:cubicBezTo>
                <a:close/>
                <a:moveTo>
                  <a:pt x="488" y="1055"/>
                </a:moveTo>
                <a:cubicBezTo>
                  <a:pt x="488" y="1296"/>
                  <a:pt x="488" y="1296"/>
                  <a:pt x="488" y="1296"/>
                </a:cubicBezTo>
                <a:cubicBezTo>
                  <a:pt x="468" y="1291"/>
                  <a:pt x="468" y="1291"/>
                  <a:pt x="468" y="1291"/>
                </a:cubicBezTo>
                <a:cubicBezTo>
                  <a:pt x="468" y="1051"/>
                  <a:pt x="468" y="1051"/>
                  <a:pt x="468" y="1051"/>
                </a:cubicBezTo>
                <a:cubicBezTo>
                  <a:pt x="488" y="1055"/>
                  <a:pt x="488" y="1055"/>
                  <a:pt x="488" y="1055"/>
                </a:cubicBezTo>
                <a:close/>
                <a:moveTo>
                  <a:pt x="728" y="809"/>
                </a:moveTo>
                <a:cubicBezTo>
                  <a:pt x="728" y="1049"/>
                  <a:pt x="728" y="1049"/>
                  <a:pt x="728" y="1049"/>
                </a:cubicBezTo>
                <a:cubicBezTo>
                  <a:pt x="660" y="1035"/>
                  <a:pt x="660" y="1035"/>
                  <a:pt x="660" y="1035"/>
                </a:cubicBezTo>
                <a:cubicBezTo>
                  <a:pt x="660" y="795"/>
                  <a:pt x="660" y="795"/>
                  <a:pt x="660" y="795"/>
                </a:cubicBezTo>
                <a:cubicBezTo>
                  <a:pt x="728" y="809"/>
                  <a:pt x="728" y="809"/>
                  <a:pt x="728" y="809"/>
                </a:cubicBezTo>
                <a:close/>
                <a:moveTo>
                  <a:pt x="728" y="1104"/>
                </a:moveTo>
                <a:cubicBezTo>
                  <a:pt x="728" y="1264"/>
                  <a:pt x="728" y="1264"/>
                  <a:pt x="728" y="1264"/>
                </a:cubicBezTo>
                <a:cubicBezTo>
                  <a:pt x="564" y="1230"/>
                  <a:pt x="564" y="1230"/>
                  <a:pt x="564" y="1230"/>
                </a:cubicBezTo>
                <a:cubicBezTo>
                  <a:pt x="564" y="1071"/>
                  <a:pt x="564" y="1071"/>
                  <a:pt x="564" y="1071"/>
                </a:cubicBezTo>
                <a:cubicBezTo>
                  <a:pt x="728" y="1104"/>
                  <a:pt x="728" y="1104"/>
                  <a:pt x="728" y="1104"/>
                </a:cubicBezTo>
                <a:close/>
                <a:moveTo>
                  <a:pt x="442" y="1500"/>
                </a:moveTo>
                <a:cubicBezTo>
                  <a:pt x="442" y="1555"/>
                  <a:pt x="442" y="1555"/>
                  <a:pt x="442" y="1555"/>
                </a:cubicBezTo>
                <a:cubicBezTo>
                  <a:pt x="707" y="1609"/>
                  <a:pt x="707" y="1609"/>
                  <a:pt x="707" y="1609"/>
                </a:cubicBezTo>
                <a:cubicBezTo>
                  <a:pt x="707" y="1554"/>
                  <a:pt x="707" y="1554"/>
                  <a:pt x="707" y="1554"/>
                </a:cubicBezTo>
                <a:cubicBezTo>
                  <a:pt x="442" y="1500"/>
                  <a:pt x="442" y="1500"/>
                  <a:pt x="442" y="1500"/>
                </a:cubicBezTo>
                <a:close/>
                <a:moveTo>
                  <a:pt x="728" y="1640"/>
                </a:moveTo>
                <a:cubicBezTo>
                  <a:pt x="421" y="1577"/>
                  <a:pt x="421" y="1577"/>
                  <a:pt x="421" y="1577"/>
                </a:cubicBezTo>
                <a:cubicBezTo>
                  <a:pt x="421" y="1469"/>
                  <a:pt x="421" y="1469"/>
                  <a:pt x="421" y="1469"/>
                </a:cubicBezTo>
                <a:cubicBezTo>
                  <a:pt x="716" y="1529"/>
                  <a:pt x="716" y="1529"/>
                  <a:pt x="716" y="1529"/>
                </a:cubicBezTo>
                <a:cubicBezTo>
                  <a:pt x="728" y="1532"/>
                  <a:pt x="728" y="1532"/>
                  <a:pt x="728" y="1532"/>
                </a:cubicBezTo>
                <a:cubicBezTo>
                  <a:pt x="728" y="1640"/>
                  <a:pt x="728" y="1640"/>
                  <a:pt x="728" y="1640"/>
                </a:cubicBezTo>
                <a:close/>
                <a:moveTo>
                  <a:pt x="392" y="981"/>
                </a:moveTo>
                <a:cubicBezTo>
                  <a:pt x="181" y="938"/>
                  <a:pt x="181" y="938"/>
                  <a:pt x="181" y="938"/>
                </a:cubicBezTo>
                <a:cubicBezTo>
                  <a:pt x="181" y="697"/>
                  <a:pt x="181" y="697"/>
                  <a:pt x="181" y="697"/>
                </a:cubicBezTo>
                <a:cubicBezTo>
                  <a:pt x="392" y="740"/>
                  <a:pt x="392" y="740"/>
                  <a:pt x="392" y="740"/>
                </a:cubicBezTo>
                <a:cubicBezTo>
                  <a:pt x="392" y="981"/>
                  <a:pt x="392" y="981"/>
                  <a:pt x="392" y="981"/>
                </a:cubicBezTo>
                <a:close/>
                <a:moveTo>
                  <a:pt x="876" y="1612"/>
                </a:moveTo>
                <a:cubicBezTo>
                  <a:pt x="894" y="1609"/>
                  <a:pt x="1113" y="1564"/>
                  <a:pt x="1131" y="1560"/>
                </a:cubicBezTo>
                <a:cubicBezTo>
                  <a:pt x="1131" y="1367"/>
                  <a:pt x="1131" y="1367"/>
                  <a:pt x="1131" y="1367"/>
                </a:cubicBezTo>
                <a:cubicBezTo>
                  <a:pt x="876" y="1419"/>
                  <a:pt x="876" y="1419"/>
                  <a:pt x="876" y="1419"/>
                </a:cubicBezTo>
                <a:cubicBezTo>
                  <a:pt x="876" y="1612"/>
                  <a:pt x="876" y="1612"/>
                  <a:pt x="876" y="1612"/>
                </a:cubicBezTo>
                <a:close/>
                <a:moveTo>
                  <a:pt x="1151" y="1339"/>
                </a:moveTo>
                <a:cubicBezTo>
                  <a:pt x="1151" y="1580"/>
                  <a:pt x="1151" y="1580"/>
                  <a:pt x="1151" y="1580"/>
                </a:cubicBezTo>
                <a:cubicBezTo>
                  <a:pt x="856" y="1640"/>
                  <a:pt x="856" y="1640"/>
                  <a:pt x="856" y="1640"/>
                </a:cubicBezTo>
                <a:cubicBezTo>
                  <a:pt x="856" y="1399"/>
                  <a:pt x="856" y="1399"/>
                  <a:pt x="856" y="1399"/>
                </a:cubicBezTo>
                <a:cubicBezTo>
                  <a:pt x="1141" y="1341"/>
                  <a:pt x="1141" y="1341"/>
                  <a:pt x="1141" y="1341"/>
                </a:cubicBezTo>
                <a:cubicBezTo>
                  <a:pt x="1151" y="1339"/>
                  <a:pt x="1151" y="1339"/>
                  <a:pt x="1151" y="1339"/>
                </a:cubicBezTo>
                <a:close/>
                <a:moveTo>
                  <a:pt x="1240" y="1321"/>
                </a:moveTo>
                <a:cubicBezTo>
                  <a:pt x="1260" y="1317"/>
                  <a:pt x="1260" y="1317"/>
                  <a:pt x="1260" y="1317"/>
                </a:cubicBezTo>
                <a:cubicBezTo>
                  <a:pt x="1260" y="1557"/>
                  <a:pt x="1260" y="1557"/>
                  <a:pt x="1260" y="1557"/>
                </a:cubicBezTo>
                <a:cubicBezTo>
                  <a:pt x="1240" y="1562"/>
                  <a:pt x="1240" y="1562"/>
                  <a:pt x="1240" y="1562"/>
                </a:cubicBezTo>
                <a:cubicBezTo>
                  <a:pt x="1240" y="1321"/>
                  <a:pt x="1240" y="1321"/>
                  <a:pt x="1240" y="1321"/>
                </a:cubicBezTo>
                <a:close/>
                <a:moveTo>
                  <a:pt x="1288" y="1552"/>
                </a:moveTo>
                <a:cubicBezTo>
                  <a:pt x="1288" y="1311"/>
                  <a:pt x="1288" y="1311"/>
                  <a:pt x="1288" y="1311"/>
                </a:cubicBezTo>
                <a:cubicBezTo>
                  <a:pt x="1308" y="1307"/>
                  <a:pt x="1308" y="1307"/>
                  <a:pt x="1308" y="1307"/>
                </a:cubicBezTo>
                <a:cubicBezTo>
                  <a:pt x="1308" y="1548"/>
                  <a:pt x="1308" y="1548"/>
                  <a:pt x="1308" y="1548"/>
                </a:cubicBezTo>
                <a:cubicBezTo>
                  <a:pt x="1288" y="1552"/>
                  <a:pt x="1288" y="1552"/>
                  <a:pt x="1288" y="1552"/>
                </a:cubicBezTo>
                <a:close/>
                <a:moveTo>
                  <a:pt x="1336" y="1542"/>
                </a:moveTo>
                <a:cubicBezTo>
                  <a:pt x="1336" y="1302"/>
                  <a:pt x="1336" y="1302"/>
                  <a:pt x="1336" y="1302"/>
                </a:cubicBezTo>
                <a:cubicBezTo>
                  <a:pt x="1356" y="1297"/>
                  <a:pt x="1356" y="1297"/>
                  <a:pt x="1356" y="1297"/>
                </a:cubicBezTo>
                <a:cubicBezTo>
                  <a:pt x="1356" y="1538"/>
                  <a:pt x="1356" y="1538"/>
                  <a:pt x="1356" y="1538"/>
                </a:cubicBezTo>
                <a:cubicBezTo>
                  <a:pt x="1336" y="1542"/>
                  <a:pt x="1336" y="1542"/>
                  <a:pt x="1336" y="1542"/>
                </a:cubicBezTo>
                <a:close/>
                <a:moveTo>
                  <a:pt x="1384" y="1532"/>
                </a:moveTo>
                <a:cubicBezTo>
                  <a:pt x="1384" y="1292"/>
                  <a:pt x="1384" y="1292"/>
                  <a:pt x="1384" y="1292"/>
                </a:cubicBezTo>
                <a:cubicBezTo>
                  <a:pt x="1404" y="1288"/>
                  <a:pt x="1404" y="1288"/>
                  <a:pt x="1404" y="1288"/>
                </a:cubicBezTo>
                <a:cubicBezTo>
                  <a:pt x="1404" y="1528"/>
                  <a:pt x="1404" y="1528"/>
                  <a:pt x="1404" y="1528"/>
                </a:cubicBezTo>
                <a:cubicBezTo>
                  <a:pt x="1384" y="1532"/>
                  <a:pt x="1384" y="1532"/>
                  <a:pt x="1384" y="1532"/>
                </a:cubicBezTo>
                <a:close/>
                <a:moveTo>
                  <a:pt x="876" y="1100"/>
                </a:moveTo>
                <a:cubicBezTo>
                  <a:pt x="876" y="1340"/>
                  <a:pt x="876" y="1340"/>
                  <a:pt x="876" y="1340"/>
                </a:cubicBezTo>
                <a:cubicBezTo>
                  <a:pt x="856" y="1344"/>
                  <a:pt x="856" y="1344"/>
                  <a:pt x="856" y="1344"/>
                </a:cubicBezTo>
                <a:cubicBezTo>
                  <a:pt x="856" y="1104"/>
                  <a:pt x="856" y="1104"/>
                  <a:pt x="856" y="1104"/>
                </a:cubicBezTo>
                <a:cubicBezTo>
                  <a:pt x="876" y="1100"/>
                  <a:pt x="876" y="1100"/>
                  <a:pt x="876" y="1100"/>
                </a:cubicBezTo>
                <a:close/>
                <a:moveTo>
                  <a:pt x="924" y="1331"/>
                </a:moveTo>
                <a:cubicBezTo>
                  <a:pt x="904" y="1335"/>
                  <a:pt x="904" y="1335"/>
                  <a:pt x="904" y="1335"/>
                </a:cubicBezTo>
                <a:cubicBezTo>
                  <a:pt x="904" y="1094"/>
                  <a:pt x="904" y="1094"/>
                  <a:pt x="904" y="1094"/>
                </a:cubicBezTo>
                <a:cubicBezTo>
                  <a:pt x="924" y="1090"/>
                  <a:pt x="924" y="1090"/>
                  <a:pt x="924" y="1090"/>
                </a:cubicBezTo>
                <a:cubicBezTo>
                  <a:pt x="924" y="1331"/>
                  <a:pt x="924" y="1331"/>
                  <a:pt x="924" y="1331"/>
                </a:cubicBezTo>
                <a:close/>
                <a:moveTo>
                  <a:pt x="972" y="1080"/>
                </a:moveTo>
                <a:cubicBezTo>
                  <a:pt x="972" y="1321"/>
                  <a:pt x="972" y="1321"/>
                  <a:pt x="972" y="1321"/>
                </a:cubicBezTo>
                <a:cubicBezTo>
                  <a:pt x="952" y="1325"/>
                  <a:pt x="952" y="1325"/>
                  <a:pt x="952" y="1325"/>
                </a:cubicBezTo>
                <a:cubicBezTo>
                  <a:pt x="952" y="1084"/>
                  <a:pt x="952" y="1084"/>
                  <a:pt x="952" y="1084"/>
                </a:cubicBezTo>
                <a:cubicBezTo>
                  <a:pt x="972" y="1080"/>
                  <a:pt x="972" y="1080"/>
                  <a:pt x="972" y="1080"/>
                </a:cubicBezTo>
                <a:close/>
                <a:moveTo>
                  <a:pt x="1020" y="1071"/>
                </a:moveTo>
                <a:cubicBezTo>
                  <a:pt x="1020" y="1311"/>
                  <a:pt x="1020" y="1311"/>
                  <a:pt x="1020" y="1311"/>
                </a:cubicBezTo>
                <a:cubicBezTo>
                  <a:pt x="1000" y="1315"/>
                  <a:pt x="1000" y="1315"/>
                  <a:pt x="1000" y="1315"/>
                </a:cubicBezTo>
                <a:cubicBezTo>
                  <a:pt x="1000" y="1075"/>
                  <a:pt x="1000" y="1075"/>
                  <a:pt x="1000" y="1075"/>
                </a:cubicBezTo>
                <a:cubicBezTo>
                  <a:pt x="1020" y="1071"/>
                  <a:pt x="1020" y="1071"/>
                  <a:pt x="1020" y="1071"/>
                </a:cubicBezTo>
                <a:close/>
                <a:moveTo>
                  <a:pt x="1068" y="1061"/>
                </a:moveTo>
                <a:cubicBezTo>
                  <a:pt x="1068" y="1248"/>
                  <a:pt x="1068" y="1248"/>
                  <a:pt x="1068" y="1248"/>
                </a:cubicBezTo>
                <a:cubicBezTo>
                  <a:pt x="1048" y="1253"/>
                  <a:pt x="1048" y="1253"/>
                  <a:pt x="1048" y="1253"/>
                </a:cubicBezTo>
                <a:cubicBezTo>
                  <a:pt x="1048" y="1065"/>
                  <a:pt x="1048" y="1065"/>
                  <a:pt x="1048" y="1065"/>
                </a:cubicBezTo>
                <a:cubicBezTo>
                  <a:pt x="1068" y="1061"/>
                  <a:pt x="1068" y="1061"/>
                  <a:pt x="1068" y="1061"/>
                </a:cubicBezTo>
                <a:close/>
                <a:moveTo>
                  <a:pt x="1116" y="1291"/>
                </a:moveTo>
                <a:cubicBezTo>
                  <a:pt x="1096" y="1296"/>
                  <a:pt x="1096" y="1296"/>
                  <a:pt x="1096" y="1296"/>
                </a:cubicBezTo>
                <a:cubicBezTo>
                  <a:pt x="1096" y="1055"/>
                  <a:pt x="1096" y="1055"/>
                  <a:pt x="1096" y="1055"/>
                </a:cubicBezTo>
                <a:cubicBezTo>
                  <a:pt x="1116" y="1051"/>
                  <a:pt x="1116" y="1051"/>
                  <a:pt x="1116" y="1051"/>
                </a:cubicBezTo>
                <a:cubicBezTo>
                  <a:pt x="1116" y="1291"/>
                  <a:pt x="1116" y="1291"/>
                  <a:pt x="1116" y="1291"/>
                </a:cubicBezTo>
                <a:close/>
                <a:moveTo>
                  <a:pt x="1144" y="1286"/>
                </a:moveTo>
                <a:cubicBezTo>
                  <a:pt x="1144" y="1045"/>
                  <a:pt x="1144" y="1045"/>
                  <a:pt x="1144" y="1045"/>
                </a:cubicBezTo>
                <a:cubicBezTo>
                  <a:pt x="1164" y="1041"/>
                  <a:pt x="1164" y="1041"/>
                  <a:pt x="1164" y="1041"/>
                </a:cubicBezTo>
                <a:cubicBezTo>
                  <a:pt x="1164" y="1282"/>
                  <a:pt x="1164" y="1282"/>
                  <a:pt x="1164" y="1282"/>
                </a:cubicBezTo>
                <a:cubicBezTo>
                  <a:pt x="1144" y="1286"/>
                  <a:pt x="1144" y="1286"/>
                  <a:pt x="1144" y="1286"/>
                </a:cubicBezTo>
                <a:close/>
                <a:moveTo>
                  <a:pt x="1192" y="1036"/>
                </a:moveTo>
                <a:cubicBezTo>
                  <a:pt x="1212" y="1032"/>
                  <a:pt x="1212" y="1032"/>
                  <a:pt x="1212" y="1032"/>
                </a:cubicBezTo>
                <a:cubicBezTo>
                  <a:pt x="1212" y="1272"/>
                  <a:pt x="1212" y="1272"/>
                  <a:pt x="1212" y="1272"/>
                </a:cubicBezTo>
                <a:cubicBezTo>
                  <a:pt x="1192" y="1276"/>
                  <a:pt x="1192" y="1276"/>
                  <a:pt x="1192" y="1276"/>
                </a:cubicBezTo>
                <a:cubicBezTo>
                  <a:pt x="1192" y="1036"/>
                  <a:pt x="1192" y="1036"/>
                  <a:pt x="1192" y="1036"/>
                </a:cubicBezTo>
                <a:close/>
                <a:moveTo>
                  <a:pt x="1240" y="1147"/>
                </a:moveTo>
                <a:cubicBezTo>
                  <a:pt x="1240" y="1026"/>
                  <a:pt x="1240" y="1026"/>
                  <a:pt x="1240" y="1026"/>
                </a:cubicBezTo>
                <a:cubicBezTo>
                  <a:pt x="1260" y="1022"/>
                  <a:pt x="1260" y="1022"/>
                  <a:pt x="1260" y="1022"/>
                </a:cubicBezTo>
                <a:cubicBezTo>
                  <a:pt x="1260" y="1143"/>
                  <a:pt x="1260" y="1143"/>
                  <a:pt x="1260" y="1143"/>
                </a:cubicBezTo>
                <a:cubicBezTo>
                  <a:pt x="1240" y="1147"/>
                  <a:pt x="1240" y="1147"/>
                  <a:pt x="1240" y="1147"/>
                </a:cubicBezTo>
                <a:close/>
                <a:moveTo>
                  <a:pt x="1308" y="1012"/>
                </a:moveTo>
                <a:cubicBezTo>
                  <a:pt x="1308" y="1252"/>
                  <a:pt x="1308" y="1252"/>
                  <a:pt x="1308" y="1252"/>
                </a:cubicBezTo>
                <a:cubicBezTo>
                  <a:pt x="1288" y="1256"/>
                  <a:pt x="1288" y="1256"/>
                  <a:pt x="1288" y="1256"/>
                </a:cubicBezTo>
                <a:cubicBezTo>
                  <a:pt x="1288" y="1016"/>
                  <a:pt x="1288" y="1016"/>
                  <a:pt x="1288" y="1016"/>
                </a:cubicBezTo>
                <a:cubicBezTo>
                  <a:pt x="1308" y="1012"/>
                  <a:pt x="1308" y="1012"/>
                  <a:pt x="1308" y="1012"/>
                </a:cubicBezTo>
                <a:close/>
                <a:moveTo>
                  <a:pt x="876" y="805"/>
                </a:moveTo>
                <a:cubicBezTo>
                  <a:pt x="876" y="1045"/>
                  <a:pt x="876" y="1045"/>
                  <a:pt x="876" y="1045"/>
                </a:cubicBezTo>
                <a:cubicBezTo>
                  <a:pt x="856" y="1049"/>
                  <a:pt x="856" y="1049"/>
                  <a:pt x="856" y="1049"/>
                </a:cubicBezTo>
                <a:cubicBezTo>
                  <a:pt x="856" y="809"/>
                  <a:pt x="856" y="809"/>
                  <a:pt x="856" y="809"/>
                </a:cubicBezTo>
                <a:cubicBezTo>
                  <a:pt x="876" y="805"/>
                  <a:pt x="876" y="805"/>
                  <a:pt x="876" y="805"/>
                </a:cubicBezTo>
                <a:close/>
                <a:moveTo>
                  <a:pt x="924" y="795"/>
                </a:moveTo>
                <a:cubicBezTo>
                  <a:pt x="924" y="1035"/>
                  <a:pt x="924" y="1035"/>
                  <a:pt x="924" y="1035"/>
                </a:cubicBezTo>
                <a:cubicBezTo>
                  <a:pt x="904" y="1039"/>
                  <a:pt x="904" y="1039"/>
                  <a:pt x="904" y="1039"/>
                </a:cubicBezTo>
                <a:cubicBezTo>
                  <a:pt x="904" y="799"/>
                  <a:pt x="904" y="799"/>
                  <a:pt x="904" y="799"/>
                </a:cubicBezTo>
                <a:cubicBezTo>
                  <a:pt x="924" y="795"/>
                  <a:pt x="924" y="795"/>
                  <a:pt x="924" y="795"/>
                </a:cubicBezTo>
                <a:close/>
                <a:moveTo>
                  <a:pt x="1020" y="775"/>
                </a:moveTo>
                <a:cubicBezTo>
                  <a:pt x="1020" y="1016"/>
                  <a:pt x="1020" y="1016"/>
                  <a:pt x="1020" y="1016"/>
                </a:cubicBezTo>
                <a:cubicBezTo>
                  <a:pt x="1000" y="1020"/>
                  <a:pt x="1000" y="1020"/>
                  <a:pt x="1000" y="1020"/>
                </a:cubicBezTo>
                <a:cubicBezTo>
                  <a:pt x="1000" y="779"/>
                  <a:pt x="1000" y="779"/>
                  <a:pt x="1000" y="779"/>
                </a:cubicBezTo>
                <a:cubicBezTo>
                  <a:pt x="1020" y="775"/>
                  <a:pt x="1020" y="775"/>
                  <a:pt x="1020" y="775"/>
                </a:cubicBezTo>
                <a:close/>
                <a:moveTo>
                  <a:pt x="972" y="785"/>
                </a:moveTo>
                <a:cubicBezTo>
                  <a:pt x="972" y="1026"/>
                  <a:pt x="972" y="1026"/>
                  <a:pt x="972" y="1026"/>
                </a:cubicBezTo>
                <a:cubicBezTo>
                  <a:pt x="952" y="1030"/>
                  <a:pt x="952" y="1030"/>
                  <a:pt x="952" y="1030"/>
                </a:cubicBezTo>
                <a:cubicBezTo>
                  <a:pt x="952" y="789"/>
                  <a:pt x="952" y="789"/>
                  <a:pt x="952" y="789"/>
                </a:cubicBezTo>
                <a:cubicBezTo>
                  <a:pt x="972" y="785"/>
                  <a:pt x="972" y="785"/>
                  <a:pt x="972" y="785"/>
                </a:cubicBezTo>
                <a:close/>
                <a:moveTo>
                  <a:pt x="1404" y="937"/>
                </a:moveTo>
                <a:cubicBezTo>
                  <a:pt x="1336" y="951"/>
                  <a:pt x="1336" y="951"/>
                  <a:pt x="1336" y="951"/>
                </a:cubicBezTo>
                <a:cubicBezTo>
                  <a:pt x="1336" y="711"/>
                  <a:pt x="1336" y="711"/>
                  <a:pt x="1336" y="711"/>
                </a:cubicBezTo>
                <a:cubicBezTo>
                  <a:pt x="1404" y="697"/>
                  <a:pt x="1404" y="697"/>
                  <a:pt x="1404" y="697"/>
                </a:cubicBezTo>
                <a:cubicBezTo>
                  <a:pt x="1404" y="937"/>
                  <a:pt x="1404" y="937"/>
                  <a:pt x="1404" y="937"/>
                </a:cubicBezTo>
                <a:close/>
                <a:moveTo>
                  <a:pt x="1212" y="736"/>
                </a:moveTo>
                <a:cubicBezTo>
                  <a:pt x="1212" y="896"/>
                  <a:pt x="1212" y="896"/>
                  <a:pt x="1212" y="896"/>
                </a:cubicBezTo>
                <a:cubicBezTo>
                  <a:pt x="1048" y="929"/>
                  <a:pt x="1048" y="929"/>
                  <a:pt x="1048" y="929"/>
                </a:cubicBezTo>
                <a:cubicBezTo>
                  <a:pt x="1048" y="770"/>
                  <a:pt x="1048" y="770"/>
                  <a:pt x="1048" y="770"/>
                </a:cubicBezTo>
                <a:cubicBezTo>
                  <a:pt x="1212" y="736"/>
                  <a:pt x="1212" y="736"/>
                  <a:pt x="1212" y="736"/>
                </a:cubicBezTo>
                <a:close/>
                <a:moveTo>
                  <a:pt x="792" y="443"/>
                </a:moveTo>
                <a:cubicBezTo>
                  <a:pt x="670" y="443"/>
                  <a:pt x="570" y="344"/>
                  <a:pt x="570" y="222"/>
                </a:cubicBezTo>
                <a:cubicBezTo>
                  <a:pt x="570" y="99"/>
                  <a:pt x="670" y="0"/>
                  <a:pt x="792" y="0"/>
                </a:cubicBezTo>
                <a:cubicBezTo>
                  <a:pt x="914" y="0"/>
                  <a:pt x="1014" y="99"/>
                  <a:pt x="1014" y="222"/>
                </a:cubicBezTo>
                <a:cubicBezTo>
                  <a:pt x="1014" y="344"/>
                  <a:pt x="914" y="443"/>
                  <a:pt x="792" y="44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597379" y="2761566"/>
            <a:ext cx="182628" cy="34404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41990"/>
            <a:ext cx="309598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Fagpresserapporten 2015</a:t>
            </a:r>
            <a:endParaRPr lang="nb-NO" dirty="0"/>
          </a:p>
        </p:txBody>
      </p:sp>
      <p:sp>
        <p:nvSpPr>
          <p:cNvPr id="46" name="TextBox 45"/>
          <p:cNvSpPr txBox="1"/>
          <p:nvPr/>
        </p:nvSpPr>
        <p:spPr>
          <a:xfrm>
            <a:off x="6015200" y="1045534"/>
            <a:ext cx="309598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Fagpresserapporten 2015</a:t>
            </a:r>
            <a:endParaRPr lang="nb-NO" dirty="0"/>
          </a:p>
        </p:txBody>
      </p:sp>
      <p:sp>
        <p:nvSpPr>
          <p:cNvPr id="47" name="TextBox 46"/>
          <p:cNvSpPr txBox="1"/>
          <p:nvPr/>
        </p:nvSpPr>
        <p:spPr>
          <a:xfrm>
            <a:off x="3095989" y="1045534"/>
            <a:ext cx="294726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Internett &amp; Ledere 2015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87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273399" y="820153"/>
            <a:ext cx="6972300" cy="1048446"/>
            <a:chOff x="-368300" y="1206500"/>
            <a:chExt cx="6972300" cy="266700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64008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defTabSz="457137"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9723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7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961438" y="6565900"/>
            <a:ext cx="182562" cy="185738"/>
          </a:xfrm>
          <a:prstGeom prst="rect">
            <a:avLst/>
          </a:prstGeom>
        </p:spPr>
        <p:txBody>
          <a:bodyPr/>
          <a:lstStyle/>
          <a:p>
            <a:pPr algn="r"/>
            <a:fld id="{976E9F39-4EC8-7D43-AE57-B67BC8DE7C05}" type="slidenum">
              <a:rPr lang="en-US" sz="1600">
                <a:solidFill>
                  <a:prstClr val="white"/>
                </a:solidFill>
                <a:cs typeface="Arial"/>
              </a:rPr>
              <a:pPr algn="r"/>
              <a:t>20</a:t>
            </a:fld>
            <a:endParaRPr lang="en-US" sz="160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728520" y="74427"/>
            <a:ext cx="6400800" cy="691116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 defTabSz="457137">
              <a:spcBef>
                <a:spcPct val="0"/>
              </a:spcBef>
            </a:pPr>
            <a:endParaRPr lang="en-US" sz="4200" cap="small" dirty="0" smtClean="0">
              <a:solidFill>
                <a:srgbClr val="545757"/>
              </a:solidFill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35" name="Oval 34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8E9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</p:grpSp>
      <p:sp>
        <p:nvSpPr>
          <p:cNvPr id="43" name="Oval 42"/>
          <p:cNvSpPr>
            <a:spLocks noChangeAspect="1"/>
          </p:cNvSpPr>
          <p:nvPr/>
        </p:nvSpPr>
        <p:spPr>
          <a:xfrm>
            <a:off x="5316491" y="832884"/>
            <a:ext cx="1357550" cy="1410141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389915" y="1633014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402790" y="1044995"/>
            <a:ext cx="1233902" cy="338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Leserkvalitet</a:t>
            </a:r>
            <a:endParaRPr lang="en-US" sz="1600" b="1" cap="small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49" name="Picture 24" descr="blo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2931" y="1707076"/>
            <a:ext cx="460573" cy="42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Ellipse 7"/>
          <p:cNvSpPr/>
          <p:nvPr/>
        </p:nvSpPr>
        <p:spPr>
          <a:xfrm>
            <a:off x="3708388" y="3056992"/>
            <a:ext cx="1134000" cy="1134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74% (67 %)</a:t>
            </a:r>
            <a:endParaRPr lang="nb-NO" dirty="0"/>
          </a:p>
        </p:txBody>
      </p:sp>
      <p:sp>
        <p:nvSpPr>
          <p:cNvPr id="20" name="Ellipse 8"/>
          <p:cNvSpPr/>
          <p:nvPr/>
        </p:nvSpPr>
        <p:spPr>
          <a:xfrm>
            <a:off x="3756012" y="4360067"/>
            <a:ext cx="1086376" cy="1052729"/>
          </a:xfrm>
          <a:prstGeom prst="ellipse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68% (62 %)</a:t>
            </a:r>
            <a:endParaRPr lang="nb-NO" sz="1600" dirty="0"/>
          </a:p>
        </p:txBody>
      </p:sp>
      <p:sp>
        <p:nvSpPr>
          <p:cNvPr id="21" name="Ellipse 9"/>
          <p:cNvSpPr/>
          <p:nvPr/>
        </p:nvSpPr>
        <p:spPr>
          <a:xfrm>
            <a:off x="3837306" y="5618117"/>
            <a:ext cx="962550" cy="984701"/>
          </a:xfrm>
          <a:prstGeom prst="ellipse">
            <a:avLst/>
          </a:prstGeom>
          <a:solidFill>
            <a:srgbClr val="009C9D"/>
          </a:solidFill>
          <a:ln>
            <a:solidFill>
              <a:srgbClr val="009C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smtClean="0"/>
              <a:t>47% (30 %)</a:t>
            </a:r>
            <a:endParaRPr lang="nb-NO" sz="1400" dirty="0"/>
          </a:p>
        </p:txBody>
      </p:sp>
      <p:sp>
        <p:nvSpPr>
          <p:cNvPr id="54" name="TekstSylinder 45"/>
          <p:cNvSpPr txBox="1"/>
          <p:nvPr/>
        </p:nvSpPr>
        <p:spPr>
          <a:xfrm>
            <a:off x="3708388" y="2365358"/>
            <a:ext cx="150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>
                <a:solidFill>
                  <a:schemeClr val="bg2">
                    <a:lumMod val="50000"/>
                  </a:schemeClr>
                </a:solidFill>
              </a:rPr>
              <a:t>Hva leses?</a:t>
            </a:r>
            <a:endParaRPr lang="nb-NO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5" name="TekstSylinder 46"/>
          <p:cNvSpPr txBox="1"/>
          <p:nvPr/>
        </p:nvSpPr>
        <p:spPr>
          <a:xfrm>
            <a:off x="184138" y="2350821"/>
            <a:ext cx="2886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 smtClean="0">
                <a:solidFill>
                  <a:schemeClr val="bg2">
                    <a:lumMod val="50000"/>
                  </a:schemeClr>
                </a:solidFill>
              </a:rPr>
              <a:t>Gjennomsnittlig lesetid i minutter</a:t>
            </a:r>
            <a:endParaRPr lang="nb-NO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6" name="TekstSylinder 47"/>
          <p:cNvSpPr txBox="1"/>
          <p:nvPr/>
        </p:nvSpPr>
        <p:spPr>
          <a:xfrm>
            <a:off x="5013313" y="3437993"/>
            <a:ext cx="286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2">
                    <a:lumMod val="50000"/>
                  </a:schemeClr>
                </a:solidFill>
              </a:rPr>
              <a:t>Faglige hovedartikler</a:t>
            </a:r>
            <a:endParaRPr lang="nb-NO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7" name="TekstSylinder 49"/>
          <p:cNvSpPr txBox="1"/>
          <p:nvPr/>
        </p:nvSpPr>
        <p:spPr>
          <a:xfrm>
            <a:off x="5003788" y="5846718"/>
            <a:ext cx="286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2">
                    <a:lumMod val="50000"/>
                  </a:schemeClr>
                </a:solidFill>
              </a:rPr>
              <a:t>Produktinformasjon</a:t>
            </a:r>
            <a:endParaRPr lang="nb-NO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9" name="TekstSylinder 48"/>
          <p:cNvSpPr txBox="1"/>
          <p:nvPr/>
        </p:nvSpPr>
        <p:spPr>
          <a:xfrm>
            <a:off x="5052605" y="4701765"/>
            <a:ext cx="332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2">
                    <a:lumMod val="50000"/>
                  </a:schemeClr>
                </a:solidFill>
              </a:rPr>
              <a:t>Reportasjer/intervjus</a:t>
            </a:r>
            <a:endParaRPr lang="nb-NO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2665" y="1068417"/>
            <a:ext cx="655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tx2"/>
                </a:solidFill>
              </a:rPr>
              <a:t>Styrket kvalitativ profil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46" name="Group 220"/>
          <p:cNvGrpSpPr>
            <a:grpSpLocks noChangeAspect="1"/>
          </p:cNvGrpSpPr>
          <p:nvPr/>
        </p:nvGrpSpPr>
        <p:grpSpPr>
          <a:xfrm>
            <a:off x="505808" y="3455290"/>
            <a:ext cx="2090559" cy="2603932"/>
            <a:chOff x="2359963" y="4585476"/>
            <a:chExt cx="867075" cy="1080000"/>
          </a:xfrm>
        </p:grpSpPr>
        <p:sp>
          <p:nvSpPr>
            <p:cNvPr id="58" name="Oval 81"/>
            <p:cNvSpPr>
              <a:spLocks noChangeArrowheads="1"/>
            </p:cNvSpPr>
            <p:nvPr/>
          </p:nvSpPr>
          <p:spPr bwMode="auto">
            <a:xfrm>
              <a:off x="2359963" y="4798406"/>
              <a:ext cx="867075" cy="867070"/>
            </a:xfrm>
            <a:prstGeom prst="ellipse">
              <a:avLst/>
            </a:pr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Oval 82"/>
            <p:cNvSpPr>
              <a:spLocks noChangeArrowheads="1"/>
            </p:cNvSpPr>
            <p:nvPr/>
          </p:nvSpPr>
          <p:spPr bwMode="auto">
            <a:xfrm>
              <a:off x="2432720" y="4869160"/>
              <a:ext cx="724899" cy="72556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Rectangle 92"/>
            <p:cNvSpPr>
              <a:spLocks noChangeArrowheads="1"/>
            </p:cNvSpPr>
            <p:nvPr/>
          </p:nvSpPr>
          <p:spPr bwMode="auto">
            <a:xfrm>
              <a:off x="2744440" y="4751014"/>
              <a:ext cx="99457" cy="58739"/>
            </a:xfrm>
            <a:prstGeom prst="rect">
              <a:avLst/>
            </a:pr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93"/>
            <p:cNvSpPr>
              <a:spLocks/>
            </p:cNvSpPr>
            <p:nvPr/>
          </p:nvSpPr>
          <p:spPr bwMode="auto">
            <a:xfrm>
              <a:off x="2717740" y="4681595"/>
              <a:ext cx="152856" cy="77429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72" y="0"/>
                </a:cxn>
                <a:cxn ang="0">
                  <a:pos x="97" y="24"/>
                </a:cxn>
                <a:cxn ang="0">
                  <a:pos x="97" y="24"/>
                </a:cxn>
                <a:cxn ang="0">
                  <a:pos x="72" y="49"/>
                </a:cxn>
                <a:cxn ang="0">
                  <a:pos x="25" y="49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25" y="0"/>
                </a:cxn>
              </a:cxnLst>
              <a:rect l="0" t="0" r="r" b="b"/>
              <a:pathLst>
                <a:path w="97" h="49">
                  <a:moveTo>
                    <a:pt x="25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85" y="0"/>
                    <a:pt x="97" y="10"/>
                    <a:pt x="97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7" y="38"/>
                    <a:pt x="85" y="49"/>
                    <a:pt x="72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12" y="49"/>
                    <a:pt x="0" y="38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2" y="0"/>
                    <a:pt x="25" y="0"/>
                  </a:cubicBez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94"/>
            <p:cNvSpPr>
              <a:spLocks noEditPoints="1"/>
            </p:cNvSpPr>
            <p:nvPr/>
          </p:nvSpPr>
          <p:spPr bwMode="auto">
            <a:xfrm>
              <a:off x="2665675" y="4585476"/>
              <a:ext cx="256985" cy="140173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119" y="0"/>
                </a:cxn>
                <a:cxn ang="0">
                  <a:pos x="163" y="44"/>
                </a:cxn>
                <a:cxn ang="0">
                  <a:pos x="163" y="44"/>
                </a:cxn>
                <a:cxn ang="0">
                  <a:pos x="119" y="89"/>
                </a:cxn>
                <a:cxn ang="0">
                  <a:pos x="43" y="89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43" y="0"/>
                </a:cxn>
                <a:cxn ang="0">
                  <a:pos x="55" y="14"/>
                </a:cxn>
                <a:cxn ang="0">
                  <a:pos x="108" y="14"/>
                </a:cxn>
                <a:cxn ang="0">
                  <a:pos x="138" y="44"/>
                </a:cxn>
                <a:cxn ang="0">
                  <a:pos x="138" y="44"/>
                </a:cxn>
                <a:cxn ang="0">
                  <a:pos x="108" y="76"/>
                </a:cxn>
                <a:cxn ang="0">
                  <a:pos x="55" y="76"/>
                </a:cxn>
                <a:cxn ang="0">
                  <a:pos x="25" y="44"/>
                </a:cxn>
                <a:cxn ang="0">
                  <a:pos x="25" y="44"/>
                </a:cxn>
                <a:cxn ang="0">
                  <a:pos x="55" y="14"/>
                </a:cxn>
              </a:cxnLst>
              <a:rect l="0" t="0" r="r" b="b"/>
              <a:pathLst>
                <a:path w="163" h="89">
                  <a:moveTo>
                    <a:pt x="43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43" y="0"/>
                    <a:pt x="163" y="20"/>
                    <a:pt x="163" y="44"/>
                  </a:cubicBezTo>
                  <a:cubicBezTo>
                    <a:pt x="163" y="44"/>
                    <a:pt x="163" y="44"/>
                    <a:pt x="163" y="44"/>
                  </a:cubicBezTo>
                  <a:cubicBezTo>
                    <a:pt x="163" y="69"/>
                    <a:pt x="143" y="89"/>
                    <a:pt x="119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20" y="89"/>
                    <a:pt x="0" y="69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3" y="0"/>
                  </a:cubicBezTo>
                  <a:close/>
                  <a:moveTo>
                    <a:pt x="55" y="14"/>
                  </a:moveTo>
                  <a:cubicBezTo>
                    <a:pt x="108" y="14"/>
                    <a:pt x="108" y="14"/>
                    <a:pt x="108" y="14"/>
                  </a:cubicBezTo>
                  <a:cubicBezTo>
                    <a:pt x="125" y="14"/>
                    <a:pt x="138" y="28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62"/>
                    <a:pt x="125" y="76"/>
                    <a:pt x="108" y="76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38" y="76"/>
                    <a:pt x="25" y="62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28"/>
                    <a:pt x="38" y="14"/>
                    <a:pt x="55" y="14"/>
                  </a:cubicBez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42"/>
            <p:cNvSpPr>
              <a:spLocks/>
            </p:cNvSpPr>
            <p:nvPr/>
          </p:nvSpPr>
          <p:spPr bwMode="auto">
            <a:xfrm>
              <a:off x="2749200" y="5140475"/>
              <a:ext cx="24214" cy="82101"/>
            </a:xfrm>
            <a:custGeom>
              <a:avLst/>
              <a:gdLst/>
              <a:ahLst/>
              <a:cxnLst>
                <a:cxn ang="0">
                  <a:pos x="30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0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0" y="217"/>
                </a:cxn>
              </a:cxnLst>
              <a:rect l="0" t="0" r="r" b="b"/>
              <a:pathLst>
                <a:path w="64" h="217">
                  <a:moveTo>
                    <a:pt x="30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0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0" y="217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43"/>
            <p:cNvSpPr>
              <a:spLocks/>
            </p:cNvSpPr>
            <p:nvPr/>
          </p:nvSpPr>
          <p:spPr bwMode="auto">
            <a:xfrm>
              <a:off x="2658775" y="5140475"/>
              <a:ext cx="24214" cy="82101"/>
            </a:xfrm>
            <a:custGeom>
              <a:avLst/>
              <a:gdLst/>
              <a:ahLst/>
              <a:cxnLst>
                <a:cxn ang="0">
                  <a:pos x="31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1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1" y="217"/>
                </a:cxn>
              </a:cxnLst>
              <a:rect l="0" t="0" r="r" b="b"/>
              <a:pathLst>
                <a:path w="64" h="217">
                  <a:moveTo>
                    <a:pt x="31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1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1" y="21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4"/>
            <p:cNvSpPr>
              <a:spLocks/>
            </p:cNvSpPr>
            <p:nvPr/>
          </p:nvSpPr>
          <p:spPr bwMode="auto">
            <a:xfrm>
              <a:off x="2658775" y="5231656"/>
              <a:ext cx="24214" cy="82101"/>
            </a:xfrm>
            <a:custGeom>
              <a:avLst/>
              <a:gdLst/>
              <a:ahLst/>
              <a:cxnLst>
                <a:cxn ang="0">
                  <a:pos x="31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1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1" y="217"/>
                </a:cxn>
              </a:cxnLst>
              <a:rect l="0" t="0" r="r" b="b"/>
              <a:pathLst>
                <a:path w="64" h="217">
                  <a:moveTo>
                    <a:pt x="31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1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1" y="217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5"/>
            <p:cNvSpPr>
              <a:spLocks/>
            </p:cNvSpPr>
            <p:nvPr/>
          </p:nvSpPr>
          <p:spPr bwMode="auto">
            <a:xfrm>
              <a:off x="2749200" y="5231656"/>
              <a:ext cx="24214" cy="82101"/>
            </a:xfrm>
            <a:custGeom>
              <a:avLst/>
              <a:gdLst/>
              <a:ahLst/>
              <a:cxnLst>
                <a:cxn ang="0">
                  <a:pos x="30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0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0" y="217"/>
                </a:cxn>
              </a:cxnLst>
              <a:rect l="0" t="0" r="r" b="b"/>
              <a:pathLst>
                <a:path w="64" h="217">
                  <a:moveTo>
                    <a:pt x="30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0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0" y="217"/>
                  </a:lnTo>
                  <a:close/>
                </a:path>
              </a:pathLst>
            </a:custGeom>
            <a:solidFill>
              <a:srgbClr val="DCEBF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46"/>
            <p:cNvSpPr>
              <a:spLocks/>
            </p:cNvSpPr>
            <p:nvPr/>
          </p:nvSpPr>
          <p:spPr bwMode="auto">
            <a:xfrm>
              <a:off x="2675044" y="5123450"/>
              <a:ext cx="81344" cy="24971"/>
            </a:xfrm>
            <a:custGeom>
              <a:avLst/>
              <a:gdLst/>
              <a:ahLst/>
              <a:cxnLst>
                <a:cxn ang="0">
                  <a:pos x="215" y="33"/>
                </a:cxn>
                <a:cxn ang="0">
                  <a:pos x="184" y="0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33" y="66"/>
                </a:cxn>
                <a:cxn ang="0">
                  <a:pos x="184" y="66"/>
                </a:cxn>
                <a:cxn ang="0">
                  <a:pos x="215" y="33"/>
                </a:cxn>
              </a:cxnLst>
              <a:rect l="0" t="0" r="r" b="b"/>
              <a:pathLst>
                <a:path w="215" h="66">
                  <a:moveTo>
                    <a:pt x="215" y="33"/>
                  </a:moveTo>
                  <a:lnTo>
                    <a:pt x="184" y="0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33" y="66"/>
                  </a:lnTo>
                  <a:lnTo>
                    <a:pt x="184" y="66"/>
                  </a:lnTo>
                  <a:lnTo>
                    <a:pt x="215" y="33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47"/>
            <p:cNvSpPr>
              <a:spLocks/>
            </p:cNvSpPr>
            <p:nvPr/>
          </p:nvSpPr>
          <p:spPr bwMode="auto">
            <a:xfrm>
              <a:off x="2675044" y="5214631"/>
              <a:ext cx="81344" cy="24971"/>
            </a:xfrm>
            <a:custGeom>
              <a:avLst/>
              <a:gdLst/>
              <a:ahLst/>
              <a:cxnLst>
                <a:cxn ang="0">
                  <a:pos x="215" y="33"/>
                </a:cxn>
                <a:cxn ang="0">
                  <a:pos x="184" y="0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33" y="66"/>
                </a:cxn>
                <a:cxn ang="0">
                  <a:pos x="184" y="66"/>
                </a:cxn>
                <a:cxn ang="0">
                  <a:pos x="215" y="33"/>
                </a:cxn>
              </a:cxnLst>
              <a:rect l="0" t="0" r="r" b="b"/>
              <a:pathLst>
                <a:path w="215" h="66">
                  <a:moveTo>
                    <a:pt x="215" y="33"/>
                  </a:moveTo>
                  <a:lnTo>
                    <a:pt x="184" y="0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33" y="66"/>
                  </a:lnTo>
                  <a:lnTo>
                    <a:pt x="184" y="66"/>
                  </a:lnTo>
                  <a:lnTo>
                    <a:pt x="215" y="33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48"/>
            <p:cNvSpPr>
              <a:spLocks/>
            </p:cNvSpPr>
            <p:nvPr/>
          </p:nvSpPr>
          <p:spPr bwMode="auto">
            <a:xfrm>
              <a:off x="2675044" y="5305812"/>
              <a:ext cx="81344" cy="24971"/>
            </a:xfrm>
            <a:custGeom>
              <a:avLst/>
              <a:gdLst/>
              <a:ahLst/>
              <a:cxnLst>
                <a:cxn ang="0">
                  <a:pos x="215" y="33"/>
                </a:cxn>
                <a:cxn ang="0">
                  <a:pos x="184" y="0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33" y="66"/>
                </a:cxn>
                <a:cxn ang="0">
                  <a:pos x="184" y="66"/>
                </a:cxn>
                <a:cxn ang="0">
                  <a:pos x="215" y="33"/>
                </a:cxn>
              </a:cxnLst>
              <a:rect l="0" t="0" r="r" b="b"/>
              <a:pathLst>
                <a:path w="215" h="66">
                  <a:moveTo>
                    <a:pt x="215" y="33"/>
                  </a:moveTo>
                  <a:lnTo>
                    <a:pt x="184" y="0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33" y="66"/>
                  </a:lnTo>
                  <a:lnTo>
                    <a:pt x="184" y="66"/>
                  </a:lnTo>
                  <a:lnTo>
                    <a:pt x="215" y="33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49"/>
            <p:cNvSpPr>
              <a:spLocks/>
            </p:cNvSpPr>
            <p:nvPr/>
          </p:nvSpPr>
          <p:spPr bwMode="auto">
            <a:xfrm>
              <a:off x="2908105" y="5140475"/>
              <a:ext cx="24214" cy="82101"/>
            </a:xfrm>
            <a:custGeom>
              <a:avLst/>
              <a:gdLst/>
              <a:ahLst/>
              <a:cxnLst>
                <a:cxn ang="0">
                  <a:pos x="33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3" y="217"/>
                </a:cxn>
              </a:cxnLst>
              <a:rect l="0" t="0" r="r" b="b"/>
              <a:pathLst>
                <a:path w="64" h="217">
                  <a:moveTo>
                    <a:pt x="33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3" y="217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>
              <a:off x="2816923" y="5140475"/>
              <a:ext cx="24214" cy="82101"/>
            </a:xfrm>
            <a:custGeom>
              <a:avLst/>
              <a:gdLst/>
              <a:ahLst/>
              <a:cxnLst>
                <a:cxn ang="0">
                  <a:pos x="33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3" y="217"/>
                </a:cxn>
              </a:cxnLst>
              <a:rect l="0" t="0" r="r" b="b"/>
              <a:pathLst>
                <a:path w="64" h="217">
                  <a:moveTo>
                    <a:pt x="33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3" y="217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>
              <a:off x="2816923" y="5231656"/>
              <a:ext cx="24214" cy="82101"/>
            </a:xfrm>
            <a:custGeom>
              <a:avLst/>
              <a:gdLst/>
              <a:ahLst/>
              <a:cxnLst>
                <a:cxn ang="0">
                  <a:pos x="33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3" y="217"/>
                </a:cxn>
              </a:cxnLst>
              <a:rect l="0" t="0" r="r" b="b"/>
              <a:pathLst>
                <a:path w="64" h="217">
                  <a:moveTo>
                    <a:pt x="33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3" y="217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52"/>
            <p:cNvSpPr>
              <a:spLocks/>
            </p:cNvSpPr>
            <p:nvPr/>
          </p:nvSpPr>
          <p:spPr bwMode="auto">
            <a:xfrm>
              <a:off x="2908105" y="5231656"/>
              <a:ext cx="24214" cy="82101"/>
            </a:xfrm>
            <a:custGeom>
              <a:avLst/>
              <a:gdLst/>
              <a:ahLst/>
              <a:cxnLst>
                <a:cxn ang="0">
                  <a:pos x="33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3" y="217"/>
                </a:cxn>
              </a:cxnLst>
              <a:rect l="0" t="0" r="r" b="b"/>
              <a:pathLst>
                <a:path w="64" h="217">
                  <a:moveTo>
                    <a:pt x="33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3" y="217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53"/>
            <p:cNvSpPr>
              <a:spLocks/>
            </p:cNvSpPr>
            <p:nvPr/>
          </p:nvSpPr>
          <p:spPr bwMode="auto">
            <a:xfrm>
              <a:off x="2833949" y="5123450"/>
              <a:ext cx="82479" cy="24971"/>
            </a:xfrm>
            <a:custGeom>
              <a:avLst/>
              <a:gdLst/>
              <a:ahLst/>
              <a:cxnLst>
                <a:cxn ang="0">
                  <a:pos x="218" y="33"/>
                </a:cxn>
                <a:cxn ang="0">
                  <a:pos x="184" y="0"/>
                </a:cxn>
                <a:cxn ang="0">
                  <a:pos x="31" y="0"/>
                </a:cxn>
                <a:cxn ang="0">
                  <a:pos x="0" y="33"/>
                </a:cxn>
                <a:cxn ang="0">
                  <a:pos x="31" y="66"/>
                </a:cxn>
                <a:cxn ang="0">
                  <a:pos x="184" y="66"/>
                </a:cxn>
                <a:cxn ang="0">
                  <a:pos x="218" y="33"/>
                </a:cxn>
              </a:cxnLst>
              <a:rect l="0" t="0" r="r" b="b"/>
              <a:pathLst>
                <a:path w="218" h="66">
                  <a:moveTo>
                    <a:pt x="218" y="33"/>
                  </a:moveTo>
                  <a:lnTo>
                    <a:pt x="184" y="0"/>
                  </a:lnTo>
                  <a:lnTo>
                    <a:pt x="31" y="0"/>
                  </a:lnTo>
                  <a:lnTo>
                    <a:pt x="0" y="33"/>
                  </a:lnTo>
                  <a:lnTo>
                    <a:pt x="31" y="66"/>
                  </a:lnTo>
                  <a:lnTo>
                    <a:pt x="184" y="66"/>
                  </a:lnTo>
                  <a:lnTo>
                    <a:pt x="218" y="33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54"/>
            <p:cNvSpPr>
              <a:spLocks/>
            </p:cNvSpPr>
            <p:nvPr/>
          </p:nvSpPr>
          <p:spPr bwMode="auto">
            <a:xfrm>
              <a:off x="2833949" y="5214631"/>
              <a:ext cx="82479" cy="24971"/>
            </a:xfrm>
            <a:custGeom>
              <a:avLst/>
              <a:gdLst/>
              <a:ahLst/>
              <a:cxnLst>
                <a:cxn ang="0">
                  <a:pos x="218" y="33"/>
                </a:cxn>
                <a:cxn ang="0">
                  <a:pos x="184" y="0"/>
                </a:cxn>
                <a:cxn ang="0">
                  <a:pos x="31" y="0"/>
                </a:cxn>
                <a:cxn ang="0">
                  <a:pos x="0" y="33"/>
                </a:cxn>
                <a:cxn ang="0">
                  <a:pos x="31" y="66"/>
                </a:cxn>
                <a:cxn ang="0">
                  <a:pos x="184" y="66"/>
                </a:cxn>
                <a:cxn ang="0">
                  <a:pos x="218" y="33"/>
                </a:cxn>
              </a:cxnLst>
              <a:rect l="0" t="0" r="r" b="b"/>
              <a:pathLst>
                <a:path w="218" h="66">
                  <a:moveTo>
                    <a:pt x="218" y="33"/>
                  </a:moveTo>
                  <a:lnTo>
                    <a:pt x="184" y="0"/>
                  </a:lnTo>
                  <a:lnTo>
                    <a:pt x="31" y="0"/>
                  </a:lnTo>
                  <a:lnTo>
                    <a:pt x="0" y="33"/>
                  </a:lnTo>
                  <a:lnTo>
                    <a:pt x="31" y="66"/>
                  </a:lnTo>
                  <a:lnTo>
                    <a:pt x="184" y="66"/>
                  </a:lnTo>
                  <a:lnTo>
                    <a:pt x="218" y="33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55"/>
            <p:cNvSpPr>
              <a:spLocks/>
            </p:cNvSpPr>
            <p:nvPr/>
          </p:nvSpPr>
          <p:spPr bwMode="auto">
            <a:xfrm>
              <a:off x="2833949" y="5305812"/>
              <a:ext cx="82479" cy="24971"/>
            </a:xfrm>
            <a:custGeom>
              <a:avLst/>
              <a:gdLst/>
              <a:ahLst/>
              <a:cxnLst>
                <a:cxn ang="0">
                  <a:pos x="218" y="33"/>
                </a:cxn>
                <a:cxn ang="0">
                  <a:pos x="184" y="0"/>
                </a:cxn>
                <a:cxn ang="0">
                  <a:pos x="31" y="0"/>
                </a:cxn>
                <a:cxn ang="0">
                  <a:pos x="0" y="33"/>
                </a:cxn>
                <a:cxn ang="0">
                  <a:pos x="31" y="66"/>
                </a:cxn>
                <a:cxn ang="0">
                  <a:pos x="184" y="66"/>
                </a:cxn>
                <a:cxn ang="0">
                  <a:pos x="218" y="33"/>
                </a:cxn>
              </a:cxnLst>
              <a:rect l="0" t="0" r="r" b="b"/>
              <a:pathLst>
                <a:path w="218" h="66">
                  <a:moveTo>
                    <a:pt x="218" y="33"/>
                  </a:moveTo>
                  <a:lnTo>
                    <a:pt x="184" y="0"/>
                  </a:lnTo>
                  <a:lnTo>
                    <a:pt x="31" y="0"/>
                  </a:lnTo>
                  <a:lnTo>
                    <a:pt x="0" y="33"/>
                  </a:lnTo>
                  <a:lnTo>
                    <a:pt x="31" y="66"/>
                  </a:lnTo>
                  <a:lnTo>
                    <a:pt x="184" y="66"/>
                  </a:lnTo>
                  <a:lnTo>
                    <a:pt x="218" y="33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31003" y="6433541"/>
            <a:ext cx="1440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19 min i 2014</a:t>
            </a:r>
            <a:endParaRPr lang="nb-NO" sz="1600" dirty="0"/>
          </a:p>
        </p:txBody>
      </p:sp>
      <p:sp>
        <p:nvSpPr>
          <p:cNvPr id="79" name="Ellipse 7"/>
          <p:cNvSpPr/>
          <p:nvPr/>
        </p:nvSpPr>
        <p:spPr>
          <a:xfrm>
            <a:off x="3708387" y="3056992"/>
            <a:ext cx="1134000" cy="1134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79% (75 %)</a:t>
            </a:r>
            <a:endParaRPr lang="nb-NO" dirty="0"/>
          </a:p>
        </p:txBody>
      </p:sp>
      <p:sp>
        <p:nvSpPr>
          <p:cNvPr id="80" name="Ellipse 8"/>
          <p:cNvSpPr/>
          <p:nvPr/>
        </p:nvSpPr>
        <p:spPr>
          <a:xfrm>
            <a:off x="3756011" y="4360067"/>
            <a:ext cx="1086376" cy="1052729"/>
          </a:xfrm>
          <a:prstGeom prst="ellipse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46% (47 %)</a:t>
            </a:r>
            <a:endParaRPr lang="nb-NO" sz="1600" dirty="0"/>
          </a:p>
        </p:txBody>
      </p:sp>
      <p:sp>
        <p:nvSpPr>
          <p:cNvPr id="81" name="Ellipse 9"/>
          <p:cNvSpPr/>
          <p:nvPr/>
        </p:nvSpPr>
        <p:spPr>
          <a:xfrm>
            <a:off x="3837305" y="5618117"/>
            <a:ext cx="962550" cy="984701"/>
          </a:xfrm>
          <a:prstGeom prst="ellipse">
            <a:avLst/>
          </a:prstGeom>
          <a:solidFill>
            <a:srgbClr val="009C9D"/>
          </a:solidFill>
          <a:ln>
            <a:solidFill>
              <a:srgbClr val="009C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smtClean="0"/>
              <a:t>26% (27%)</a:t>
            </a:r>
            <a:endParaRPr lang="nb-NO" sz="1400" dirty="0"/>
          </a:p>
        </p:txBody>
      </p:sp>
      <p:sp>
        <p:nvSpPr>
          <p:cNvPr id="82" name="TekstSylinder 45"/>
          <p:cNvSpPr txBox="1"/>
          <p:nvPr/>
        </p:nvSpPr>
        <p:spPr>
          <a:xfrm>
            <a:off x="3708387" y="2365358"/>
            <a:ext cx="150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>
                <a:solidFill>
                  <a:schemeClr val="bg2">
                    <a:lumMod val="50000"/>
                  </a:schemeClr>
                </a:solidFill>
              </a:rPr>
              <a:t>Hva leses?</a:t>
            </a:r>
            <a:endParaRPr lang="nb-NO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3" name="TekstSylinder 46"/>
          <p:cNvSpPr txBox="1"/>
          <p:nvPr/>
        </p:nvSpPr>
        <p:spPr>
          <a:xfrm>
            <a:off x="184137" y="2350821"/>
            <a:ext cx="2886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 smtClean="0">
                <a:solidFill>
                  <a:schemeClr val="bg2">
                    <a:lumMod val="50000"/>
                  </a:schemeClr>
                </a:solidFill>
              </a:rPr>
              <a:t>Gjennomsnittlig lesetid i minutter</a:t>
            </a:r>
            <a:endParaRPr lang="nb-NO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4" name="TekstSylinder 49"/>
          <p:cNvSpPr txBox="1"/>
          <p:nvPr/>
        </p:nvSpPr>
        <p:spPr>
          <a:xfrm>
            <a:off x="5003787" y="5846718"/>
            <a:ext cx="286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2">
                    <a:lumMod val="50000"/>
                  </a:schemeClr>
                </a:solidFill>
              </a:rPr>
              <a:t>Produktinformasjon</a:t>
            </a:r>
            <a:endParaRPr lang="nb-NO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85" name="Group 220"/>
          <p:cNvGrpSpPr>
            <a:grpSpLocks noChangeAspect="1"/>
          </p:cNvGrpSpPr>
          <p:nvPr/>
        </p:nvGrpSpPr>
        <p:grpSpPr>
          <a:xfrm>
            <a:off x="505807" y="3455290"/>
            <a:ext cx="2090559" cy="2603932"/>
            <a:chOff x="2359963" y="4585476"/>
            <a:chExt cx="867075" cy="1080000"/>
          </a:xfrm>
        </p:grpSpPr>
        <p:sp>
          <p:nvSpPr>
            <p:cNvPr id="86" name="Oval 81"/>
            <p:cNvSpPr>
              <a:spLocks noChangeArrowheads="1"/>
            </p:cNvSpPr>
            <p:nvPr/>
          </p:nvSpPr>
          <p:spPr bwMode="auto">
            <a:xfrm>
              <a:off x="2359963" y="4798406"/>
              <a:ext cx="867075" cy="867070"/>
            </a:xfrm>
            <a:prstGeom prst="ellipse">
              <a:avLst/>
            </a:pr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Oval 82"/>
            <p:cNvSpPr>
              <a:spLocks noChangeArrowheads="1"/>
            </p:cNvSpPr>
            <p:nvPr/>
          </p:nvSpPr>
          <p:spPr bwMode="auto">
            <a:xfrm>
              <a:off x="2432720" y="4869160"/>
              <a:ext cx="724899" cy="72556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Rectangle 92"/>
            <p:cNvSpPr>
              <a:spLocks noChangeArrowheads="1"/>
            </p:cNvSpPr>
            <p:nvPr/>
          </p:nvSpPr>
          <p:spPr bwMode="auto">
            <a:xfrm>
              <a:off x="2744440" y="4751014"/>
              <a:ext cx="99457" cy="58739"/>
            </a:xfrm>
            <a:prstGeom prst="rect">
              <a:avLst/>
            </a:pr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93"/>
            <p:cNvSpPr>
              <a:spLocks/>
            </p:cNvSpPr>
            <p:nvPr/>
          </p:nvSpPr>
          <p:spPr bwMode="auto">
            <a:xfrm>
              <a:off x="2717740" y="4681595"/>
              <a:ext cx="152856" cy="77429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72" y="0"/>
                </a:cxn>
                <a:cxn ang="0">
                  <a:pos x="97" y="24"/>
                </a:cxn>
                <a:cxn ang="0">
                  <a:pos x="97" y="24"/>
                </a:cxn>
                <a:cxn ang="0">
                  <a:pos x="72" y="49"/>
                </a:cxn>
                <a:cxn ang="0">
                  <a:pos x="25" y="49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25" y="0"/>
                </a:cxn>
              </a:cxnLst>
              <a:rect l="0" t="0" r="r" b="b"/>
              <a:pathLst>
                <a:path w="97" h="49">
                  <a:moveTo>
                    <a:pt x="25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85" y="0"/>
                    <a:pt x="97" y="10"/>
                    <a:pt x="97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7" y="38"/>
                    <a:pt x="85" y="49"/>
                    <a:pt x="72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12" y="49"/>
                    <a:pt x="0" y="38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2" y="0"/>
                    <a:pt x="25" y="0"/>
                  </a:cubicBez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94"/>
            <p:cNvSpPr>
              <a:spLocks noEditPoints="1"/>
            </p:cNvSpPr>
            <p:nvPr/>
          </p:nvSpPr>
          <p:spPr bwMode="auto">
            <a:xfrm>
              <a:off x="2665675" y="4585476"/>
              <a:ext cx="256985" cy="140173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119" y="0"/>
                </a:cxn>
                <a:cxn ang="0">
                  <a:pos x="163" y="44"/>
                </a:cxn>
                <a:cxn ang="0">
                  <a:pos x="163" y="44"/>
                </a:cxn>
                <a:cxn ang="0">
                  <a:pos x="119" y="89"/>
                </a:cxn>
                <a:cxn ang="0">
                  <a:pos x="43" y="89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43" y="0"/>
                </a:cxn>
                <a:cxn ang="0">
                  <a:pos x="55" y="14"/>
                </a:cxn>
                <a:cxn ang="0">
                  <a:pos x="108" y="14"/>
                </a:cxn>
                <a:cxn ang="0">
                  <a:pos x="138" y="44"/>
                </a:cxn>
                <a:cxn ang="0">
                  <a:pos x="138" y="44"/>
                </a:cxn>
                <a:cxn ang="0">
                  <a:pos x="108" y="76"/>
                </a:cxn>
                <a:cxn ang="0">
                  <a:pos x="55" y="76"/>
                </a:cxn>
                <a:cxn ang="0">
                  <a:pos x="25" y="44"/>
                </a:cxn>
                <a:cxn ang="0">
                  <a:pos x="25" y="44"/>
                </a:cxn>
                <a:cxn ang="0">
                  <a:pos x="55" y="14"/>
                </a:cxn>
              </a:cxnLst>
              <a:rect l="0" t="0" r="r" b="b"/>
              <a:pathLst>
                <a:path w="163" h="89">
                  <a:moveTo>
                    <a:pt x="43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43" y="0"/>
                    <a:pt x="163" y="20"/>
                    <a:pt x="163" y="44"/>
                  </a:cubicBezTo>
                  <a:cubicBezTo>
                    <a:pt x="163" y="44"/>
                    <a:pt x="163" y="44"/>
                    <a:pt x="163" y="44"/>
                  </a:cubicBezTo>
                  <a:cubicBezTo>
                    <a:pt x="163" y="69"/>
                    <a:pt x="143" y="89"/>
                    <a:pt x="119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20" y="89"/>
                    <a:pt x="0" y="69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3" y="0"/>
                  </a:cubicBezTo>
                  <a:close/>
                  <a:moveTo>
                    <a:pt x="55" y="14"/>
                  </a:moveTo>
                  <a:cubicBezTo>
                    <a:pt x="108" y="14"/>
                    <a:pt x="108" y="14"/>
                    <a:pt x="108" y="14"/>
                  </a:cubicBezTo>
                  <a:cubicBezTo>
                    <a:pt x="125" y="14"/>
                    <a:pt x="138" y="28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62"/>
                    <a:pt x="125" y="76"/>
                    <a:pt x="108" y="76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38" y="76"/>
                    <a:pt x="25" y="62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28"/>
                    <a:pt x="38" y="14"/>
                    <a:pt x="55" y="14"/>
                  </a:cubicBez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42"/>
            <p:cNvSpPr>
              <a:spLocks/>
            </p:cNvSpPr>
            <p:nvPr/>
          </p:nvSpPr>
          <p:spPr bwMode="auto">
            <a:xfrm>
              <a:off x="2749200" y="5140475"/>
              <a:ext cx="24214" cy="82101"/>
            </a:xfrm>
            <a:custGeom>
              <a:avLst/>
              <a:gdLst/>
              <a:ahLst/>
              <a:cxnLst>
                <a:cxn ang="0">
                  <a:pos x="30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0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0" y="217"/>
                </a:cxn>
              </a:cxnLst>
              <a:rect l="0" t="0" r="r" b="b"/>
              <a:pathLst>
                <a:path w="64" h="217">
                  <a:moveTo>
                    <a:pt x="30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0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0" y="217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43"/>
            <p:cNvSpPr>
              <a:spLocks/>
            </p:cNvSpPr>
            <p:nvPr/>
          </p:nvSpPr>
          <p:spPr bwMode="auto">
            <a:xfrm>
              <a:off x="2658775" y="5140475"/>
              <a:ext cx="24214" cy="82101"/>
            </a:xfrm>
            <a:custGeom>
              <a:avLst/>
              <a:gdLst/>
              <a:ahLst/>
              <a:cxnLst>
                <a:cxn ang="0">
                  <a:pos x="31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1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1" y="217"/>
                </a:cxn>
              </a:cxnLst>
              <a:rect l="0" t="0" r="r" b="b"/>
              <a:pathLst>
                <a:path w="64" h="217">
                  <a:moveTo>
                    <a:pt x="31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1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1" y="21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44"/>
            <p:cNvSpPr>
              <a:spLocks/>
            </p:cNvSpPr>
            <p:nvPr/>
          </p:nvSpPr>
          <p:spPr bwMode="auto">
            <a:xfrm>
              <a:off x="2658775" y="5231656"/>
              <a:ext cx="24214" cy="82101"/>
            </a:xfrm>
            <a:custGeom>
              <a:avLst/>
              <a:gdLst/>
              <a:ahLst/>
              <a:cxnLst>
                <a:cxn ang="0">
                  <a:pos x="31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1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1" y="217"/>
                </a:cxn>
              </a:cxnLst>
              <a:rect l="0" t="0" r="r" b="b"/>
              <a:pathLst>
                <a:path w="64" h="217">
                  <a:moveTo>
                    <a:pt x="31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1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1" y="217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45"/>
            <p:cNvSpPr>
              <a:spLocks/>
            </p:cNvSpPr>
            <p:nvPr/>
          </p:nvSpPr>
          <p:spPr bwMode="auto">
            <a:xfrm>
              <a:off x="2749200" y="5231656"/>
              <a:ext cx="24214" cy="82101"/>
            </a:xfrm>
            <a:custGeom>
              <a:avLst/>
              <a:gdLst/>
              <a:ahLst/>
              <a:cxnLst>
                <a:cxn ang="0">
                  <a:pos x="30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0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0" y="217"/>
                </a:cxn>
              </a:cxnLst>
              <a:rect l="0" t="0" r="r" b="b"/>
              <a:pathLst>
                <a:path w="64" h="217">
                  <a:moveTo>
                    <a:pt x="30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0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0" y="217"/>
                  </a:lnTo>
                  <a:close/>
                </a:path>
              </a:pathLst>
            </a:custGeom>
            <a:solidFill>
              <a:srgbClr val="DCEBF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46"/>
            <p:cNvSpPr>
              <a:spLocks/>
            </p:cNvSpPr>
            <p:nvPr/>
          </p:nvSpPr>
          <p:spPr bwMode="auto">
            <a:xfrm>
              <a:off x="2675044" y="5123450"/>
              <a:ext cx="81344" cy="24971"/>
            </a:xfrm>
            <a:custGeom>
              <a:avLst/>
              <a:gdLst/>
              <a:ahLst/>
              <a:cxnLst>
                <a:cxn ang="0">
                  <a:pos x="215" y="33"/>
                </a:cxn>
                <a:cxn ang="0">
                  <a:pos x="184" y="0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33" y="66"/>
                </a:cxn>
                <a:cxn ang="0">
                  <a:pos x="184" y="66"/>
                </a:cxn>
                <a:cxn ang="0">
                  <a:pos x="215" y="33"/>
                </a:cxn>
              </a:cxnLst>
              <a:rect l="0" t="0" r="r" b="b"/>
              <a:pathLst>
                <a:path w="215" h="66">
                  <a:moveTo>
                    <a:pt x="215" y="33"/>
                  </a:moveTo>
                  <a:lnTo>
                    <a:pt x="184" y="0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33" y="66"/>
                  </a:lnTo>
                  <a:lnTo>
                    <a:pt x="184" y="66"/>
                  </a:lnTo>
                  <a:lnTo>
                    <a:pt x="215" y="33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47"/>
            <p:cNvSpPr>
              <a:spLocks/>
            </p:cNvSpPr>
            <p:nvPr/>
          </p:nvSpPr>
          <p:spPr bwMode="auto">
            <a:xfrm>
              <a:off x="2675044" y="5214631"/>
              <a:ext cx="81344" cy="24971"/>
            </a:xfrm>
            <a:custGeom>
              <a:avLst/>
              <a:gdLst/>
              <a:ahLst/>
              <a:cxnLst>
                <a:cxn ang="0">
                  <a:pos x="215" y="33"/>
                </a:cxn>
                <a:cxn ang="0">
                  <a:pos x="184" y="0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33" y="66"/>
                </a:cxn>
                <a:cxn ang="0">
                  <a:pos x="184" y="66"/>
                </a:cxn>
                <a:cxn ang="0">
                  <a:pos x="215" y="33"/>
                </a:cxn>
              </a:cxnLst>
              <a:rect l="0" t="0" r="r" b="b"/>
              <a:pathLst>
                <a:path w="215" h="66">
                  <a:moveTo>
                    <a:pt x="215" y="33"/>
                  </a:moveTo>
                  <a:lnTo>
                    <a:pt x="184" y="0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33" y="66"/>
                  </a:lnTo>
                  <a:lnTo>
                    <a:pt x="184" y="66"/>
                  </a:lnTo>
                  <a:lnTo>
                    <a:pt x="215" y="33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48"/>
            <p:cNvSpPr>
              <a:spLocks/>
            </p:cNvSpPr>
            <p:nvPr/>
          </p:nvSpPr>
          <p:spPr bwMode="auto">
            <a:xfrm>
              <a:off x="2675044" y="5305812"/>
              <a:ext cx="81344" cy="24971"/>
            </a:xfrm>
            <a:custGeom>
              <a:avLst/>
              <a:gdLst/>
              <a:ahLst/>
              <a:cxnLst>
                <a:cxn ang="0">
                  <a:pos x="215" y="33"/>
                </a:cxn>
                <a:cxn ang="0">
                  <a:pos x="184" y="0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33" y="66"/>
                </a:cxn>
                <a:cxn ang="0">
                  <a:pos x="184" y="66"/>
                </a:cxn>
                <a:cxn ang="0">
                  <a:pos x="215" y="33"/>
                </a:cxn>
              </a:cxnLst>
              <a:rect l="0" t="0" r="r" b="b"/>
              <a:pathLst>
                <a:path w="215" h="66">
                  <a:moveTo>
                    <a:pt x="215" y="33"/>
                  </a:moveTo>
                  <a:lnTo>
                    <a:pt x="184" y="0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33" y="66"/>
                  </a:lnTo>
                  <a:lnTo>
                    <a:pt x="184" y="66"/>
                  </a:lnTo>
                  <a:lnTo>
                    <a:pt x="215" y="33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49"/>
            <p:cNvSpPr>
              <a:spLocks/>
            </p:cNvSpPr>
            <p:nvPr/>
          </p:nvSpPr>
          <p:spPr bwMode="auto">
            <a:xfrm>
              <a:off x="2908105" y="5140475"/>
              <a:ext cx="24214" cy="82101"/>
            </a:xfrm>
            <a:custGeom>
              <a:avLst/>
              <a:gdLst/>
              <a:ahLst/>
              <a:cxnLst>
                <a:cxn ang="0">
                  <a:pos x="33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3" y="217"/>
                </a:cxn>
              </a:cxnLst>
              <a:rect l="0" t="0" r="r" b="b"/>
              <a:pathLst>
                <a:path w="64" h="217">
                  <a:moveTo>
                    <a:pt x="33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3" y="217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50"/>
            <p:cNvSpPr>
              <a:spLocks/>
            </p:cNvSpPr>
            <p:nvPr/>
          </p:nvSpPr>
          <p:spPr bwMode="auto">
            <a:xfrm>
              <a:off x="2816923" y="5140475"/>
              <a:ext cx="24214" cy="82101"/>
            </a:xfrm>
            <a:custGeom>
              <a:avLst/>
              <a:gdLst/>
              <a:ahLst/>
              <a:cxnLst>
                <a:cxn ang="0">
                  <a:pos x="33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3" y="217"/>
                </a:cxn>
              </a:cxnLst>
              <a:rect l="0" t="0" r="r" b="b"/>
              <a:pathLst>
                <a:path w="64" h="217">
                  <a:moveTo>
                    <a:pt x="33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3" y="21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51"/>
            <p:cNvSpPr>
              <a:spLocks/>
            </p:cNvSpPr>
            <p:nvPr/>
          </p:nvSpPr>
          <p:spPr bwMode="auto">
            <a:xfrm>
              <a:off x="2816923" y="5231656"/>
              <a:ext cx="24214" cy="82101"/>
            </a:xfrm>
            <a:custGeom>
              <a:avLst/>
              <a:gdLst/>
              <a:ahLst/>
              <a:cxnLst>
                <a:cxn ang="0">
                  <a:pos x="33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3" y="217"/>
                </a:cxn>
              </a:cxnLst>
              <a:rect l="0" t="0" r="r" b="b"/>
              <a:pathLst>
                <a:path w="64" h="217">
                  <a:moveTo>
                    <a:pt x="33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3" y="217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52"/>
            <p:cNvSpPr>
              <a:spLocks/>
            </p:cNvSpPr>
            <p:nvPr/>
          </p:nvSpPr>
          <p:spPr bwMode="auto">
            <a:xfrm>
              <a:off x="2908105" y="5231656"/>
              <a:ext cx="24214" cy="82101"/>
            </a:xfrm>
            <a:custGeom>
              <a:avLst/>
              <a:gdLst/>
              <a:ahLst/>
              <a:cxnLst>
                <a:cxn ang="0">
                  <a:pos x="33" y="217"/>
                </a:cxn>
                <a:cxn ang="0">
                  <a:pos x="64" y="184"/>
                </a:cxn>
                <a:cxn ang="0">
                  <a:pos x="64" y="33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0" y="184"/>
                </a:cxn>
                <a:cxn ang="0">
                  <a:pos x="33" y="217"/>
                </a:cxn>
              </a:cxnLst>
              <a:rect l="0" t="0" r="r" b="b"/>
              <a:pathLst>
                <a:path w="64" h="217">
                  <a:moveTo>
                    <a:pt x="33" y="217"/>
                  </a:moveTo>
                  <a:lnTo>
                    <a:pt x="64" y="184"/>
                  </a:lnTo>
                  <a:lnTo>
                    <a:pt x="64" y="33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0" y="184"/>
                  </a:lnTo>
                  <a:lnTo>
                    <a:pt x="33" y="217"/>
                  </a:lnTo>
                  <a:close/>
                </a:path>
              </a:pathLst>
            </a:custGeom>
            <a:solidFill>
              <a:srgbClr val="1F497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53"/>
            <p:cNvSpPr>
              <a:spLocks/>
            </p:cNvSpPr>
            <p:nvPr/>
          </p:nvSpPr>
          <p:spPr bwMode="auto">
            <a:xfrm>
              <a:off x="2833949" y="5123450"/>
              <a:ext cx="82479" cy="24971"/>
            </a:xfrm>
            <a:custGeom>
              <a:avLst/>
              <a:gdLst/>
              <a:ahLst/>
              <a:cxnLst>
                <a:cxn ang="0">
                  <a:pos x="218" y="33"/>
                </a:cxn>
                <a:cxn ang="0">
                  <a:pos x="184" y="0"/>
                </a:cxn>
                <a:cxn ang="0">
                  <a:pos x="31" y="0"/>
                </a:cxn>
                <a:cxn ang="0">
                  <a:pos x="0" y="33"/>
                </a:cxn>
                <a:cxn ang="0">
                  <a:pos x="31" y="66"/>
                </a:cxn>
                <a:cxn ang="0">
                  <a:pos x="184" y="66"/>
                </a:cxn>
                <a:cxn ang="0">
                  <a:pos x="218" y="33"/>
                </a:cxn>
              </a:cxnLst>
              <a:rect l="0" t="0" r="r" b="b"/>
              <a:pathLst>
                <a:path w="218" h="66">
                  <a:moveTo>
                    <a:pt x="218" y="33"/>
                  </a:moveTo>
                  <a:lnTo>
                    <a:pt x="184" y="0"/>
                  </a:lnTo>
                  <a:lnTo>
                    <a:pt x="31" y="0"/>
                  </a:lnTo>
                  <a:lnTo>
                    <a:pt x="0" y="33"/>
                  </a:lnTo>
                  <a:lnTo>
                    <a:pt x="31" y="66"/>
                  </a:lnTo>
                  <a:lnTo>
                    <a:pt x="184" y="66"/>
                  </a:lnTo>
                  <a:lnTo>
                    <a:pt x="218" y="3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54"/>
            <p:cNvSpPr>
              <a:spLocks/>
            </p:cNvSpPr>
            <p:nvPr/>
          </p:nvSpPr>
          <p:spPr bwMode="auto">
            <a:xfrm>
              <a:off x="2833949" y="5214631"/>
              <a:ext cx="82479" cy="24971"/>
            </a:xfrm>
            <a:custGeom>
              <a:avLst/>
              <a:gdLst/>
              <a:ahLst/>
              <a:cxnLst>
                <a:cxn ang="0">
                  <a:pos x="218" y="33"/>
                </a:cxn>
                <a:cxn ang="0">
                  <a:pos x="184" y="0"/>
                </a:cxn>
                <a:cxn ang="0">
                  <a:pos x="31" y="0"/>
                </a:cxn>
                <a:cxn ang="0">
                  <a:pos x="0" y="33"/>
                </a:cxn>
                <a:cxn ang="0">
                  <a:pos x="31" y="66"/>
                </a:cxn>
                <a:cxn ang="0">
                  <a:pos x="184" y="66"/>
                </a:cxn>
                <a:cxn ang="0">
                  <a:pos x="218" y="33"/>
                </a:cxn>
              </a:cxnLst>
              <a:rect l="0" t="0" r="r" b="b"/>
              <a:pathLst>
                <a:path w="218" h="66">
                  <a:moveTo>
                    <a:pt x="218" y="33"/>
                  </a:moveTo>
                  <a:lnTo>
                    <a:pt x="184" y="0"/>
                  </a:lnTo>
                  <a:lnTo>
                    <a:pt x="31" y="0"/>
                  </a:lnTo>
                  <a:lnTo>
                    <a:pt x="0" y="33"/>
                  </a:lnTo>
                  <a:lnTo>
                    <a:pt x="31" y="66"/>
                  </a:lnTo>
                  <a:lnTo>
                    <a:pt x="184" y="66"/>
                  </a:lnTo>
                  <a:lnTo>
                    <a:pt x="218" y="3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55"/>
            <p:cNvSpPr>
              <a:spLocks/>
            </p:cNvSpPr>
            <p:nvPr/>
          </p:nvSpPr>
          <p:spPr bwMode="auto">
            <a:xfrm>
              <a:off x="2833949" y="5305812"/>
              <a:ext cx="82479" cy="24971"/>
            </a:xfrm>
            <a:custGeom>
              <a:avLst/>
              <a:gdLst/>
              <a:ahLst/>
              <a:cxnLst>
                <a:cxn ang="0">
                  <a:pos x="218" y="33"/>
                </a:cxn>
                <a:cxn ang="0">
                  <a:pos x="184" y="0"/>
                </a:cxn>
                <a:cxn ang="0">
                  <a:pos x="31" y="0"/>
                </a:cxn>
                <a:cxn ang="0">
                  <a:pos x="0" y="33"/>
                </a:cxn>
                <a:cxn ang="0">
                  <a:pos x="31" y="66"/>
                </a:cxn>
                <a:cxn ang="0">
                  <a:pos x="184" y="66"/>
                </a:cxn>
                <a:cxn ang="0">
                  <a:pos x="218" y="33"/>
                </a:cxn>
              </a:cxnLst>
              <a:rect l="0" t="0" r="r" b="b"/>
              <a:pathLst>
                <a:path w="218" h="66">
                  <a:moveTo>
                    <a:pt x="218" y="33"/>
                  </a:moveTo>
                  <a:lnTo>
                    <a:pt x="184" y="0"/>
                  </a:lnTo>
                  <a:lnTo>
                    <a:pt x="31" y="0"/>
                  </a:lnTo>
                  <a:lnTo>
                    <a:pt x="0" y="33"/>
                  </a:lnTo>
                  <a:lnTo>
                    <a:pt x="31" y="66"/>
                  </a:lnTo>
                  <a:lnTo>
                    <a:pt x="184" y="66"/>
                  </a:lnTo>
                  <a:lnTo>
                    <a:pt x="218" y="3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123798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180"/>
          <p:cNvGrpSpPr/>
          <p:nvPr/>
        </p:nvGrpSpPr>
        <p:grpSpPr>
          <a:xfrm>
            <a:off x="317175" y="2028825"/>
            <a:ext cx="2502225" cy="1307881"/>
            <a:chOff x="685800" y="1387845"/>
            <a:chExt cx="3232930" cy="1762431"/>
          </a:xfrm>
        </p:grpSpPr>
        <p:sp>
          <p:nvSpPr>
            <p:cNvPr id="125" name="Oval 353"/>
            <p:cNvSpPr/>
            <p:nvPr/>
          </p:nvSpPr>
          <p:spPr>
            <a:xfrm>
              <a:off x="785654" y="1490462"/>
              <a:ext cx="2080357" cy="1636776"/>
            </a:xfrm>
            <a:custGeom>
              <a:avLst/>
              <a:gdLst/>
              <a:ahLst/>
              <a:cxnLst/>
              <a:rect l="l" t="t" r="r" b="b"/>
              <a:pathLst>
                <a:path w="2080357" h="1659814">
                  <a:moveTo>
                    <a:pt x="1516612" y="0"/>
                  </a:moveTo>
                  <a:cubicBezTo>
                    <a:pt x="1715993" y="0"/>
                    <a:pt x="1906388" y="38474"/>
                    <a:pt x="2080357" y="109451"/>
                  </a:cubicBezTo>
                  <a:cubicBezTo>
                    <a:pt x="1550099" y="294203"/>
                    <a:pt x="1169571" y="805975"/>
                    <a:pt x="1169571" y="1408159"/>
                  </a:cubicBezTo>
                  <a:cubicBezTo>
                    <a:pt x="1169571" y="1494180"/>
                    <a:pt x="1177336" y="1578355"/>
                    <a:pt x="1193213" y="1659814"/>
                  </a:cubicBezTo>
                  <a:lnTo>
                    <a:pt x="7231" y="1659814"/>
                  </a:lnTo>
                  <a:cubicBezTo>
                    <a:pt x="2259" y="1612709"/>
                    <a:pt x="0" y="1564924"/>
                    <a:pt x="0" y="1516611"/>
                  </a:cubicBezTo>
                  <a:cubicBezTo>
                    <a:pt x="0" y="679010"/>
                    <a:pt x="679010" y="0"/>
                    <a:pt x="151661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54000">
                  <a:srgbClr val="FFFFFF">
                    <a:alpha val="10000"/>
                  </a:srgbClr>
                </a:gs>
                <a:gs pos="0">
                  <a:schemeClr val="bg1">
                    <a:alpha val="20000"/>
                  </a:schemeClr>
                </a:gs>
              </a:gsLst>
              <a:lin ang="2700000" scaled="1"/>
              <a:tileRect/>
            </a:gra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353"/>
            <p:cNvSpPr/>
            <p:nvPr/>
          </p:nvSpPr>
          <p:spPr>
            <a:xfrm>
              <a:off x="785653" y="1490462"/>
              <a:ext cx="3033224" cy="1659814"/>
            </a:xfrm>
            <a:custGeom>
              <a:avLst/>
              <a:gdLst/>
              <a:ahLst/>
              <a:cxnLst/>
              <a:rect l="l" t="t" r="r" b="b"/>
              <a:pathLst>
                <a:path w="3033224" h="1659814">
                  <a:moveTo>
                    <a:pt x="1516612" y="0"/>
                  </a:moveTo>
                  <a:cubicBezTo>
                    <a:pt x="2354214" y="0"/>
                    <a:pt x="3033224" y="679010"/>
                    <a:pt x="3033224" y="1516611"/>
                  </a:cubicBezTo>
                  <a:lnTo>
                    <a:pt x="3025993" y="1659814"/>
                  </a:lnTo>
                  <a:lnTo>
                    <a:pt x="7231" y="1659814"/>
                  </a:lnTo>
                  <a:cubicBezTo>
                    <a:pt x="2259" y="1612709"/>
                    <a:pt x="0" y="1564924"/>
                    <a:pt x="0" y="1516611"/>
                  </a:cubicBezTo>
                  <a:cubicBezTo>
                    <a:pt x="0" y="679010"/>
                    <a:pt x="679010" y="0"/>
                    <a:pt x="151661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lumMod val="95000"/>
                    <a:lumOff val="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57150" cap="rnd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182"/>
            <p:cNvCxnSpPr/>
            <p:nvPr/>
          </p:nvCxnSpPr>
          <p:spPr>
            <a:xfrm>
              <a:off x="2304975" y="1506992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183"/>
            <p:cNvCxnSpPr/>
            <p:nvPr/>
          </p:nvCxnSpPr>
          <p:spPr>
            <a:xfrm rot="9000000">
              <a:off x="1626401" y="1681171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184"/>
            <p:cNvCxnSpPr/>
            <p:nvPr/>
          </p:nvCxnSpPr>
          <p:spPr>
            <a:xfrm rot="7200000">
              <a:off x="1119442" y="2197654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187"/>
            <p:cNvCxnSpPr/>
            <p:nvPr/>
          </p:nvCxnSpPr>
          <p:spPr>
            <a:xfrm rot="3600000">
              <a:off x="3496466" y="2196372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188"/>
            <p:cNvCxnSpPr/>
            <p:nvPr/>
          </p:nvCxnSpPr>
          <p:spPr>
            <a:xfrm rot="1800000">
              <a:off x="3001171" y="1703542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189"/>
            <p:cNvCxnSpPr/>
            <p:nvPr/>
          </p:nvCxnSpPr>
          <p:spPr>
            <a:xfrm rot="21420000">
              <a:off x="2240631" y="149133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90"/>
            <p:cNvCxnSpPr/>
            <p:nvPr/>
          </p:nvCxnSpPr>
          <p:spPr>
            <a:xfrm rot="8820000">
              <a:off x="1544694" y="171745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192"/>
            <p:cNvCxnSpPr/>
            <p:nvPr/>
          </p:nvCxnSpPr>
          <p:spPr>
            <a:xfrm rot="7020000">
              <a:off x="1055057" y="226125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193"/>
            <p:cNvCxnSpPr/>
            <p:nvPr/>
          </p:nvCxnSpPr>
          <p:spPr>
            <a:xfrm rot="3420000">
              <a:off x="3500189" y="2133113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194"/>
            <p:cNvCxnSpPr/>
            <p:nvPr/>
          </p:nvCxnSpPr>
          <p:spPr>
            <a:xfrm rot="1620000">
              <a:off x="2956392" y="164347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195"/>
            <p:cNvCxnSpPr/>
            <p:nvPr/>
          </p:nvCxnSpPr>
          <p:spPr>
            <a:xfrm rot="21240000">
              <a:off x="2166850" y="149714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196"/>
            <p:cNvCxnSpPr/>
            <p:nvPr/>
          </p:nvCxnSpPr>
          <p:spPr>
            <a:xfrm rot="8640000">
              <a:off x="1483701" y="1759378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98"/>
            <p:cNvCxnSpPr/>
            <p:nvPr/>
          </p:nvCxnSpPr>
          <p:spPr>
            <a:xfrm rot="6840000">
              <a:off x="1023195" y="232805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199"/>
            <p:cNvCxnSpPr/>
            <p:nvPr/>
          </p:nvCxnSpPr>
          <p:spPr>
            <a:xfrm rot="3240000">
              <a:off x="3458270" y="2072120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00"/>
            <p:cNvCxnSpPr/>
            <p:nvPr/>
          </p:nvCxnSpPr>
          <p:spPr>
            <a:xfrm rot="1440000">
              <a:off x="2889592" y="1611613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01"/>
            <p:cNvCxnSpPr/>
            <p:nvPr/>
          </p:nvCxnSpPr>
          <p:spPr>
            <a:xfrm rot="21060000">
              <a:off x="2093474" y="150680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02"/>
            <p:cNvCxnSpPr/>
            <p:nvPr/>
          </p:nvCxnSpPr>
          <p:spPr>
            <a:xfrm rot="8460000">
              <a:off x="1424985" y="180443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04"/>
            <p:cNvCxnSpPr/>
            <p:nvPr/>
          </p:nvCxnSpPr>
          <p:spPr>
            <a:xfrm rot="6660000">
              <a:off x="994873" y="2396433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05"/>
            <p:cNvCxnSpPr/>
            <p:nvPr/>
          </p:nvCxnSpPr>
          <p:spPr>
            <a:xfrm rot="3060000">
              <a:off x="3413216" y="201340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06"/>
            <p:cNvCxnSpPr/>
            <p:nvPr/>
          </p:nvCxnSpPr>
          <p:spPr>
            <a:xfrm rot="1260000">
              <a:off x="2821217" y="1583291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207"/>
            <p:cNvCxnSpPr/>
            <p:nvPr/>
          </p:nvCxnSpPr>
          <p:spPr>
            <a:xfrm rot="20880000">
              <a:off x="2020704" y="152028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208"/>
            <p:cNvCxnSpPr/>
            <p:nvPr/>
          </p:nvCxnSpPr>
          <p:spPr>
            <a:xfrm rot="8280000">
              <a:off x="1368708" y="1852498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210"/>
            <p:cNvCxnSpPr/>
            <p:nvPr/>
          </p:nvCxnSpPr>
          <p:spPr>
            <a:xfrm rot="6480000">
              <a:off x="970168" y="246619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211"/>
            <p:cNvCxnSpPr/>
            <p:nvPr/>
          </p:nvCxnSpPr>
          <p:spPr>
            <a:xfrm rot="2880000">
              <a:off x="3365151" y="1957128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212"/>
            <p:cNvCxnSpPr/>
            <p:nvPr/>
          </p:nvCxnSpPr>
          <p:spPr>
            <a:xfrm rot="1080000">
              <a:off x="2751452" y="155858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213"/>
            <p:cNvCxnSpPr/>
            <p:nvPr/>
          </p:nvCxnSpPr>
          <p:spPr>
            <a:xfrm rot="19980000">
              <a:off x="1672838" y="164347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214"/>
            <p:cNvCxnSpPr/>
            <p:nvPr/>
          </p:nvCxnSpPr>
          <p:spPr>
            <a:xfrm rot="7380000">
              <a:off x="1129040" y="213311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215"/>
            <p:cNvCxnSpPr/>
            <p:nvPr/>
          </p:nvCxnSpPr>
          <p:spPr>
            <a:xfrm rot="3780000">
              <a:off x="3574173" y="226125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217"/>
            <p:cNvCxnSpPr/>
            <p:nvPr/>
          </p:nvCxnSpPr>
          <p:spPr>
            <a:xfrm rot="1980000">
              <a:off x="3084536" y="171745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218"/>
            <p:cNvCxnSpPr/>
            <p:nvPr/>
          </p:nvCxnSpPr>
          <p:spPr>
            <a:xfrm rot="180000">
              <a:off x="2388599" y="149133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219"/>
            <p:cNvCxnSpPr/>
            <p:nvPr/>
          </p:nvCxnSpPr>
          <p:spPr>
            <a:xfrm rot="20340000">
              <a:off x="1808013" y="1583291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220"/>
            <p:cNvCxnSpPr/>
            <p:nvPr/>
          </p:nvCxnSpPr>
          <p:spPr>
            <a:xfrm rot="7740000">
              <a:off x="1216014" y="2013404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221"/>
            <p:cNvCxnSpPr/>
            <p:nvPr/>
          </p:nvCxnSpPr>
          <p:spPr>
            <a:xfrm rot="4140000">
              <a:off x="3634357" y="239643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223"/>
            <p:cNvCxnSpPr/>
            <p:nvPr/>
          </p:nvCxnSpPr>
          <p:spPr>
            <a:xfrm rot="2340000">
              <a:off x="3204244" y="180443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224"/>
            <p:cNvCxnSpPr/>
            <p:nvPr/>
          </p:nvCxnSpPr>
          <p:spPr>
            <a:xfrm rot="540000">
              <a:off x="2535756" y="150680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225"/>
            <p:cNvCxnSpPr/>
            <p:nvPr/>
          </p:nvCxnSpPr>
          <p:spPr>
            <a:xfrm rot="20520000">
              <a:off x="1877778" y="155858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226"/>
            <p:cNvCxnSpPr/>
            <p:nvPr/>
          </p:nvCxnSpPr>
          <p:spPr>
            <a:xfrm rot="7920000">
              <a:off x="1264079" y="195712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227"/>
            <p:cNvCxnSpPr/>
            <p:nvPr/>
          </p:nvCxnSpPr>
          <p:spPr>
            <a:xfrm rot="4320000">
              <a:off x="3659062" y="246619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229"/>
            <p:cNvCxnSpPr/>
            <p:nvPr/>
          </p:nvCxnSpPr>
          <p:spPr>
            <a:xfrm rot="2520000">
              <a:off x="3260522" y="185249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230"/>
            <p:cNvCxnSpPr/>
            <p:nvPr/>
          </p:nvCxnSpPr>
          <p:spPr>
            <a:xfrm rot="720000">
              <a:off x="2608526" y="152028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231"/>
            <p:cNvCxnSpPr/>
            <p:nvPr/>
          </p:nvCxnSpPr>
          <p:spPr>
            <a:xfrm rot="20160000">
              <a:off x="1739638" y="1611613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232"/>
            <p:cNvCxnSpPr/>
            <p:nvPr/>
          </p:nvCxnSpPr>
          <p:spPr>
            <a:xfrm rot="7560000">
              <a:off x="1170960" y="207211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233"/>
            <p:cNvCxnSpPr/>
            <p:nvPr/>
          </p:nvCxnSpPr>
          <p:spPr>
            <a:xfrm rot="3960000">
              <a:off x="3606035" y="232805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235"/>
            <p:cNvCxnSpPr/>
            <p:nvPr/>
          </p:nvCxnSpPr>
          <p:spPr>
            <a:xfrm rot="2160000">
              <a:off x="3145529" y="1759378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236"/>
            <p:cNvCxnSpPr/>
            <p:nvPr/>
          </p:nvCxnSpPr>
          <p:spPr>
            <a:xfrm rot="360000">
              <a:off x="2462380" y="149714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237"/>
            <p:cNvCxnSpPr/>
            <p:nvPr/>
          </p:nvCxnSpPr>
          <p:spPr>
            <a:xfrm rot="900000">
              <a:off x="2651350" y="1533542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238"/>
            <p:cNvCxnSpPr/>
            <p:nvPr/>
          </p:nvCxnSpPr>
          <p:spPr>
            <a:xfrm rot="9900000">
              <a:off x="1969251" y="1534668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39"/>
            <p:cNvCxnSpPr/>
            <p:nvPr/>
          </p:nvCxnSpPr>
          <p:spPr>
            <a:xfrm rot="8100000">
              <a:off x="1390498" y="1882257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241"/>
            <p:cNvCxnSpPr/>
            <p:nvPr/>
          </p:nvCxnSpPr>
          <p:spPr>
            <a:xfrm rot="4500000">
              <a:off x="3569175" y="2489466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242"/>
            <p:cNvCxnSpPr/>
            <p:nvPr/>
          </p:nvCxnSpPr>
          <p:spPr>
            <a:xfrm rot="2700000">
              <a:off x="3239141" y="1889231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243"/>
            <p:cNvSpPr txBox="1"/>
            <p:nvPr/>
          </p:nvSpPr>
          <p:spPr>
            <a:xfrm>
              <a:off x="2469578" y="187828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TextBox 244"/>
            <p:cNvSpPr txBox="1"/>
            <p:nvPr/>
          </p:nvSpPr>
          <p:spPr>
            <a:xfrm>
              <a:off x="2854814" y="2129938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TextBox 245"/>
            <p:cNvSpPr txBox="1"/>
            <p:nvPr/>
          </p:nvSpPr>
          <p:spPr>
            <a:xfrm>
              <a:off x="3113661" y="259682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" name="Oval 3"/>
            <p:cNvSpPr/>
            <p:nvPr/>
          </p:nvSpPr>
          <p:spPr>
            <a:xfrm>
              <a:off x="685800" y="1387845"/>
              <a:ext cx="3232930" cy="1762431"/>
            </a:xfrm>
            <a:custGeom>
              <a:avLst/>
              <a:gdLst/>
              <a:ahLst/>
              <a:cxnLst/>
              <a:rect l="l" t="t" r="r" b="b"/>
              <a:pathLst>
                <a:path w="3232930" h="1762431">
                  <a:moveTo>
                    <a:pt x="1616465" y="0"/>
                  </a:moveTo>
                  <a:cubicBezTo>
                    <a:pt x="2509214" y="0"/>
                    <a:pt x="3232930" y="723715"/>
                    <a:pt x="3232930" y="1616464"/>
                  </a:cubicBezTo>
                  <a:lnTo>
                    <a:pt x="3225560" y="1762431"/>
                  </a:lnTo>
                  <a:lnTo>
                    <a:pt x="3125706" y="1762431"/>
                  </a:lnTo>
                  <a:cubicBezTo>
                    <a:pt x="3130728" y="1714422"/>
                    <a:pt x="3133076" y="1665717"/>
                    <a:pt x="3133076" y="1616464"/>
                  </a:cubicBezTo>
                  <a:cubicBezTo>
                    <a:pt x="3133076" y="778864"/>
                    <a:pt x="2454067" y="99853"/>
                    <a:pt x="1616465" y="99853"/>
                  </a:cubicBezTo>
                  <a:cubicBezTo>
                    <a:pt x="778865" y="99853"/>
                    <a:pt x="99854" y="778864"/>
                    <a:pt x="99854" y="1616464"/>
                  </a:cubicBezTo>
                  <a:lnTo>
                    <a:pt x="107225" y="1762431"/>
                  </a:lnTo>
                  <a:lnTo>
                    <a:pt x="7371" y="1762431"/>
                  </a:lnTo>
                  <a:cubicBezTo>
                    <a:pt x="2201" y="1714403"/>
                    <a:pt x="0" y="1665690"/>
                    <a:pt x="0" y="1616464"/>
                  </a:cubicBezTo>
                  <a:cubicBezTo>
                    <a:pt x="0" y="723715"/>
                    <a:pt x="723717" y="0"/>
                    <a:pt x="161646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7150" cap="rnd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249"/>
            <p:cNvSpPr txBox="1"/>
            <p:nvPr/>
          </p:nvSpPr>
          <p:spPr>
            <a:xfrm>
              <a:off x="1203790" y="262156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TextBox 250"/>
            <p:cNvSpPr txBox="1"/>
            <p:nvPr/>
          </p:nvSpPr>
          <p:spPr>
            <a:xfrm>
              <a:off x="1473458" y="211714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TextBox 251"/>
            <p:cNvSpPr txBox="1"/>
            <p:nvPr/>
          </p:nvSpPr>
          <p:spPr>
            <a:xfrm>
              <a:off x="1884614" y="187957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1" name="Group 252"/>
          <p:cNvGrpSpPr/>
          <p:nvPr/>
        </p:nvGrpSpPr>
        <p:grpSpPr>
          <a:xfrm rot="7733094">
            <a:off x="779056" y="3143441"/>
            <a:ext cx="1628407" cy="70996"/>
            <a:chOff x="953909" y="3626484"/>
            <a:chExt cx="2704787" cy="95239"/>
          </a:xfrm>
        </p:grpSpPr>
        <p:sp>
          <p:nvSpPr>
            <p:cNvPr id="132" name="Trapezoid 253"/>
            <p:cNvSpPr/>
            <p:nvPr/>
          </p:nvSpPr>
          <p:spPr>
            <a:xfrm rot="16200000">
              <a:off x="1583461" y="2996932"/>
              <a:ext cx="95239" cy="1354344"/>
            </a:xfrm>
            <a:prstGeom prst="trapezoid">
              <a:avLst/>
            </a:prstGeom>
            <a:solidFill>
              <a:srgbClr val="E30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rapezoid 254"/>
            <p:cNvSpPr/>
            <p:nvPr/>
          </p:nvSpPr>
          <p:spPr>
            <a:xfrm rot="5400000" flipH="1">
              <a:off x="2754530" y="2817558"/>
              <a:ext cx="95239" cy="1713092"/>
            </a:xfrm>
            <a:prstGeom prst="trapezoid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18A3-D21F-4BB0-9E84-DFB029941648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Lesernes karakter</a:t>
            </a:r>
            <a:endParaRPr lang="nb-NO" dirty="0"/>
          </a:p>
        </p:txBody>
      </p:sp>
      <p:cxnSp>
        <p:nvCxnSpPr>
          <p:cNvPr id="272" name="Straight Connector 239"/>
          <p:cNvCxnSpPr/>
          <p:nvPr/>
        </p:nvCxnSpPr>
        <p:spPr>
          <a:xfrm rot="17100000">
            <a:off x="595898" y="2852923"/>
            <a:ext cx="0" cy="264481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3" name="Group 180"/>
          <p:cNvGrpSpPr/>
          <p:nvPr/>
        </p:nvGrpSpPr>
        <p:grpSpPr>
          <a:xfrm>
            <a:off x="3327075" y="2028825"/>
            <a:ext cx="2502225" cy="1307881"/>
            <a:chOff x="685800" y="1387845"/>
            <a:chExt cx="3232930" cy="1762431"/>
          </a:xfrm>
        </p:grpSpPr>
        <p:sp>
          <p:nvSpPr>
            <p:cNvPr id="334" name="Oval 353"/>
            <p:cNvSpPr/>
            <p:nvPr/>
          </p:nvSpPr>
          <p:spPr>
            <a:xfrm>
              <a:off x="785654" y="1490462"/>
              <a:ext cx="2080357" cy="1636776"/>
            </a:xfrm>
            <a:custGeom>
              <a:avLst/>
              <a:gdLst/>
              <a:ahLst/>
              <a:cxnLst/>
              <a:rect l="l" t="t" r="r" b="b"/>
              <a:pathLst>
                <a:path w="2080357" h="1659814">
                  <a:moveTo>
                    <a:pt x="1516612" y="0"/>
                  </a:moveTo>
                  <a:cubicBezTo>
                    <a:pt x="1715993" y="0"/>
                    <a:pt x="1906388" y="38474"/>
                    <a:pt x="2080357" y="109451"/>
                  </a:cubicBezTo>
                  <a:cubicBezTo>
                    <a:pt x="1550099" y="294203"/>
                    <a:pt x="1169571" y="805975"/>
                    <a:pt x="1169571" y="1408159"/>
                  </a:cubicBezTo>
                  <a:cubicBezTo>
                    <a:pt x="1169571" y="1494180"/>
                    <a:pt x="1177336" y="1578355"/>
                    <a:pt x="1193213" y="1659814"/>
                  </a:cubicBezTo>
                  <a:lnTo>
                    <a:pt x="7231" y="1659814"/>
                  </a:lnTo>
                  <a:cubicBezTo>
                    <a:pt x="2259" y="1612709"/>
                    <a:pt x="0" y="1564924"/>
                    <a:pt x="0" y="1516611"/>
                  </a:cubicBezTo>
                  <a:cubicBezTo>
                    <a:pt x="0" y="679010"/>
                    <a:pt x="679010" y="0"/>
                    <a:pt x="151661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54000">
                  <a:srgbClr val="FFFFFF">
                    <a:alpha val="10000"/>
                  </a:srgbClr>
                </a:gs>
                <a:gs pos="0">
                  <a:schemeClr val="bg1">
                    <a:alpha val="20000"/>
                  </a:schemeClr>
                </a:gs>
              </a:gsLst>
              <a:lin ang="2700000" scaled="1"/>
              <a:tileRect/>
            </a:gra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53"/>
            <p:cNvSpPr/>
            <p:nvPr/>
          </p:nvSpPr>
          <p:spPr>
            <a:xfrm>
              <a:off x="785653" y="1490462"/>
              <a:ext cx="3033224" cy="1659814"/>
            </a:xfrm>
            <a:custGeom>
              <a:avLst/>
              <a:gdLst/>
              <a:ahLst/>
              <a:cxnLst/>
              <a:rect l="l" t="t" r="r" b="b"/>
              <a:pathLst>
                <a:path w="3033224" h="1659814">
                  <a:moveTo>
                    <a:pt x="1516612" y="0"/>
                  </a:moveTo>
                  <a:cubicBezTo>
                    <a:pt x="2354214" y="0"/>
                    <a:pt x="3033224" y="679010"/>
                    <a:pt x="3033224" y="1516611"/>
                  </a:cubicBezTo>
                  <a:lnTo>
                    <a:pt x="3025993" y="1659814"/>
                  </a:lnTo>
                  <a:lnTo>
                    <a:pt x="7231" y="1659814"/>
                  </a:lnTo>
                  <a:cubicBezTo>
                    <a:pt x="2259" y="1612709"/>
                    <a:pt x="0" y="1564924"/>
                    <a:pt x="0" y="1516611"/>
                  </a:cubicBezTo>
                  <a:cubicBezTo>
                    <a:pt x="0" y="679010"/>
                    <a:pt x="679010" y="0"/>
                    <a:pt x="151661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lumMod val="95000"/>
                    <a:lumOff val="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57150" cap="rnd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6" name="Straight Connector 182"/>
            <p:cNvCxnSpPr/>
            <p:nvPr/>
          </p:nvCxnSpPr>
          <p:spPr>
            <a:xfrm>
              <a:off x="2304975" y="1506992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183"/>
            <p:cNvCxnSpPr/>
            <p:nvPr/>
          </p:nvCxnSpPr>
          <p:spPr>
            <a:xfrm rot="9000000">
              <a:off x="1626401" y="1681171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184"/>
            <p:cNvCxnSpPr/>
            <p:nvPr/>
          </p:nvCxnSpPr>
          <p:spPr>
            <a:xfrm rot="7200000">
              <a:off x="1119442" y="2197654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187"/>
            <p:cNvCxnSpPr/>
            <p:nvPr/>
          </p:nvCxnSpPr>
          <p:spPr>
            <a:xfrm rot="3600000">
              <a:off x="3496466" y="2196372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188"/>
            <p:cNvCxnSpPr/>
            <p:nvPr/>
          </p:nvCxnSpPr>
          <p:spPr>
            <a:xfrm rot="1800000">
              <a:off x="3001171" y="1703542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189"/>
            <p:cNvCxnSpPr/>
            <p:nvPr/>
          </p:nvCxnSpPr>
          <p:spPr>
            <a:xfrm rot="21420000">
              <a:off x="2240631" y="149133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190"/>
            <p:cNvCxnSpPr/>
            <p:nvPr/>
          </p:nvCxnSpPr>
          <p:spPr>
            <a:xfrm rot="8820000">
              <a:off x="1544694" y="171745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192"/>
            <p:cNvCxnSpPr/>
            <p:nvPr/>
          </p:nvCxnSpPr>
          <p:spPr>
            <a:xfrm rot="7020000">
              <a:off x="1055057" y="226125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193"/>
            <p:cNvCxnSpPr/>
            <p:nvPr/>
          </p:nvCxnSpPr>
          <p:spPr>
            <a:xfrm rot="3420000">
              <a:off x="3500189" y="2133113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194"/>
            <p:cNvCxnSpPr/>
            <p:nvPr/>
          </p:nvCxnSpPr>
          <p:spPr>
            <a:xfrm rot="1620000">
              <a:off x="2956392" y="164347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195"/>
            <p:cNvCxnSpPr/>
            <p:nvPr/>
          </p:nvCxnSpPr>
          <p:spPr>
            <a:xfrm rot="21240000">
              <a:off x="2166850" y="149714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196"/>
            <p:cNvCxnSpPr/>
            <p:nvPr/>
          </p:nvCxnSpPr>
          <p:spPr>
            <a:xfrm rot="8640000">
              <a:off x="1483701" y="1759378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198"/>
            <p:cNvCxnSpPr/>
            <p:nvPr/>
          </p:nvCxnSpPr>
          <p:spPr>
            <a:xfrm rot="6840000">
              <a:off x="1023195" y="232805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199"/>
            <p:cNvCxnSpPr/>
            <p:nvPr/>
          </p:nvCxnSpPr>
          <p:spPr>
            <a:xfrm rot="3240000">
              <a:off x="3458270" y="2072120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200"/>
            <p:cNvCxnSpPr/>
            <p:nvPr/>
          </p:nvCxnSpPr>
          <p:spPr>
            <a:xfrm rot="1440000">
              <a:off x="2889592" y="1611613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201"/>
            <p:cNvCxnSpPr/>
            <p:nvPr/>
          </p:nvCxnSpPr>
          <p:spPr>
            <a:xfrm rot="21060000">
              <a:off x="2093474" y="150680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202"/>
            <p:cNvCxnSpPr/>
            <p:nvPr/>
          </p:nvCxnSpPr>
          <p:spPr>
            <a:xfrm rot="8460000">
              <a:off x="1424985" y="180443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204"/>
            <p:cNvCxnSpPr/>
            <p:nvPr/>
          </p:nvCxnSpPr>
          <p:spPr>
            <a:xfrm rot="6660000">
              <a:off x="994873" y="2396433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205"/>
            <p:cNvCxnSpPr/>
            <p:nvPr/>
          </p:nvCxnSpPr>
          <p:spPr>
            <a:xfrm rot="3060000">
              <a:off x="3413216" y="201340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206"/>
            <p:cNvCxnSpPr/>
            <p:nvPr/>
          </p:nvCxnSpPr>
          <p:spPr>
            <a:xfrm rot="1260000">
              <a:off x="2821217" y="1583291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207"/>
            <p:cNvCxnSpPr/>
            <p:nvPr/>
          </p:nvCxnSpPr>
          <p:spPr>
            <a:xfrm rot="20880000">
              <a:off x="2020704" y="152028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208"/>
            <p:cNvCxnSpPr/>
            <p:nvPr/>
          </p:nvCxnSpPr>
          <p:spPr>
            <a:xfrm rot="8280000">
              <a:off x="1368708" y="1852498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210"/>
            <p:cNvCxnSpPr/>
            <p:nvPr/>
          </p:nvCxnSpPr>
          <p:spPr>
            <a:xfrm rot="6480000">
              <a:off x="970168" y="246619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211"/>
            <p:cNvCxnSpPr/>
            <p:nvPr/>
          </p:nvCxnSpPr>
          <p:spPr>
            <a:xfrm rot="2880000">
              <a:off x="3365151" y="1957128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212"/>
            <p:cNvCxnSpPr/>
            <p:nvPr/>
          </p:nvCxnSpPr>
          <p:spPr>
            <a:xfrm rot="1080000">
              <a:off x="2751452" y="155858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213"/>
            <p:cNvCxnSpPr/>
            <p:nvPr/>
          </p:nvCxnSpPr>
          <p:spPr>
            <a:xfrm rot="19980000">
              <a:off x="1672838" y="164347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214"/>
            <p:cNvCxnSpPr/>
            <p:nvPr/>
          </p:nvCxnSpPr>
          <p:spPr>
            <a:xfrm rot="7380000">
              <a:off x="1129040" y="213311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215"/>
            <p:cNvCxnSpPr/>
            <p:nvPr/>
          </p:nvCxnSpPr>
          <p:spPr>
            <a:xfrm rot="3780000">
              <a:off x="3574173" y="226125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217"/>
            <p:cNvCxnSpPr/>
            <p:nvPr/>
          </p:nvCxnSpPr>
          <p:spPr>
            <a:xfrm rot="1980000">
              <a:off x="3084536" y="171745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218"/>
            <p:cNvCxnSpPr/>
            <p:nvPr/>
          </p:nvCxnSpPr>
          <p:spPr>
            <a:xfrm rot="180000">
              <a:off x="2388599" y="149133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219"/>
            <p:cNvCxnSpPr/>
            <p:nvPr/>
          </p:nvCxnSpPr>
          <p:spPr>
            <a:xfrm rot="20340000">
              <a:off x="1808013" y="1583291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220"/>
            <p:cNvCxnSpPr/>
            <p:nvPr/>
          </p:nvCxnSpPr>
          <p:spPr>
            <a:xfrm rot="7740000">
              <a:off x="1216014" y="2013404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221"/>
            <p:cNvCxnSpPr/>
            <p:nvPr/>
          </p:nvCxnSpPr>
          <p:spPr>
            <a:xfrm rot="4140000">
              <a:off x="3634357" y="239643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223"/>
            <p:cNvCxnSpPr/>
            <p:nvPr/>
          </p:nvCxnSpPr>
          <p:spPr>
            <a:xfrm rot="2340000">
              <a:off x="3204244" y="180443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224"/>
            <p:cNvCxnSpPr/>
            <p:nvPr/>
          </p:nvCxnSpPr>
          <p:spPr>
            <a:xfrm rot="540000">
              <a:off x="2535756" y="150680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225"/>
            <p:cNvCxnSpPr/>
            <p:nvPr/>
          </p:nvCxnSpPr>
          <p:spPr>
            <a:xfrm rot="20520000">
              <a:off x="1877778" y="155858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226"/>
            <p:cNvCxnSpPr/>
            <p:nvPr/>
          </p:nvCxnSpPr>
          <p:spPr>
            <a:xfrm rot="7920000">
              <a:off x="1264079" y="195712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227"/>
            <p:cNvCxnSpPr/>
            <p:nvPr/>
          </p:nvCxnSpPr>
          <p:spPr>
            <a:xfrm rot="4320000">
              <a:off x="3659062" y="246619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229"/>
            <p:cNvCxnSpPr/>
            <p:nvPr/>
          </p:nvCxnSpPr>
          <p:spPr>
            <a:xfrm rot="2520000">
              <a:off x="3260522" y="185249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230"/>
            <p:cNvCxnSpPr/>
            <p:nvPr/>
          </p:nvCxnSpPr>
          <p:spPr>
            <a:xfrm rot="720000">
              <a:off x="2608526" y="152028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231"/>
            <p:cNvCxnSpPr/>
            <p:nvPr/>
          </p:nvCxnSpPr>
          <p:spPr>
            <a:xfrm rot="20160000">
              <a:off x="1739638" y="1611613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232"/>
            <p:cNvCxnSpPr/>
            <p:nvPr/>
          </p:nvCxnSpPr>
          <p:spPr>
            <a:xfrm rot="7560000">
              <a:off x="1170960" y="207211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233"/>
            <p:cNvCxnSpPr/>
            <p:nvPr/>
          </p:nvCxnSpPr>
          <p:spPr>
            <a:xfrm rot="3960000">
              <a:off x="3606035" y="232805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235"/>
            <p:cNvCxnSpPr/>
            <p:nvPr/>
          </p:nvCxnSpPr>
          <p:spPr>
            <a:xfrm rot="2160000">
              <a:off x="3145529" y="1759378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236"/>
            <p:cNvCxnSpPr/>
            <p:nvPr/>
          </p:nvCxnSpPr>
          <p:spPr>
            <a:xfrm rot="360000">
              <a:off x="2462380" y="149714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237"/>
            <p:cNvCxnSpPr/>
            <p:nvPr/>
          </p:nvCxnSpPr>
          <p:spPr>
            <a:xfrm rot="900000">
              <a:off x="2651350" y="1533542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238"/>
            <p:cNvCxnSpPr/>
            <p:nvPr/>
          </p:nvCxnSpPr>
          <p:spPr>
            <a:xfrm rot="9900000">
              <a:off x="1969251" y="1534668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239"/>
            <p:cNvCxnSpPr/>
            <p:nvPr/>
          </p:nvCxnSpPr>
          <p:spPr>
            <a:xfrm rot="8100000">
              <a:off x="1390498" y="1882257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241"/>
            <p:cNvCxnSpPr/>
            <p:nvPr/>
          </p:nvCxnSpPr>
          <p:spPr>
            <a:xfrm rot="4500000">
              <a:off x="3569175" y="2489466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242"/>
            <p:cNvCxnSpPr/>
            <p:nvPr/>
          </p:nvCxnSpPr>
          <p:spPr>
            <a:xfrm rot="2700000">
              <a:off x="3239141" y="1889231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TextBox 243"/>
            <p:cNvSpPr txBox="1"/>
            <p:nvPr/>
          </p:nvSpPr>
          <p:spPr>
            <a:xfrm>
              <a:off x="2469578" y="187828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" name="TextBox 244"/>
            <p:cNvSpPr txBox="1"/>
            <p:nvPr/>
          </p:nvSpPr>
          <p:spPr>
            <a:xfrm>
              <a:off x="2854814" y="2129938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8" name="TextBox 245"/>
            <p:cNvSpPr txBox="1"/>
            <p:nvPr/>
          </p:nvSpPr>
          <p:spPr>
            <a:xfrm>
              <a:off x="3113661" y="259682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" name="Oval 3"/>
            <p:cNvSpPr/>
            <p:nvPr/>
          </p:nvSpPr>
          <p:spPr>
            <a:xfrm>
              <a:off x="685800" y="1387845"/>
              <a:ext cx="3232930" cy="1762431"/>
            </a:xfrm>
            <a:custGeom>
              <a:avLst/>
              <a:gdLst/>
              <a:ahLst/>
              <a:cxnLst/>
              <a:rect l="l" t="t" r="r" b="b"/>
              <a:pathLst>
                <a:path w="3232930" h="1762431">
                  <a:moveTo>
                    <a:pt x="1616465" y="0"/>
                  </a:moveTo>
                  <a:cubicBezTo>
                    <a:pt x="2509214" y="0"/>
                    <a:pt x="3232930" y="723715"/>
                    <a:pt x="3232930" y="1616464"/>
                  </a:cubicBezTo>
                  <a:lnTo>
                    <a:pt x="3225560" y="1762431"/>
                  </a:lnTo>
                  <a:lnTo>
                    <a:pt x="3125706" y="1762431"/>
                  </a:lnTo>
                  <a:cubicBezTo>
                    <a:pt x="3130728" y="1714422"/>
                    <a:pt x="3133076" y="1665717"/>
                    <a:pt x="3133076" y="1616464"/>
                  </a:cubicBezTo>
                  <a:cubicBezTo>
                    <a:pt x="3133076" y="778864"/>
                    <a:pt x="2454067" y="99853"/>
                    <a:pt x="1616465" y="99853"/>
                  </a:cubicBezTo>
                  <a:cubicBezTo>
                    <a:pt x="778865" y="99853"/>
                    <a:pt x="99854" y="778864"/>
                    <a:pt x="99854" y="1616464"/>
                  </a:cubicBezTo>
                  <a:lnTo>
                    <a:pt x="107225" y="1762431"/>
                  </a:lnTo>
                  <a:lnTo>
                    <a:pt x="7371" y="1762431"/>
                  </a:lnTo>
                  <a:cubicBezTo>
                    <a:pt x="2201" y="1714403"/>
                    <a:pt x="0" y="1665690"/>
                    <a:pt x="0" y="1616464"/>
                  </a:cubicBezTo>
                  <a:cubicBezTo>
                    <a:pt x="0" y="723715"/>
                    <a:pt x="723717" y="0"/>
                    <a:pt x="161646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7150" cap="rnd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TextBox 249"/>
            <p:cNvSpPr txBox="1"/>
            <p:nvPr/>
          </p:nvSpPr>
          <p:spPr>
            <a:xfrm>
              <a:off x="1203790" y="262156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1" name="TextBox 250"/>
            <p:cNvSpPr txBox="1"/>
            <p:nvPr/>
          </p:nvSpPr>
          <p:spPr>
            <a:xfrm>
              <a:off x="1473458" y="211714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2" name="TextBox 251"/>
            <p:cNvSpPr txBox="1"/>
            <p:nvPr/>
          </p:nvSpPr>
          <p:spPr>
            <a:xfrm>
              <a:off x="1884614" y="187957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3" name="Group 252"/>
          <p:cNvGrpSpPr/>
          <p:nvPr/>
        </p:nvGrpSpPr>
        <p:grpSpPr>
          <a:xfrm rot="6690894">
            <a:off x="3820722" y="3171440"/>
            <a:ext cx="1583108" cy="58349"/>
            <a:chOff x="953909" y="3626484"/>
            <a:chExt cx="2704787" cy="95239"/>
          </a:xfrm>
        </p:grpSpPr>
        <p:sp>
          <p:nvSpPr>
            <p:cNvPr id="394" name="Trapezoid 253"/>
            <p:cNvSpPr/>
            <p:nvPr/>
          </p:nvSpPr>
          <p:spPr>
            <a:xfrm rot="16200000">
              <a:off x="1583461" y="2996932"/>
              <a:ext cx="95239" cy="1354344"/>
            </a:xfrm>
            <a:prstGeom prst="trapezoid">
              <a:avLst/>
            </a:prstGeom>
            <a:solidFill>
              <a:srgbClr val="E30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Trapezoid 254"/>
            <p:cNvSpPr/>
            <p:nvPr/>
          </p:nvSpPr>
          <p:spPr>
            <a:xfrm rot="5400000" flipH="1">
              <a:off x="2754530" y="2817558"/>
              <a:ext cx="95239" cy="1713092"/>
            </a:xfrm>
            <a:prstGeom prst="trapezoid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6" name="Straight Connector 239"/>
          <p:cNvCxnSpPr/>
          <p:nvPr/>
        </p:nvCxnSpPr>
        <p:spPr>
          <a:xfrm rot="17100000">
            <a:off x="3605798" y="2852923"/>
            <a:ext cx="0" cy="264481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7" name="Group 180"/>
          <p:cNvGrpSpPr/>
          <p:nvPr/>
        </p:nvGrpSpPr>
        <p:grpSpPr>
          <a:xfrm>
            <a:off x="6308400" y="2028825"/>
            <a:ext cx="2502225" cy="1307881"/>
            <a:chOff x="685800" y="1387845"/>
            <a:chExt cx="3232930" cy="1762431"/>
          </a:xfrm>
        </p:grpSpPr>
        <p:sp>
          <p:nvSpPr>
            <p:cNvPr id="398" name="Oval 353"/>
            <p:cNvSpPr/>
            <p:nvPr/>
          </p:nvSpPr>
          <p:spPr>
            <a:xfrm>
              <a:off x="785654" y="1490462"/>
              <a:ext cx="2080357" cy="1636776"/>
            </a:xfrm>
            <a:custGeom>
              <a:avLst/>
              <a:gdLst/>
              <a:ahLst/>
              <a:cxnLst/>
              <a:rect l="l" t="t" r="r" b="b"/>
              <a:pathLst>
                <a:path w="2080357" h="1659814">
                  <a:moveTo>
                    <a:pt x="1516612" y="0"/>
                  </a:moveTo>
                  <a:cubicBezTo>
                    <a:pt x="1715993" y="0"/>
                    <a:pt x="1906388" y="38474"/>
                    <a:pt x="2080357" y="109451"/>
                  </a:cubicBezTo>
                  <a:cubicBezTo>
                    <a:pt x="1550099" y="294203"/>
                    <a:pt x="1169571" y="805975"/>
                    <a:pt x="1169571" y="1408159"/>
                  </a:cubicBezTo>
                  <a:cubicBezTo>
                    <a:pt x="1169571" y="1494180"/>
                    <a:pt x="1177336" y="1578355"/>
                    <a:pt x="1193213" y="1659814"/>
                  </a:cubicBezTo>
                  <a:lnTo>
                    <a:pt x="7231" y="1659814"/>
                  </a:lnTo>
                  <a:cubicBezTo>
                    <a:pt x="2259" y="1612709"/>
                    <a:pt x="0" y="1564924"/>
                    <a:pt x="0" y="1516611"/>
                  </a:cubicBezTo>
                  <a:cubicBezTo>
                    <a:pt x="0" y="679010"/>
                    <a:pt x="679010" y="0"/>
                    <a:pt x="151661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54000">
                  <a:srgbClr val="FFFFFF">
                    <a:alpha val="10000"/>
                  </a:srgbClr>
                </a:gs>
                <a:gs pos="0">
                  <a:schemeClr val="bg1">
                    <a:alpha val="20000"/>
                  </a:schemeClr>
                </a:gs>
              </a:gsLst>
              <a:lin ang="2700000" scaled="1"/>
              <a:tileRect/>
            </a:gra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53"/>
            <p:cNvSpPr/>
            <p:nvPr/>
          </p:nvSpPr>
          <p:spPr>
            <a:xfrm>
              <a:off x="785653" y="1490462"/>
              <a:ext cx="3033224" cy="1659814"/>
            </a:xfrm>
            <a:custGeom>
              <a:avLst/>
              <a:gdLst/>
              <a:ahLst/>
              <a:cxnLst/>
              <a:rect l="l" t="t" r="r" b="b"/>
              <a:pathLst>
                <a:path w="3033224" h="1659814">
                  <a:moveTo>
                    <a:pt x="1516612" y="0"/>
                  </a:moveTo>
                  <a:cubicBezTo>
                    <a:pt x="2354214" y="0"/>
                    <a:pt x="3033224" y="679010"/>
                    <a:pt x="3033224" y="1516611"/>
                  </a:cubicBezTo>
                  <a:lnTo>
                    <a:pt x="3025993" y="1659814"/>
                  </a:lnTo>
                  <a:lnTo>
                    <a:pt x="7231" y="1659814"/>
                  </a:lnTo>
                  <a:cubicBezTo>
                    <a:pt x="2259" y="1612709"/>
                    <a:pt x="0" y="1564924"/>
                    <a:pt x="0" y="1516611"/>
                  </a:cubicBezTo>
                  <a:cubicBezTo>
                    <a:pt x="0" y="679010"/>
                    <a:pt x="679010" y="0"/>
                    <a:pt x="151661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lumMod val="95000"/>
                    <a:lumOff val="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57150" cap="rnd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0" name="Straight Connector 182"/>
            <p:cNvCxnSpPr/>
            <p:nvPr/>
          </p:nvCxnSpPr>
          <p:spPr>
            <a:xfrm>
              <a:off x="2304975" y="1506992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183"/>
            <p:cNvCxnSpPr/>
            <p:nvPr/>
          </p:nvCxnSpPr>
          <p:spPr>
            <a:xfrm rot="9000000">
              <a:off x="1626401" y="1681171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184"/>
            <p:cNvCxnSpPr/>
            <p:nvPr/>
          </p:nvCxnSpPr>
          <p:spPr>
            <a:xfrm rot="7200000">
              <a:off x="1119442" y="2197654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187"/>
            <p:cNvCxnSpPr/>
            <p:nvPr/>
          </p:nvCxnSpPr>
          <p:spPr>
            <a:xfrm rot="3600000">
              <a:off x="3496466" y="2196372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188"/>
            <p:cNvCxnSpPr/>
            <p:nvPr/>
          </p:nvCxnSpPr>
          <p:spPr>
            <a:xfrm rot="1800000">
              <a:off x="3001171" y="1703542"/>
              <a:ext cx="0" cy="2376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189"/>
            <p:cNvCxnSpPr/>
            <p:nvPr/>
          </p:nvCxnSpPr>
          <p:spPr>
            <a:xfrm rot="21420000">
              <a:off x="2240631" y="149133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190"/>
            <p:cNvCxnSpPr/>
            <p:nvPr/>
          </p:nvCxnSpPr>
          <p:spPr>
            <a:xfrm rot="8820000">
              <a:off x="1544694" y="171745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192"/>
            <p:cNvCxnSpPr/>
            <p:nvPr/>
          </p:nvCxnSpPr>
          <p:spPr>
            <a:xfrm rot="7020000">
              <a:off x="1055057" y="226125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193"/>
            <p:cNvCxnSpPr/>
            <p:nvPr/>
          </p:nvCxnSpPr>
          <p:spPr>
            <a:xfrm rot="3420000">
              <a:off x="3500189" y="2133113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194"/>
            <p:cNvCxnSpPr/>
            <p:nvPr/>
          </p:nvCxnSpPr>
          <p:spPr>
            <a:xfrm rot="1620000">
              <a:off x="2956392" y="164347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195"/>
            <p:cNvCxnSpPr/>
            <p:nvPr/>
          </p:nvCxnSpPr>
          <p:spPr>
            <a:xfrm rot="21240000">
              <a:off x="2166850" y="149714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196"/>
            <p:cNvCxnSpPr/>
            <p:nvPr/>
          </p:nvCxnSpPr>
          <p:spPr>
            <a:xfrm rot="8640000">
              <a:off x="1483701" y="1759378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198"/>
            <p:cNvCxnSpPr/>
            <p:nvPr/>
          </p:nvCxnSpPr>
          <p:spPr>
            <a:xfrm rot="6840000">
              <a:off x="1023195" y="232805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199"/>
            <p:cNvCxnSpPr/>
            <p:nvPr/>
          </p:nvCxnSpPr>
          <p:spPr>
            <a:xfrm rot="3240000">
              <a:off x="3458270" y="2072120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200"/>
            <p:cNvCxnSpPr/>
            <p:nvPr/>
          </p:nvCxnSpPr>
          <p:spPr>
            <a:xfrm rot="1440000">
              <a:off x="2889592" y="1611613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201"/>
            <p:cNvCxnSpPr/>
            <p:nvPr/>
          </p:nvCxnSpPr>
          <p:spPr>
            <a:xfrm rot="21060000">
              <a:off x="2093474" y="150680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202"/>
            <p:cNvCxnSpPr/>
            <p:nvPr/>
          </p:nvCxnSpPr>
          <p:spPr>
            <a:xfrm rot="8460000">
              <a:off x="1424985" y="180443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204"/>
            <p:cNvCxnSpPr/>
            <p:nvPr/>
          </p:nvCxnSpPr>
          <p:spPr>
            <a:xfrm rot="6660000">
              <a:off x="994873" y="2396433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205"/>
            <p:cNvCxnSpPr/>
            <p:nvPr/>
          </p:nvCxnSpPr>
          <p:spPr>
            <a:xfrm rot="3060000">
              <a:off x="3413216" y="201340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206"/>
            <p:cNvCxnSpPr/>
            <p:nvPr/>
          </p:nvCxnSpPr>
          <p:spPr>
            <a:xfrm rot="1260000">
              <a:off x="2821217" y="1583291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207"/>
            <p:cNvCxnSpPr/>
            <p:nvPr/>
          </p:nvCxnSpPr>
          <p:spPr>
            <a:xfrm rot="20880000">
              <a:off x="2020704" y="152028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208"/>
            <p:cNvCxnSpPr/>
            <p:nvPr/>
          </p:nvCxnSpPr>
          <p:spPr>
            <a:xfrm rot="8280000">
              <a:off x="1368708" y="1852498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210"/>
            <p:cNvCxnSpPr/>
            <p:nvPr/>
          </p:nvCxnSpPr>
          <p:spPr>
            <a:xfrm rot="6480000">
              <a:off x="970168" y="246619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211"/>
            <p:cNvCxnSpPr/>
            <p:nvPr/>
          </p:nvCxnSpPr>
          <p:spPr>
            <a:xfrm rot="2880000">
              <a:off x="3365151" y="1957128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212"/>
            <p:cNvCxnSpPr/>
            <p:nvPr/>
          </p:nvCxnSpPr>
          <p:spPr>
            <a:xfrm rot="1080000">
              <a:off x="2751452" y="155858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213"/>
            <p:cNvCxnSpPr/>
            <p:nvPr/>
          </p:nvCxnSpPr>
          <p:spPr>
            <a:xfrm rot="19980000">
              <a:off x="1672838" y="164347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214"/>
            <p:cNvCxnSpPr/>
            <p:nvPr/>
          </p:nvCxnSpPr>
          <p:spPr>
            <a:xfrm rot="7380000">
              <a:off x="1129040" y="213311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215"/>
            <p:cNvCxnSpPr/>
            <p:nvPr/>
          </p:nvCxnSpPr>
          <p:spPr>
            <a:xfrm rot="3780000">
              <a:off x="3574173" y="226125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217"/>
            <p:cNvCxnSpPr/>
            <p:nvPr/>
          </p:nvCxnSpPr>
          <p:spPr>
            <a:xfrm rot="1980000">
              <a:off x="3084536" y="171745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218"/>
            <p:cNvCxnSpPr/>
            <p:nvPr/>
          </p:nvCxnSpPr>
          <p:spPr>
            <a:xfrm rot="180000">
              <a:off x="2388599" y="1491335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219"/>
            <p:cNvCxnSpPr/>
            <p:nvPr/>
          </p:nvCxnSpPr>
          <p:spPr>
            <a:xfrm rot="20340000">
              <a:off x="1808013" y="1583291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220"/>
            <p:cNvCxnSpPr/>
            <p:nvPr/>
          </p:nvCxnSpPr>
          <p:spPr>
            <a:xfrm rot="7740000">
              <a:off x="1216014" y="2013404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221"/>
            <p:cNvCxnSpPr/>
            <p:nvPr/>
          </p:nvCxnSpPr>
          <p:spPr>
            <a:xfrm rot="4140000">
              <a:off x="3634357" y="239643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223"/>
            <p:cNvCxnSpPr/>
            <p:nvPr/>
          </p:nvCxnSpPr>
          <p:spPr>
            <a:xfrm rot="2340000">
              <a:off x="3204244" y="180443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224"/>
            <p:cNvCxnSpPr/>
            <p:nvPr/>
          </p:nvCxnSpPr>
          <p:spPr>
            <a:xfrm rot="540000">
              <a:off x="2535756" y="150680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225"/>
            <p:cNvCxnSpPr/>
            <p:nvPr/>
          </p:nvCxnSpPr>
          <p:spPr>
            <a:xfrm rot="20520000">
              <a:off x="1877778" y="155858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226"/>
            <p:cNvCxnSpPr/>
            <p:nvPr/>
          </p:nvCxnSpPr>
          <p:spPr>
            <a:xfrm rot="7920000">
              <a:off x="1264079" y="195712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227"/>
            <p:cNvCxnSpPr/>
            <p:nvPr/>
          </p:nvCxnSpPr>
          <p:spPr>
            <a:xfrm rot="4320000">
              <a:off x="3659062" y="246619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229"/>
            <p:cNvCxnSpPr/>
            <p:nvPr/>
          </p:nvCxnSpPr>
          <p:spPr>
            <a:xfrm rot="2520000">
              <a:off x="3260522" y="1852497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230"/>
            <p:cNvCxnSpPr/>
            <p:nvPr/>
          </p:nvCxnSpPr>
          <p:spPr>
            <a:xfrm rot="720000">
              <a:off x="2608526" y="152028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231"/>
            <p:cNvCxnSpPr/>
            <p:nvPr/>
          </p:nvCxnSpPr>
          <p:spPr>
            <a:xfrm rot="20160000">
              <a:off x="1739638" y="1611613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232"/>
            <p:cNvCxnSpPr/>
            <p:nvPr/>
          </p:nvCxnSpPr>
          <p:spPr>
            <a:xfrm rot="7560000">
              <a:off x="1170960" y="2072119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233"/>
            <p:cNvCxnSpPr/>
            <p:nvPr/>
          </p:nvCxnSpPr>
          <p:spPr>
            <a:xfrm rot="3960000">
              <a:off x="3606035" y="2328056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235"/>
            <p:cNvCxnSpPr/>
            <p:nvPr/>
          </p:nvCxnSpPr>
          <p:spPr>
            <a:xfrm rot="2160000">
              <a:off x="3145529" y="1759378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236"/>
            <p:cNvCxnSpPr/>
            <p:nvPr/>
          </p:nvCxnSpPr>
          <p:spPr>
            <a:xfrm rot="360000">
              <a:off x="2462380" y="1497142"/>
              <a:ext cx="0" cy="20255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237"/>
            <p:cNvCxnSpPr/>
            <p:nvPr/>
          </p:nvCxnSpPr>
          <p:spPr>
            <a:xfrm rot="900000">
              <a:off x="2651350" y="1533542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238"/>
            <p:cNvCxnSpPr/>
            <p:nvPr/>
          </p:nvCxnSpPr>
          <p:spPr>
            <a:xfrm rot="9900000">
              <a:off x="1969251" y="1534668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239"/>
            <p:cNvCxnSpPr/>
            <p:nvPr/>
          </p:nvCxnSpPr>
          <p:spPr>
            <a:xfrm rot="8100000">
              <a:off x="1390498" y="1882257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241"/>
            <p:cNvCxnSpPr/>
            <p:nvPr/>
          </p:nvCxnSpPr>
          <p:spPr>
            <a:xfrm rot="4500000">
              <a:off x="3569175" y="2489466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242"/>
            <p:cNvCxnSpPr/>
            <p:nvPr/>
          </p:nvCxnSpPr>
          <p:spPr>
            <a:xfrm rot="2700000">
              <a:off x="3239141" y="1889231"/>
              <a:ext cx="0" cy="356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TextBox 243"/>
            <p:cNvSpPr txBox="1"/>
            <p:nvPr/>
          </p:nvSpPr>
          <p:spPr>
            <a:xfrm>
              <a:off x="2469578" y="187828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1" name="TextBox 244"/>
            <p:cNvSpPr txBox="1"/>
            <p:nvPr/>
          </p:nvSpPr>
          <p:spPr>
            <a:xfrm>
              <a:off x="2854814" y="2129938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2" name="TextBox 245"/>
            <p:cNvSpPr txBox="1"/>
            <p:nvPr/>
          </p:nvSpPr>
          <p:spPr>
            <a:xfrm>
              <a:off x="3113661" y="259682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3" name="Oval 3"/>
            <p:cNvSpPr/>
            <p:nvPr/>
          </p:nvSpPr>
          <p:spPr>
            <a:xfrm>
              <a:off x="685800" y="1387845"/>
              <a:ext cx="3232930" cy="1762431"/>
            </a:xfrm>
            <a:custGeom>
              <a:avLst/>
              <a:gdLst/>
              <a:ahLst/>
              <a:cxnLst/>
              <a:rect l="l" t="t" r="r" b="b"/>
              <a:pathLst>
                <a:path w="3232930" h="1762431">
                  <a:moveTo>
                    <a:pt x="1616465" y="0"/>
                  </a:moveTo>
                  <a:cubicBezTo>
                    <a:pt x="2509214" y="0"/>
                    <a:pt x="3232930" y="723715"/>
                    <a:pt x="3232930" y="1616464"/>
                  </a:cubicBezTo>
                  <a:lnTo>
                    <a:pt x="3225560" y="1762431"/>
                  </a:lnTo>
                  <a:lnTo>
                    <a:pt x="3125706" y="1762431"/>
                  </a:lnTo>
                  <a:cubicBezTo>
                    <a:pt x="3130728" y="1714422"/>
                    <a:pt x="3133076" y="1665717"/>
                    <a:pt x="3133076" y="1616464"/>
                  </a:cubicBezTo>
                  <a:cubicBezTo>
                    <a:pt x="3133076" y="778864"/>
                    <a:pt x="2454067" y="99853"/>
                    <a:pt x="1616465" y="99853"/>
                  </a:cubicBezTo>
                  <a:cubicBezTo>
                    <a:pt x="778865" y="99853"/>
                    <a:pt x="99854" y="778864"/>
                    <a:pt x="99854" y="1616464"/>
                  </a:cubicBezTo>
                  <a:lnTo>
                    <a:pt x="107225" y="1762431"/>
                  </a:lnTo>
                  <a:lnTo>
                    <a:pt x="7371" y="1762431"/>
                  </a:lnTo>
                  <a:cubicBezTo>
                    <a:pt x="2201" y="1714403"/>
                    <a:pt x="0" y="1665690"/>
                    <a:pt x="0" y="1616464"/>
                  </a:cubicBezTo>
                  <a:cubicBezTo>
                    <a:pt x="0" y="723715"/>
                    <a:pt x="723717" y="0"/>
                    <a:pt x="161646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7150" cap="rnd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TextBox 249"/>
            <p:cNvSpPr txBox="1"/>
            <p:nvPr/>
          </p:nvSpPr>
          <p:spPr>
            <a:xfrm>
              <a:off x="1203790" y="262156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5" name="TextBox 250"/>
            <p:cNvSpPr txBox="1"/>
            <p:nvPr/>
          </p:nvSpPr>
          <p:spPr>
            <a:xfrm>
              <a:off x="1473458" y="211714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6" name="TextBox 251"/>
            <p:cNvSpPr txBox="1"/>
            <p:nvPr/>
          </p:nvSpPr>
          <p:spPr>
            <a:xfrm>
              <a:off x="1884614" y="187957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7" name="Group 252"/>
          <p:cNvGrpSpPr/>
          <p:nvPr/>
        </p:nvGrpSpPr>
        <p:grpSpPr>
          <a:xfrm rot="6731679">
            <a:off x="6802047" y="3171440"/>
            <a:ext cx="1583108" cy="58349"/>
            <a:chOff x="953909" y="3626484"/>
            <a:chExt cx="2704787" cy="95239"/>
          </a:xfrm>
        </p:grpSpPr>
        <p:sp>
          <p:nvSpPr>
            <p:cNvPr id="458" name="Trapezoid 253"/>
            <p:cNvSpPr/>
            <p:nvPr/>
          </p:nvSpPr>
          <p:spPr>
            <a:xfrm rot="16200000">
              <a:off x="1583461" y="2996932"/>
              <a:ext cx="95239" cy="1354344"/>
            </a:xfrm>
            <a:prstGeom prst="trapezoid">
              <a:avLst/>
            </a:prstGeom>
            <a:solidFill>
              <a:srgbClr val="E30B0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Trapezoid 254"/>
            <p:cNvSpPr/>
            <p:nvPr/>
          </p:nvSpPr>
          <p:spPr>
            <a:xfrm rot="5400000" flipH="1">
              <a:off x="2754530" y="2817558"/>
              <a:ext cx="95239" cy="1713092"/>
            </a:xfrm>
            <a:prstGeom prst="trapezoid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0" name="Straight Connector 239"/>
          <p:cNvCxnSpPr/>
          <p:nvPr/>
        </p:nvCxnSpPr>
        <p:spPr>
          <a:xfrm rot="17100000">
            <a:off x="6587123" y="2852923"/>
            <a:ext cx="0" cy="264481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TekstSylinder 461"/>
          <p:cNvSpPr txBox="1"/>
          <p:nvPr/>
        </p:nvSpPr>
        <p:spPr>
          <a:xfrm>
            <a:off x="323850" y="3419475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Tillit til innholdet</a:t>
            </a:r>
            <a:endParaRPr lang="nb-NO" dirty="0"/>
          </a:p>
        </p:txBody>
      </p:sp>
      <p:sp>
        <p:nvSpPr>
          <p:cNvPr id="463" name="TekstSylinder 462"/>
          <p:cNvSpPr txBox="1"/>
          <p:nvPr/>
        </p:nvSpPr>
        <p:spPr>
          <a:xfrm>
            <a:off x="3333750" y="3419475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Nytte i arbeidet</a:t>
            </a:r>
            <a:endParaRPr lang="nb-NO" dirty="0"/>
          </a:p>
        </p:txBody>
      </p:sp>
      <p:sp>
        <p:nvSpPr>
          <p:cNvPr id="464" name="TekstSylinder 463"/>
          <p:cNvSpPr txBox="1"/>
          <p:nvPr/>
        </p:nvSpPr>
        <p:spPr>
          <a:xfrm>
            <a:off x="6315075" y="3419475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Liker å lese</a:t>
            </a:r>
            <a:endParaRPr lang="nb-NO" dirty="0"/>
          </a:p>
        </p:txBody>
      </p:sp>
      <p:sp>
        <p:nvSpPr>
          <p:cNvPr id="466" name="TekstSylinder 465"/>
          <p:cNvSpPr txBox="1"/>
          <p:nvPr/>
        </p:nvSpPr>
        <p:spPr>
          <a:xfrm>
            <a:off x="1314452" y="1581150"/>
            <a:ext cx="52387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4,6</a:t>
            </a:r>
            <a:endParaRPr lang="nb-NO" dirty="0"/>
          </a:p>
        </p:txBody>
      </p:sp>
      <p:sp>
        <p:nvSpPr>
          <p:cNvPr id="467" name="TekstSylinder 466"/>
          <p:cNvSpPr txBox="1"/>
          <p:nvPr/>
        </p:nvSpPr>
        <p:spPr>
          <a:xfrm>
            <a:off x="4324352" y="1600200"/>
            <a:ext cx="52387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4,2</a:t>
            </a:r>
            <a:endParaRPr lang="nb-NO" dirty="0"/>
          </a:p>
        </p:txBody>
      </p:sp>
      <p:sp>
        <p:nvSpPr>
          <p:cNvPr id="468" name="TekstSylinder 467"/>
          <p:cNvSpPr txBox="1"/>
          <p:nvPr/>
        </p:nvSpPr>
        <p:spPr>
          <a:xfrm>
            <a:off x="7305677" y="1590675"/>
            <a:ext cx="5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4,3</a:t>
            </a:r>
            <a:endParaRPr lang="nb-NO" dirty="0"/>
          </a:p>
        </p:txBody>
      </p:sp>
      <p:sp>
        <p:nvSpPr>
          <p:cNvPr id="469" name="Pil opp 468"/>
          <p:cNvSpPr/>
          <p:nvPr/>
        </p:nvSpPr>
        <p:spPr>
          <a:xfrm>
            <a:off x="1924050" y="1562100"/>
            <a:ext cx="219075" cy="304800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smtClean="0"/>
          </a:p>
        </p:txBody>
      </p:sp>
      <p:sp>
        <p:nvSpPr>
          <p:cNvPr id="471" name="Pil opp 470"/>
          <p:cNvSpPr/>
          <p:nvPr/>
        </p:nvSpPr>
        <p:spPr>
          <a:xfrm>
            <a:off x="4886325" y="1577826"/>
            <a:ext cx="219075" cy="304800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smtClean="0"/>
          </a:p>
        </p:txBody>
      </p:sp>
      <p:sp>
        <p:nvSpPr>
          <p:cNvPr id="208" name="Pil opp 470"/>
          <p:cNvSpPr/>
          <p:nvPr/>
        </p:nvSpPr>
        <p:spPr>
          <a:xfrm>
            <a:off x="7858317" y="1561804"/>
            <a:ext cx="219075" cy="304800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smtClean="0"/>
          </a:p>
        </p:txBody>
      </p:sp>
      <p:sp>
        <p:nvSpPr>
          <p:cNvPr id="209" name="Pil opp 470"/>
          <p:cNvSpPr/>
          <p:nvPr/>
        </p:nvSpPr>
        <p:spPr>
          <a:xfrm>
            <a:off x="672069" y="5930088"/>
            <a:ext cx="219075" cy="304800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smtClean="0"/>
          </a:p>
        </p:txBody>
      </p:sp>
      <p:sp>
        <p:nvSpPr>
          <p:cNvPr id="211" name="Pil ned 471"/>
          <p:cNvSpPr/>
          <p:nvPr/>
        </p:nvSpPr>
        <p:spPr>
          <a:xfrm>
            <a:off x="1005443" y="5939613"/>
            <a:ext cx="219600" cy="306000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smtClean="0"/>
          </a:p>
        </p:txBody>
      </p:sp>
      <p:sp>
        <p:nvSpPr>
          <p:cNvPr id="212" name="Er lik 209"/>
          <p:cNvSpPr/>
          <p:nvPr/>
        </p:nvSpPr>
        <p:spPr bwMode="auto">
          <a:xfrm>
            <a:off x="1259650" y="5935407"/>
            <a:ext cx="451262" cy="356260"/>
          </a:xfrm>
          <a:prstGeom prst="mathEqual">
            <a:avLst/>
          </a:prstGeom>
          <a:solidFill>
            <a:srgbClr val="55ACE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vert270" wrap="square" lIns="90000" tIns="46800" rIns="90000" bIns="46800" rtlCol="0" anchor="ctr">
            <a:spAutoFit/>
          </a:bodyPr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022" y="3966877"/>
            <a:ext cx="123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4,5 i 2014</a:t>
            </a:r>
            <a:endParaRPr lang="nb-NO" dirty="0"/>
          </a:p>
        </p:txBody>
      </p:sp>
      <p:sp>
        <p:nvSpPr>
          <p:cNvPr id="213" name="TextBox 212"/>
          <p:cNvSpPr txBox="1"/>
          <p:nvPr/>
        </p:nvSpPr>
        <p:spPr>
          <a:xfrm>
            <a:off x="3973701" y="4002885"/>
            <a:ext cx="123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4,0 i 2014</a:t>
            </a:r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7016827" y="4023862"/>
            <a:ext cx="118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4,1 i 2014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805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393795" y="2622976"/>
            <a:ext cx="6972300" cy="1814428"/>
            <a:chOff x="-368300" y="1206500"/>
            <a:chExt cx="6972300" cy="2667000"/>
          </a:xfrm>
          <a:solidFill>
            <a:schemeClr val="bg2"/>
          </a:solidFill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64008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defTabSz="457137"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9723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7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35" name="Oval 34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8E9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</p:grpSp>
      <p:sp>
        <p:nvSpPr>
          <p:cNvPr id="46" name="Title 5"/>
          <p:cNvSpPr txBox="1">
            <a:spLocks/>
          </p:cNvSpPr>
          <p:nvPr/>
        </p:nvSpPr>
        <p:spPr>
          <a:xfrm>
            <a:off x="139700" y="2201337"/>
            <a:ext cx="6400800" cy="2302933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 defTabSz="457137">
              <a:spcBef>
                <a:spcPct val="0"/>
              </a:spcBef>
            </a:pP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Dekning</a:t>
            </a:r>
            <a:r>
              <a:rPr lang="en-US" sz="4200" cap="small" dirty="0" smtClean="0">
                <a:solidFill>
                  <a:srgbClr val="545757"/>
                </a:solidFill>
                <a:cs typeface="Arial"/>
              </a:rPr>
              <a:t>, </a:t>
            </a: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frekvens</a:t>
            </a:r>
            <a:r>
              <a:rPr lang="en-US" sz="4200" cap="small" dirty="0" smtClean="0">
                <a:solidFill>
                  <a:srgbClr val="545757"/>
                </a:solidFill>
                <a:cs typeface="Arial"/>
              </a:rPr>
              <a:t> og </a:t>
            </a: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kontaktpris</a:t>
            </a:r>
            <a:endParaRPr lang="en-US" sz="4200" cap="small" dirty="0">
              <a:solidFill>
                <a:srgbClr val="545757"/>
              </a:solidFill>
              <a:cs typeface="Arial"/>
            </a:endParaRPr>
          </a:p>
        </p:txBody>
      </p:sp>
      <p:pic>
        <p:nvPicPr>
          <p:cNvPr id="14" name="Picture 13" descr="Byggfakta.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0" y="1570822"/>
            <a:ext cx="23812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2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Byggfakta og Byggeindustrien i en medieplan</a:t>
            </a:r>
            <a:endParaRPr lang="nb-NO" dirty="0"/>
          </a:p>
        </p:txBody>
      </p:sp>
      <p:graphicFrame>
        <p:nvGraphicFramePr>
          <p:cNvPr id="6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6883576"/>
              </p:ext>
            </p:extLst>
          </p:nvPr>
        </p:nvGraphicFramePr>
        <p:xfrm>
          <a:off x="352425" y="982663"/>
          <a:ext cx="8658225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255" y="831270"/>
            <a:ext cx="1603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 smtClean="0"/>
              <a:t>Dekning (000)</a:t>
            </a:r>
            <a:endParaRPr lang="nb-NO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58844" y="841163"/>
            <a:ext cx="1603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 smtClean="0"/>
              <a:t>Kontaktpris (CPT)</a:t>
            </a:r>
            <a:endParaRPr lang="nb-NO" sz="1400" b="1" dirty="0"/>
          </a:p>
        </p:txBody>
      </p:sp>
    </p:spTree>
    <p:extLst>
      <p:ext uri="{BB962C8B-B14F-4D97-AF65-F5344CB8AC3E}">
        <p14:creationId xmlns:p14="http://schemas.microsoft.com/office/powerpoint/2010/main" val="24482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0"/>
          <p:cNvGrpSpPr/>
          <p:nvPr/>
        </p:nvGrpSpPr>
        <p:grpSpPr>
          <a:xfrm>
            <a:off x="-273399" y="820153"/>
            <a:ext cx="7240966" cy="1048446"/>
            <a:chOff x="-368300" y="1206500"/>
            <a:chExt cx="6972300" cy="266700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Title 5"/>
            <p:cNvSpPr txBox="1">
              <a:spLocks/>
            </p:cNvSpPr>
            <p:nvPr/>
          </p:nvSpPr>
          <p:spPr>
            <a:xfrm>
              <a:off x="203200" y="1676400"/>
              <a:ext cx="64008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defTabSz="457137"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368300" y="1206500"/>
              <a:ext cx="69723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7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Title 5"/>
          <p:cNvSpPr txBox="1">
            <a:spLocks/>
          </p:cNvSpPr>
          <p:nvPr/>
        </p:nvSpPr>
        <p:spPr>
          <a:xfrm>
            <a:off x="728520" y="74427"/>
            <a:ext cx="6400800" cy="691116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 defTabSz="457137">
              <a:spcBef>
                <a:spcPct val="0"/>
              </a:spcBef>
            </a:pP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Byggfakta</a:t>
            </a:r>
            <a:endParaRPr lang="en-US" sz="4200" cap="small" dirty="0" smtClean="0">
              <a:solidFill>
                <a:srgbClr val="545757"/>
              </a:solidFill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35" name="Oval 34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8E9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35060">
                <a:defRPr/>
              </a:pPr>
              <a:endParaRPr lang="en-GB" sz="2100" kern="0" dirty="0" smtClean="0">
                <a:solidFill>
                  <a:prstClr val="white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35060">
                <a:defRPr/>
              </a:pPr>
              <a:endParaRPr lang="en-GB" sz="2100" kern="0" dirty="0" smtClean="0">
                <a:solidFill>
                  <a:srgbClr val="222223"/>
                </a:solidFill>
              </a:endParaRPr>
            </a:p>
          </p:txBody>
        </p:sp>
      </p:grpSp>
      <p:sp>
        <p:nvSpPr>
          <p:cNvPr id="32" name="Oval 31"/>
          <p:cNvSpPr>
            <a:spLocks noChangeAspect="1"/>
          </p:cNvSpPr>
          <p:nvPr/>
        </p:nvSpPr>
        <p:spPr>
          <a:xfrm>
            <a:off x="7295119" y="711721"/>
            <a:ext cx="1357550" cy="1410141"/>
          </a:xfrm>
          <a:prstGeom prst="ellipse">
            <a:avLst/>
          </a:prstGeom>
          <a:solidFill>
            <a:srgbClr val="F98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040991" y="1511851"/>
            <a:ext cx="1202309" cy="2117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344067" y="923832"/>
            <a:ext cx="1308601" cy="584763"/>
          </a:xfrm>
          <a:prstGeom prst="rect">
            <a:avLst/>
          </a:prstGeom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Dekning</a:t>
            </a:r>
            <a:r>
              <a:rPr lang="en-US" sz="1600" b="1" cap="small" dirty="0" smtClean="0">
                <a:solidFill>
                  <a:prstClr val="white"/>
                </a:solidFill>
                <a:cs typeface="Arial"/>
              </a:rPr>
              <a:t> og </a:t>
            </a:r>
          </a:p>
          <a:p>
            <a:pPr algn="ctr"/>
            <a:r>
              <a:rPr lang="en-US" sz="1600" b="1" cap="small" dirty="0" err="1" smtClean="0">
                <a:solidFill>
                  <a:prstClr val="white"/>
                </a:solidFill>
                <a:cs typeface="Arial"/>
              </a:rPr>
              <a:t>konkurrenter</a:t>
            </a:r>
            <a:endParaRPr lang="en-US" sz="1600" b="1" cap="small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41" name="Picture 40" descr="overall-performan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297" y="1420180"/>
            <a:ext cx="717537" cy="665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786" y="1059541"/>
            <a:ext cx="683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>
                <a:solidFill>
                  <a:schemeClr val="tx2"/>
                </a:solidFill>
              </a:rPr>
              <a:t>Byggfakta</a:t>
            </a:r>
            <a:r>
              <a:rPr lang="nb-NO" dirty="0" smtClean="0">
                <a:solidFill>
                  <a:schemeClr val="tx2"/>
                </a:solidFill>
              </a:rPr>
              <a:t> er svært egnet for or </a:t>
            </a:r>
            <a:r>
              <a:rPr lang="nb-NO" dirty="0">
                <a:solidFill>
                  <a:schemeClr val="tx2"/>
                </a:solidFill>
              </a:rPr>
              <a:t>annonsering overfor </a:t>
            </a:r>
            <a:r>
              <a:rPr lang="nb-NO" dirty="0" smtClean="0">
                <a:solidFill>
                  <a:schemeClr val="tx2"/>
                </a:solidFill>
              </a:rPr>
              <a:t>Kommunesektoren</a:t>
            </a:r>
            <a:endParaRPr lang="nb-NO" dirty="0">
              <a:solidFill>
                <a:schemeClr val="tx2"/>
              </a:solidFill>
            </a:endParaRPr>
          </a:p>
        </p:txBody>
      </p:sp>
      <p:graphicFrame>
        <p:nvGraphicFramePr>
          <p:cNvPr id="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085457"/>
              </p:ext>
            </p:extLst>
          </p:nvPr>
        </p:nvGraphicFramePr>
        <p:xfrm>
          <a:off x="251177" y="2377273"/>
          <a:ext cx="7371856" cy="3704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2" name="Group 40"/>
          <p:cNvGrpSpPr/>
          <p:nvPr/>
        </p:nvGrpSpPr>
        <p:grpSpPr>
          <a:xfrm>
            <a:off x="382788" y="3090744"/>
            <a:ext cx="502871" cy="2211301"/>
            <a:chOff x="653143" y="4108858"/>
            <a:chExt cx="629392" cy="2398815"/>
          </a:xfrm>
          <a:solidFill>
            <a:schemeClr val="accent2"/>
          </a:solidFill>
          <a:effectLst/>
        </p:grpSpPr>
        <p:sp>
          <p:nvSpPr>
            <p:cNvPr id="53" name="Up Arrow 52"/>
            <p:cNvSpPr/>
            <p:nvPr/>
          </p:nvSpPr>
          <p:spPr>
            <a:xfrm>
              <a:off x="653143" y="4108858"/>
              <a:ext cx="629392" cy="2398815"/>
            </a:xfrm>
            <a:prstGeom prst="up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97712" y="4520501"/>
              <a:ext cx="539297" cy="157552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vert="vert270" wrap="square" rtlCol="0">
              <a:spAutoFit/>
            </a:bodyPr>
            <a:lstStyle/>
            <a:p>
              <a:r>
                <a:rPr lang="nb-NO" sz="1600" b="1" dirty="0" smtClean="0">
                  <a:solidFill>
                    <a:schemeClr val="tx1">
                      <a:lumMod val="75000"/>
                    </a:schemeClr>
                  </a:solidFill>
                </a:rPr>
                <a:t>Andel i %</a:t>
              </a:r>
              <a:endParaRPr lang="en-US" sz="1600" b="1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4829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368300" y="1608667"/>
            <a:ext cx="6565900" cy="3556000"/>
            <a:chOff x="-368300" y="1206500"/>
            <a:chExt cx="6565900" cy="2667000"/>
          </a:xfrm>
          <a:solidFill>
            <a:schemeClr val="bg2"/>
          </a:solidFill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59944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5659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Title 5"/>
          <p:cNvSpPr txBox="1">
            <a:spLocks/>
          </p:cNvSpPr>
          <p:nvPr/>
        </p:nvSpPr>
        <p:spPr>
          <a:xfrm>
            <a:off x="139700" y="2201337"/>
            <a:ext cx="6057524" cy="2302933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Dobbeldekning</a:t>
            </a:r>
            <a:r>
              <a:rPr lang="en-US" sz="4200" cap="small" dirty="0" smtClean="0">
                <a:solidFill>
                  <a:srgbClr val="545757"/>
                </a:solidFill>
                <a:cs typeface="Arial"/>
              </a:rPr>
              <a:t> - </a:t>
            </a: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felles</a:t>
            </a:r>
            <a:r>
              <a:rPr lang="en-US" sz="4200" cap="small" dirty="0" smtClean="0">
                <a:solidFill>
                  <a:srgbClr val="545757"/>
                </a:solidFill>
                <a:cs typeface="Arial"/>
              </a:rPr>
              <a:t> </a:t>
            </a: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leserkrets</a:t>
            </a:r>
            <a:endParaRPr lang="en-US" sz="4400" cap="small" dirty="0">
              <a:solidFill>
                <a:srgbClr val="545757"/>
              </a:solidFill>
              <a:cs typeface="Arial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2509663" y="1031584"/>
            <a:ext cx="1357550" cy="1410141"/>
          </a:xfrm>
          <a:prstGeom prst="ellipse">
            <a:avLst/>
          </a:prstGeom>
          <a:solidFill>
            <a:srgbClr val="F98F2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200400" y="1054294"/>
            <a:ext cx="1357550" cy="141014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521625" y="1024495"/>
            <a:ext cx="1357550" cy="141014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651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254000" y="254000"/>
            <a:ext cx="8890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altLang="nb-NO" sz="2200">
                <a:solidFill>
                  <a:srgbClr val="000000"/>
                </a:solidFill>
                <a:latin typeface="Arial" charset="0"/>
              </a:rPr>
              <a:t>Target: alle</a:t>
            </a:r>
          </a:p>
        </p:txBody>
      </p:sp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54000" y="584200"/>
            <a:ext cx="8890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altLang="nb-NO" sz="1600">
                <a:solidFill>
                  <a:srgbClr val="000000"/>
                </a:solidFill>
                <a:latin typeface="Arial" charset="0"/>
              </a:rPr>
              <a:t>Population(000): 508</a:t>
            </a: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254000" y="825500"/>
            <a:ext cx="889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Net Reach(000): 49 / 9,6% of Target</a:t>
            </a:r>
            <a:endParaRPr lang="nb-NO" altLang="nb-NO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254000" y="1041400"/>
            <a:ext cx="889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Gross Impressions(000): 60 / 11,8% of Target</a:t>
            </a:r>
            <a:endParaRPr lang="nb-NO" altLang="nb-NO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254000" y="6057900"/>
            <a:ext cx="889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Source: Ipsos MMI Fagpresseundersøkelsen 2015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Copyright: 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Weighted By: Population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38563" y="3011488"/>
            <a:ext cx="833437" cy="835025"/>
          </a:xfrm>
          <a:prstGeom prst="ellipse">
            <a:avLst/>
          </a:prstGeom>
          <a:noFill/>
          <a:ln w="57150">
            <a:solidFill>
              <a:srgbClr val="00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2056" name="TextBox 7"/>
          <p:cNvSpPr txBox="1">
            <a:spLocks noChangeArrowheads="1"/>
          </p:cNvSpPr>
          <p:nvPr/>
        </p:nvSpPr>
        <p:spPr bwMode="auto">
          <a:xfrm>
            <a:off x="1701800" y="1511300"/>
            <a:ext cx="508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altLang="nb-NO" b="1">
                <a:solidFill>
                  <a:srgbClr val="000000"/>
                </a:solidFill>
                <a:latin typeface="Arial" charset="0"/>
              </a:rPr>
              <a:t>Byggfakta</a:t>
            </a: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1701800" y="18542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Audience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(000): 22 / 4,3% of Target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8" name="TextBox 9"/>
          <p:cNvSpPr txBox="1">
            <a:spLocks noChangeArrowheads="1"/>
          </p:cNvSpPr>
          <p:nvPr/>
        </p:nvSpPr>
        <p:spPr bwMode="auto">
          <a:xfrm>
            <a:off x="1701800" y="22860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Exclusive Reach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(000): 11 / 50,0% of Audience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54488" y="2881313"/>
            <a:ext cx="1096962" cy="109537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2060" name="TextBox 11"/>
          <p:cNvSpPr txBox="1">
            <a:spLocks noChangeArrowheads="1"/>
          </p:cNvSpPr>
          <p:nvPr/>
        </p:nvSpPr>
        <p:spPr bwMode="auto">
          <a:xfrm>
            <a:off x="5245100" y="53721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Exclusive Reach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(000): 27 / 71,1% of Audience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61" name="TextBox 12"/>
          <p:cNvSpPr txBox="1">
            <a:spLocks noChangeArrowheads="1"/>
          </p:cNvSpPr>
          <p:nvPr/>
        </p:nvSpPr>
        <p:spPr bwMode="auto">
          <a:xfrm>
            <a:off x="5245100" y="49403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Audience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(000): 38 / 7,5% of Target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62" name="TextBox 13"/>
          <p:cNvSpPr txBox="1">
            <a:spLocks noChangeArrowheads="1"/>
          </p:cNvSpPr>
          <p:nvPr/>
        </p:nvSpPr>
        <p:spPr bwMode="auto">
          <a:xfrm>
            <a:off x="5245100" y="4597400"/>
            <a:ext cx="508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altLang="nb-NO" b="1">
                <a:solidFill>
                  <a:srgbClr val="000000"/>
                </a:solidFill>
                <a:latin typeface="Arial" charset="0"/>
              </a:rPr>
              <a:t>Byggeindustrien</a:t>
            </a:r>
          </a:p>
        </p:txBody>
      </p:sp>
      <p:sp>
        <p:nvSpPr>
          <p:cNvPr id="2063" name="TextBox 14"/>
          <p:cNvSpPr txBox="1">
            <a:spLocks noChangeArrowheads="1"/>
          </p:cNvSpPr>
          <p:nvPr/>
        </p:nvSpPr>
        <p:spPr bwMode="auto">
          <a:xfrm>
            <a:off x="3898900" y="1930400"/>
            <a:ext cx="5245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b="1">
                <a:solidFill>
                  <a:srgbClr val="000000"/>
                </a:solidFill>
                <a:latin typeface="Arial" charset="0"/>
              </a:rPr>
              <a:t>Duplication(000): 11</a:t>
            </a:r>
          </a:p>
          <a:p>
            <a:r>
              <a:rPr lang="en-US" altLang="nb-NO" b="1">
                <a:solidFill>
                  <a:srgbClr val="000000"/>
                </a:solidFill>
                <a:latin typeface="Arial" charset="0"/>
              </a:rPr>
              <a:t>50,0% of Byggfakta</a:t>
            </a:r>
          </a:p>
          <a:p>
            <a:r>
              <a:rPr lang="en-US" altLang="nb-NO" b="1">
                <a:solidFill>
                  <a:srgbClr val="000000"/>
                </a:solidFill>
                <a:latin typeface="Arial" charset="0"/>
              </a:rPr>
              <a:t>28,9% of Byggeindustrien</a:t>
            </a:r>
            <a:endParaRPr lang="nb-NO" altLang="nb-NO" b="1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368800" y="2844800"/>
            <a:ext cx="0" cy="584200"/>
          </a:xfrm>
          <a:prstGeom prst="line">
            <a:avLst/>
          </a:prstGeom>
          <a:ln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10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254000" y="254000"/>
            <a:ext cx="8890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altLang="nb-NO" sz="2200">
                <a:solidFill>
                  <a:srgbClr val="000000"/>
                </a:solidFill>
                <a:latin typeface="Arial" charset="0"/>
              </a:rPr>
              <a:t>Target: Arbeidsplass:Teknisk sektor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54000" y="584200"/>
            <a:ext cx="8890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altLang="nb-NO" sz="1600">
                <a:solidFill>
                  <a:srgbClr val="000000"/>
                </a:solidFill>
                <a:latin typeface="Arial" charset="0"/>
              </a:rPr>
              <a:t>Population(000): 182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254000" y="825500"/>
            <a:ext cx="889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Net Reach(000): 29 / 15,9% of Target</a:t>
            </a:r>
            <a:endParaRPr lang="nb-NO" altLang="nb-NO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254000" y="1041400"/>
            <a:ext cx="889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Gross Impressions(000): 34 / 18,7% of Target</a:t>
            </a:r>
            <a:endParaRPr lang="nb-NO" altLang="nb-NO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254000" y="6057900"/>
            <a:ext cx="889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Source: Ipsos MMI Fagpresseundersøkelsen 2015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Copyright: 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Weighted By: Population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10025" y="3148013"/>
            <a:ext cx="561975" cy="561975"/>
          </a:xfrm>
          <a:prstGeom prst="ellipse">
            <a:avLst/>
          </a:prstGeom>
          <a:noFill/>
          <a:ln w="57150">
            <a:solidFill>
              <a:srgbClr val="00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2044700" y="1511300"/>
            <a:ext cx="508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altLang="nb-NO" b="1">
                <a:solidFill>
                  <a:srgbClr val="000000"/>
                </a:solidFill>
                <a:latin typeface="Arial" charset="0"/>
              </a:rPr>
              <a:t>Byggfakta</a:t>
            </a:r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2044700" y="18542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Audience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(000): 10 / 5,5% of Target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4" name="TextBox 9"/>
          <p:cNvSpPr txBox="1">
            <a:spLocks noChangeArrowheads="1"/>
          </p:cNvSpPr>
          <p:nvPr/>
        </p:nvSpPr>
        <p:spPr bwMode="auto">
          <a:xfrm>
            <a:off x="2044700" y="22860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Exclusive Reach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(000): 5 / 50,0% of Audience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91013" y="2994025"/>
            <a:ext cx="871537" cy="86995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6156" name="TextBox 11"/>
          <p:cNvSpPr txBox="1">
            <a:spLocks noChangeArrowheads="1"/>
          </p:cNvSpPr>
          <p:nvPr/>
        </p:nvSpPr>
        <p:spPr bwMode="auto">
          <a:xfrm>
            <a:off x="5156200" y="53721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Exclusive Reach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(000): 19 / 79,2% of Audience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7" name="TextBox 12"/>
          <p:cNvSpPr txBox="1">
            <a:spLocks noChangeArrowheads="1"/>
          </p:cNvSpPr>
          <p:nvPr/>
        </p:nvSpPr>
        <p:spPr bwMode="auto">
          <a:xfrm>
            <a:off x="5156200" y="49403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Audience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(000): 24 / 13,2% of Target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8" name="TextBox 13"/>
          <p:cNvSpPr txBox="1">
            <a:spLocks noChangeArrowheads="1"/>
          </p:cNvSpPr>
          <p:nvPr/>
        </p:nvSpPr>
        <p:spPr bwMode="auto">
          <a:xfrm>
            <a:off x="5156200" y="4597400"/>
            <a:ext cx="508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altLang="nb-NO" b="1">
                <a:solidFill>
                  <a:srgbClr val="000000"/>
                </a:solidFill>
                <a:latin typeface="Arial" charset="0"/>
              </a:rPr>
              <a:t>Byggeindustrien</a:t>
            </a:r>
          </a:p>
        </p:txBody>
      </p:sp>
      <p:sp>
        <p:nvSpPr>
          <p:cNvPr id="6159" name="TextBox 14"/>
          <p:cNvSpPr txBox="1">
            <a:spLocks noChangeArrowheads="1"/>
          </p:cNvSpPr>
          <p:nvPr/>
        </p:nvSpPr>
        <p:spPr bwMode="auto">
          <a:xfrm>
            <a:off x="4038600" y="2044700"/>
            <a:ext cx="510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b="1">
                <a:solidFill>
                  <a:srgbClr val="000000"/>
                </a:solidFill>
                <a:latin typeface="Arial" charset="0"/>
              </a:rPr>
              <a:t>Duplication(000): 5</a:t>
            </a:r>
          </a:p>
          <a:p>
            <a:r>
              <a:rPr lang="en-US" altLang="nb-NO" b="1">
                <a:solidFill>
                  <a:srgbClr val="000000"/>
                </a:solidFill>
                <a:latin typeface="Arial" charset="0"/>
              </a:rPr>
              <a:t>50,0% of Byggfakta</a:t>
            </a:r>
          </a:p>
          <a:p>
            <a:r>
              <a:rPr lang="en-US" altLang="nb-NO" b="1">
                <a:solidFill>
                  <a:srgbClr val="000000"/>
                </a:solidFill>
                <a:latin typeface="Arial" charset="0"/>
              </a:rPr>
              <a:t>20,8% of Byggeindustrien</a:t>
            </a:r>
            <a:endParaRPr lang="nb-NO" altLang="nb-NO" b="1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432300" y="2959100"/>
            <a:ext cx="0" cy="469900"/>
          </a:xfrm>
          <a:prstGeom prst="line">
            <a:avLst/>
          </a:prstGeom>
          <a:ln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56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54000" y="254000"/>
            <a:ext cx="8890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altLang="nb-NO" sz="2200">
                <a:solidFill>
                  <a:srgbClr val="000000"/>
                </a:solidFill>
                <a:latin typeface="Arial" charset="0"/>
              </a:rPr>
              <a:t>Target: Arbeidsplass (bransje)[Bygge- og anleggsvirksomhet]</a:t>
            </a: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254000" y="584200"/>
            <a:ext cx="8890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altLang="nb-NO" sz="1600">
                <a:solidFill>
                  <a:srgbClr val="000000"/>
                </a:solidFill>
                <a:latin typeface="Arial" charset="0"/>
              </a:rPr>
              <a:t>Population(000): 76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54000" y="825500"/>
            <a:ext cx="889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Net Reach(000): 24 / 31,6% of Target</a:t>
            </a:r>
            <a:endParaRPr lang="nb-NO" altLang="nb-NO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254000" y="1041400"/>
            <a:ext cx="889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400">
                <a:solidFill>
                  <a:srgbClr val="000000"/>
                </a:solidFill>
                <a:latin typeface="Arial" charset="0"/>
              </a:rPr>
              <a:t>Gross Impressions(000): 28 / 36,8% of Target</a:t>
            </a:r>
            <a:endParaRPr lang="nb-NO" altLang="nb-NO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254000" y="6057900"/>
            <a:ext cx="889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Source: Ipsos MMI Fagpresseundersøkelsen 2015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Copyright: 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Weighted By: Population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68763" y="3178175"/>
            <a:ext cx="503237" cy="501650"/>
          </a:xfrm>
          <a:prstGeom prst="ellipse">
            <a:avLst/>
          </a:prstGeom>
          <a:noFill/>
          <a:ln w="57150">
            <a:solidFill>
              <a:srgbClr val="000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2108200" y="1511300"/>
            <a:ext cx="508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altLang="nb-NO" b="1">
                <a:solidFill>
                  <a:srgbClr val="000000"/>
                </a:solidFill>
                <a:latin typeface="Arial" charset="0"/>
              </a:rPr>
              <a:t>Byggfakta</a:t>
            </a: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2108200" y="18542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Audience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(000): 8 / 10,5% of Target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2108200" y="22860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Exclusive Reach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(000): 4 / 50,0% of Audience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21175" y="3032125"/>
            <a:ext cx="793750" cy="79375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10252" name="TextBox 11"/>
          <p:cNvSpPr txBox="1">
            <a:spLocks noChangeArrowheads="1"/>
          </p:cNvSpPr>
          <p:nvPr/>
        </p:nvSpPr>
        <p:spPr bwMode="auto">
          <a:xfrm>
            <a:off x="5118100" y="53721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Exclusive Reach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(000): 16 / 80,0% of Audience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53" name="TextBox 12"/>
          <p:cNvSpPr txBox="1">
            <a:spLocks noChangeArrowheads="1"/>
          </p:cNvSpPr>
          <p:nvPr/>
        </p:nvSpPr>
        <p:spPr bwMode="auto">
          <a:xfrm>
            <a:off x="5118100" y="4940300"/>
            <a:ext cx="508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Audience</a:t>
            </a:r>
          </a:p>
          <a:p>
            <a:r>
              <a:rPr lang="en-US" altLang="nb-NO" sz="1200">
                <a:solidFill>
                  <a:srgbClr val="000000"/>
                </a:solidFill>
                <a:latin typeface="Arial" charset="0"/>
              </a:rPr>
              <a:t>(000): 20 / 26,3% of Target</a:t>
            </a:r>
            <a:endParaRPr lang="nb-NO" altLang="nb-NO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54" name="TextBox 13"/>
          <p:cNvSpPr txBox="1">
            <a:spLocks noChangeArrowheads="1"/>
          </p:cNvSpPr>
          <p:nvPr/>
        </p:nvSpPr>
        <p:spPr bwMode="auto">
          <a:xfrm>
            <a:off x="5118100" y="4597400"/>
            <a:ext cx="508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altLang="nb-NO" b="1">
                <a:solidFill>
                  <a:srgbClr val="000000"/>
                </a:solidFill>
                <a:latin typeface="Arial" charset="0"/>
              </a:rPr>
              <a:t>Byggeindustrien</a:t>
            </a:r>
          </a:p>
        </p:txBody>
      </p:sp>
      <p:sp>
        <p:nvSpPr>
          <p:cNvPr id="10255" name="TextBox 14"/>
          <p:cNvSpPr txBox="1">
            <a:spLocks noChangeArrowheads="1"/>
          </p:cNvSpPr>
          <p:nvPr/>
        </p:nvSpPr>
        <p:spPr bwMode="auto">
          <a:xfrm>
            <a:off x="4064000" y="2082800"/>
            <a:ext cx="5080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nb-NO" b="1">
                <a:solidFill>
                  <a:srgbClr val="000000"/>
                </a:solidFill>
                <a:latin typeface="Arial" charset="0"/>
              </a:rPr>
              <a:t>Duplication(000): 4</a:t>
            </a:r>
          </a:p>
          <a:p>
            <a:r>
              <a:rPr lang="en-US" altLang="nb-NO" b="1">
                <a:solidFill>
                  <a:srgbClr val="000000"/>
                </a:solidFill>
                <a:latin typeface="Arial" charset="0"/>
              </a:rPr>
              <a:t>50,0% of Byggfakta</a:t>
            </a:r>
          </a:p>
          <a:p>
            <a:r>
              <a:rPr lang="en-US" altLang="nb-NO" b="1">
                <a:solidFill>
                  <a:srgbClr val="000000"/>
                </a:solidFill>
                <a:latin typeface="Arial" charset="0"/>
              </a:rPr>
              <a:t>20,0% of Byggeindustrien</a:t>
            </a:r>
            <a:endParaRPr lang="nb-NO" altLang="nb-NO" b="1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445000" y="2997200"/>
            <a:ext cx="0" cy="431800"/>
          </a:xfrm>
          <a:prstGeom prst="line">
            <a:avLst/>
          </a:prstGeom>
          <a:ln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22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368300" y="1608667"/>
            <a:ext cx="6565900" cy="3556000"/>
            <a:chOff x="-368300" y="1206500"/>
            <a:chExt cx="6565900" cy="2667000"/>
          </a:xfrm>
          <a:solidFill>
            <a:schemeClr val="bg2"/>
          </a:solidFill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59944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5659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Title 5"/>
          <p:cNvSpPr txBox="1">
            <a:spLocks/>
          </p:cNvSpPr>
          <p:nvPr/>
        </p:nvSpPr>
        <p:spPr>
          <a:xfrm>
            <a:off x="139700" y="2201337"/>
            <a:ext cx="6057524" cy="2302933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leserprofil</a:t>
            </a:r>
            <a:endParaRPr lang="en-US" sz="4400" cap="small" dirty="0">
              <a:solidFill>
                <a:srgbClr val="545757"/>
              </a:solidFill>
              <a:cs typeface="Arial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465674" y="2369092"/>
            <a:ext cx="2181614" cy="2135178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vert270" wrap="square" lIns="90000" tIns="46800" rIns="90000" bIns="46800" rtlCol="0" anchor="ctr">
            <a:spAutoFit/>
          </a:bodyPr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79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467299"/>
            <a:ext cx="9144000" cy="4629219"/>
          </a:xfrm>
          <a:prstGeom prst="rect">
            <a:avLst/>
          </a:prstGeom>
          <a:solidFill>
            <a:srgbClr val="D9D9D9">
              <a:alpha val="36000"/>
            </a:srgbClr>
          </a:solidFill>
          <a:ln w="3175">
            <a:solidFill>
              <a:srgbClr val="A6A6A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6023718" y="1467999"/>
            <a:ext cx="19539" cy="4628519"/>
          </a:xfrm>
          <a:prstGeom prst="line">
            <a:avLst/>
          </a:prstGeom>
          <a:ln w="3175" cmpd="sng">
            <a:solidFill>
              <a:srgbClr val="5454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096855" y="1467298"/>
            <a:ext cx="19539" cy="4628519"/>
          </a:xfrm>
          <a:prstGeom prst="line">
            <a:avLst/>
          </a:prstGeom>
          <a:ln w="3175" cmpd="sng">
            <a:solidFill>
              <a:srgbClr val="5454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0" dirty="0" err="1" smtClean="0">
                <a:latin typeface="+mn-lt"/>
              </a:rPr>
              <a:t>Ledernes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medievaner</a:t>
            </a:r>
            <a:r>
              <a:rPr lang="en-US" sz="2200" b="0" dirty="0" smtClean="0">
                <a:latin typeface="+mn-lt"/>
              </a:rPr>
              <a:t/>
            </a:r>
            <a:br>
              <a:rPr lang="en-US" sz="2200" b="0" dirty="0" smtClean="0">
                <a:latin typeface="+mn-lt"/>
              </a:rPr>
            </a:br>
            <a:r>
              <a:rPr lang="en-US" sz="2200" b="0" dirty="0" err="1" smtClean="0">
                <a:latin typeface="+mn-lt"/>
              </a:rPr>
              <a:t>Hovedtrender</a:t>
            </a:r>
            <a:r>
              <a:rPr lang="en-US" sz="2200" b="0" dirty="0" smtClean="0">
                <a:latin typeface="+mn-lt"/>
              </a:rPr>
              <a:t> 2014 - 2015</a:t>
            </a:r>
            <a:endParaRPr lang="en-US" sz="2200" b="0" dirty="0">
              <a:latin typeface="+mn-lt"/>
            </a:endParaRPr>
          </a:p>
        </p:txBody>
      </p:sp>
      <p:sp>
        <p:nvSpPr>
          <p:cNvPr id="91" name="Textfeld 164"/>
          <p:cNvSpPr txBox="1"/>
          <p:nvPr/>
        </p:nvSpPr>
        <p:spPr>
          <a:xfrm>
            <a:off x="7243818" y="4365090"/>
            <a:ext cx="590932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accent1"/>
                </a:solidFill>
                <a:ea typeface="MS PGothic" pitchFamily="34" charset="-128"/>
                <a:sym typeface="Calibri Bold" pitchFamily="34" charset="0"/>
              </a:rPr>
              <a:t>TOTAL</a:t>
            </a:r>
            <a:endParaRPr lang="en-US" b="1" dirty="0">
              <a:solidFill>
                <a:schemeClr val="accent1"/>
              </a:solidFill>
              <a:ea typeface="MS PGothic" pitchFamily="34" charset="-128"/>
              <a:sym typeface="Calibri Bold" pitchFamily="34" charset="0"/>
            </a:endParaRPr>
          </a:p>
        </p:txBody>
      </p:sp>
      <p:grpSp>
        <p:nvGrpSpPr>
          <p:cNvPr id="92" name="Gruppieren 69"/>
          <p:cNvGrpSpPr>
            <a:grpSpLocks noChangeAspect="1"/>
          </p:cNvGrpSpPr>
          <p:nvPr/>
        </p:nvGrpSpPr>
        <p:grpSpPr>
          <a:xfrm>
            <a:off x="5899248" y="4318078"/>
            <a:ext cx="288000" cy="384000"/>
            <a:chOff x="5746370" y="3431085"/>
            <a:chExt cx="540000" cy="540000"/>
          </a:xfrm>
        </p:grpSpPr>
        <p:sp>
          <p:nvSpPr>
            <p:cNvPr id="93" name="Ellipse 70"/>
            <p:cNvSpPr/>
            <p:nvPr/>
          </p:nvSpPr>
          <p:spPr>
            <a:xfrm>
              <a:off x="5746370" y="3431085"/>
              <a:ext cx="540000" cy="540000"/>
            </a:xfrm>
            <a:prstGeom prst="ellipse">
              <a:avLst/>
            </a:prstGeom>
            <a:solidFill>
              <a:srgbClr val="54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</a:endParaRPr>
            </a:p>
          </p:txBody>
        </p:sp>
        <p:grpSp>
          <p:nvGrpSpPr>
            <p:cNvPr id="94" name="Gruppieren 71"/>
            <p:cNvGrpSpPr/>
            <p:nvPr/>
          </p:nvGrpSpPr>
          <p:grpSpPr>
            <a:xfrm>
              <a:off x="5852276" y="3576896"/>
              <a:ext cx="342339" cy="263618"/>
              <a:chOff x="5786093" y="3971956"/>
              <a:chExt cx="453344" cy="277315"/>
            </a:xfrm>
          </p:grpSpPr>
          <p:sp>
            <p:nvSpPr>
              <p:cNvPr id="95" name="Freeform 282"/>
              <p:cNvSpPr>
                <a:spLocks/>
              </p:cNvSpPr>
              <p:nvPr/>
            </p:nvSpPr>
            <p:spPr bwMode="auto">
              <a:xfrm>
                <a:off x="5786093" y="3971956"/>
                <a:ext cx="453344" cy="115950"/>
              </a:xfrm>
              <a:custGeom>
                <a:avLst/>
                <a:gdLst>
                  <a:gd name="T0" fmla="*/ 110 w 119"/>
                  <a:gd name="T1" fmla="*/ 0 h 25"/>
                  <a:gd name="T2" fmla="*/ 9 w 119"/>
                  <a:gd name="T3" fmla="*/ 0 h 25"/>
                  <a:gd name="T4" fmla="*/ 0 w 119"/>
                  <a:gd name="T5" fmla="*/ 13 h 25"/>
                  <a:gd name="T6" fmla="*/ 9 w 119"/>
                  <a:gd name="T7" fmla="*/ 25 h 25"/>
                  <a:gd name="T8" fmla="*/ 110 w 119"/>
                  <a:gd name="T9" fmla="*/ 25 h 25"/>
                  <a:gd name="T10" fmla="*/ 119 w 119"/>
                  <a:gd name="T11" fmla="*/ 13 h 25"/>
                  <a:gd name="T12" fmla="*/ 110 w 11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" h="25">
                    <a:moveTo>
                      <a:pt x="1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6"/>
                      <a:pt x="0" y="13"/>
                    </a:cubicBezTo>
                    <a:cubicBezTo>
                      <a:pt x="0" y="20"/>
                      <a:pt x="4" y="25"/>
                      <a:pt x="9" y="25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15" y="25"/>
                      <a:pt x="119" y="20"/>
                      <a:pt x="119" y="13"/>
                    </a:cubicBezTo>
                    <a:cubicBezTo>
                      <a:pt x="119" y="6"/>
                      <a:pt x="115" y="0"/>
                      <a:pt x="1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1F497D"/>
                  </a:solidFill>
                </a:endParaRPr>
              </a:p>
            </p:txBody>
          </p:sp>
          <p:sp>
            <p:nvSpPr>
              <p:cNvPr id="96" name="Freeform 282"/>
              <p:cNvSpPr>
                <a:spLocks/>
              </p:cNvSpPr>
              <p:nvPr/>
            </p:nvSpPr>
            <p:spPr bwMode="auto">
              <a:xfrm>
                <a:off x="5786093" y="4133321"/>
                <a:ext cx="453344" cy="115950"/>
              </a:xfrm>
              <a:custGeom>
                <a:avLst/>
                <a:gdLst>
                  <a:gd name="T0" fmla="*/ 110 w 119"/>
                  <a:gd name="T1" fmla="*/ 0 h 25"/>
                  <a:gd name="T2" fmla="*/ 9 w 119"/>
                  <a:gd name="T3" fmla="*/ 0 h 25"/>
                  <a:gd name="T4" fmla="*/ 0 w 119"/>
                  <a:gd name="T5" fmla="*/ 13 h 25"/>
                  <a:gd name="T6" fmla="*/ 9 w 119"/>
                  <a:gd name="T7" fmla="*/ 25 h 25"/>
                  <a:gd name="T8" fmla="*/ 110 w 119"/>
                  <a:gd name="T9" fmla="*/ 25 h 25"/>
                  <a:gd name="T10" fmla="*/ 119 w 119"/>
                  <a:gd name="T11" fmla="*/ 13 h 25"/>
                  <a:gd name="T12" fmla="*/ 110 w 11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" h="25">
                    <a:moveTo>
                      <a:pt x="1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6"/>
                      <a:pt x="0" y="13"/>
                    </a:cubicBezTo>
                    <a:cubicBezTo>
                      <a:pt x="0" y="20"/>
                      <a:pt x="4" y="25"/>
                      <a:pt x="9" y="25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15" y="25"/>
                      <a:pt x="119" y="20"/>
                      <a:pt x="119" y="13"/>
                    </a:cubicBezTo>
                    <a:cubicBezTo>
                      <a:pt x="119" y="6"/>
                      <a:pt x="115" y="0"/>
                      <a:pt x="1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1F497D"/>
                  </a:solidFill>
                </a:endParaRPr>
              </a:p>
            </p:txBody>
          </p:sp>
        </p:grpSp>
      </p:grpSp>
      <p:sp>
        <p:nvSpPr>
          <p:cNvPr id="104" name="TextBox 103"/>
          <p:cNvSpPr txBox="1"/>
          <p:nvPr/>
        </p:nvSpPr>
        <p:spPr>
          <a:xfrm>
            <a:off x="6389186" y="5052014"/>
            <a:ext cx="2217624" cy="528338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dirty="0" err="1" smtClean="0">
                <a:solidFill>
                  <a:schemeClr val="accent1"/>
                </a:solidFill>
                <a:cs typeface="Arial"/>
              </a:rPr>
              <a:t>Sammenlignet</a:t>
            </a:r>
            <a:endParaRPr lang="en-US" sz="1400" dirty="0" smtClean="0">
              <a:solidFill>
                <a:schemeClr val="accent1"/>
              </a:solidFill>
              <a:cs typeface="Arial"/>
            </a:endParaRPr>
          </a:p>
          <a:p>
            <a:pPr algn="ctr">
              <a:lnSpc>
                <a:spcPts val="1680"/>
              </a:lnSpc>
            </a:pPr>
            <a:r>
              <a:rPr lang="en-US" sz="1400" dirty="0" smtClean="0">
                <a:solidFill>
                  <a:schemeClr val="accent1"/>
                </a:solidFill>
                <a:cs typeface="Arial"/>
              </a:rPr>
              <a:t>28 </a:t>
            </a:r>
            <a:r>
              <a:rPr lang="en-US" sz="1400" dirty="0" err="1">
                <a:solidFill>
                  <a:schemeClr val="accent1"/>
                </a:solidFill>
                <a:cs typeface="Arial"/>
              </a:rPr>
              <a:t>titler</a:t>
            </a:r>
            <a:r>
              <a:rPr lang="en-US" sz="1400" dirty="0">
                <a:solidFill>
                  <a:schemeClr val="accent1"/>
                </a:solidFill>
                <a:cs typeface="Arial"/>
              </a:rPr>
              <a:t>  </a:t>
            </a: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747045" y="2115497"/>
            <a:ext cx="1737360" cy="1840035"/>
          </a:xfrm>
          <a:prstGeom prst="ellipse">
            <a:avLst/>
          </a:prstGeom>
          <a:solidFill>
            <a:srgbClr val="F98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34" name="Textfeld 143"/>
          <p:cNvSpPr txBox="1"/>
          <p:nvPr/>
        </p:nvSpPr>
        <p:spPr>
          <a:xfrm>
            <a:off x="1335009" y="4308492"/>
            <a:ext cx="56143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98F21"/>
                </a:solidFill>
              </a:rPr>
              <a:t>PAPIR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6357" y="5039665"/>
            <a:ext cx="2038738" cy="521221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  <a:cs typeface="Arial"/>
              </a:rPr>
              <a:t>Sammenlignet</a:t>
            </a:r>
            <a:endParaRPr lang="en-US" sz="1400" dirty="0" smtClean="0">
              <a:solidFill>
                <a:schemeClr val="accent2">
                  <a:lumMod val="75000"/>
                </a:schemeClr>
              </a:solidFill>
              <a:cs typeface="Arial"/>
            </a:endParaRPr>
          </a:p>
          <a:p>
            <a:pPr algn="ctr">
              <a:lnSpc>
                <a:spcPts val="1680"/>
              </a:lnSpc>
            </a:pP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cs typeface="Arial"/>
              </a:rPr>
              <a:t> 28 </a:t>
            </a:r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  <a:cs typeface="Arial"/>
              </a:rPr>
              <a:t>titler</a:t>
            </a:r>
            <a:endParaRPr lang="en-US" sz="1400" dirty="0">
              <a:solidFill>
                <a:schemeClr val="accent2">
                  <a:lumMod val="75000"/>
                </a:schemeClr>
              </a:solidFill>
              <a:cs typeface="Arial"/>
            </a:endParaRPr>
          </a:p>
        </p:txBody>
      </p:sp>
      <p:sp>
        <p:nvSpPr>
          <p:cNvPr id="31" name="Textfeld 144"/>
          <p:cNvSpPr txBox="1"/>
          <p:nvPr/>
        </p:nvSpPr>
        <p:spPr>
          <a:xfrm>
            <a:off x="4144556" y="4346592"/>
            <a:ext cx="84497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1688CB"/>
                </a:solidFill>
                <a:ea typeface="MS PGothic" pitchFamily="34" charset="-128"/>
                <a:sym typeface="Calibri Bold" pitchFamily="34" charset="0"/>
              </a:rPr>
              <a:t>DIGITALT</a:t>
            </a:r>
            <a:endParaRPr lang="en-US" b="1" dirty="0">
              <a:solidFill>
                <a:srgbClr val="1688CB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22467" y="5056506"/>
            <a:ext cx="2124155" cy="521221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Sammenlignet</a:t>
            </a:r>
            <a:endParaRPr lang="en-US" sz="1400" dirty="0" smtClean="0">
              <a:solidFill>
                <a:schemeClr val="tx1">
                  <a:lumMod val="60000"/>
                  <a:lumOff val="40000"/>
                </a:schemeClr>
              </a:solidFill>
              <a:cs typeface="Arial"/>
            </a:endParaRPr>
          </a:p>
          <a:p>
            <a:pPr algn="ctr">
              <a:lnSpc>
                <a:spcPts val="1680"/>
              </a:lnSpc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 39 </a:t>
            </a:r>
            <a:r>
              <a:rPr lang="en-US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titler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 </a:t>
            </a: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  <a:cs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674857" y="2108201"/>
            <a:ext cx="1719072" cy="1818543"/>
          </a:xfrm>
          <a:prstGeom prst="ellipse">
            <a:avLst/>
          </a:prstGeom>
          <a:solidFill>
            <a:srgbClr val="1688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/>
          </a:p>
        </p:txBody>
      </p:sp>
      <p:grpSp>
        <p:nvGrpSpPr>
          <p:cNvPr id="54" name="Group 181"/>
          <p:cNvGrpSpPr>
            <a:grpSpLocks noChangeAspect="1"/>
          </p:cNvGrpSpPr>
          <p:nvPr/>
        </p:nvGrpSpPr>
        <p:grpSpPr>
          <a:xfrm>
            <a:off x="1653487" y="2611451"/>
            <a:ext cx="648422" cy="720000"/>
            <a:chOff x="1784350" y="4149725"/>
            <a:chExt cx="977900" cy="1085850"/>
          </a:xfrm>
          <a:solidFill>
            <a:schemeClr val="bg1"/>
          </a:solidFill>
        </p:grpSpPr>
        <p:sp>
          <p:nvSpPr>
            <p:cNvPr id="55" name="Freeform 48"/>
            <p:cNvSpPr>
              <a:spLocks/>
            </p:cNvSpPr>
            <p:nvPr/>
          </p:nvSpPr>
          <p:spPr bwMode="auto">
            <a:xfrm>
              <a:off x="2019300" y="4149725"/>
              <a:ext cx="503238" cy="396875"/>
            </a:xfrm>
            <a:custGeom>
              <a:avLst/>
              <a:gdLst/>
              <a:ahLst/>
              <a:cxnLst>
                <a:cxn ang="0">
                  <a:pos x="387" y="246"/>
                </a:cxn>
                <a:cxn ang="0">
                  <a:pos x="393" y="197"/>
                </a:cxn>
                <a:cxn ang="0">
                  <a:pos x="196" y="0"/>
                </a:cxn>
                <a:cxn ang="0">
                  <a:pos x="0" y="197"/>
                </a:cxn>
                <a:cxn ang="0">
                  <a:pos x="6" y="246"/>
                </a:cxn>
                <a:cxn ang="0">
                  <a:pos x="201" y="310"/>
                </a:cxn>
                <a:cxn ang="0">
                  <a:pos x="387" y="246"/>
                </a:cxn>
              </a:cxnLst>
              <a:rect l="0" t="0" r="r" b="b"/>
              <a:pathLst>
                <a:path w="393" h="310">
                  <a:moveTo>
                    <a:pt x="387" y="246"/>
                  </a:moveTo>
                  <a:cubicBezTo>
                    <a:pt x="391" y="231"/>
                    <a:pt x="393" y="214"/>
                    <a:pt x="393" y="197"/>
                  </a:cubicBezTo>
                  <a:cubicBezTo>
                    <a:pt x="393" y="89"/>
                    <a:pt x="305" y="0"/>
                    <a:pt x="196" y="0"/>
                  </a:cubicBezTo>
                  <a:cubicBezTo>
                    <a:pt x="88" y="0"/>
                    <a:pt x="0" y="89"/>
                    <a:pt x="0" y="197"/>
                  </a:cubicBezTo>
                  <a:cubicBezTo>
                    <a:pt x="0" y="214"/>
                    <a:pt x="2" y="230"/>
                    <a:pt x="6" y="246"/>
                  </a:cubicBezTo>
                  <a:cubicBezTo>
                    <a:pt x="76" y="249"/>
                    <a:pt x="145" y="272"/>
                    <a:pt x="201" y="310"/>
                  </a:cubicBezTo>
                  <a:cubicBezTo>
                    <a:pt x="253" y="274"/>
                    <a:pt x="320" y="251"/>
                    <a:pt x="387" y="2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9"/>
            <p:cNvSpPr>
              <a:spLocks/>
            </p:cNvSpPr>
            <p:nvPr/>
          </p:nvSpPr>
          <p:spPr bwMode="auto">
            <a:xfrm>
              <a:off x="1828800" y="4930775"/>
              <a:ext cx="895350" cy="304800"/>
            </a:xfrm>
            <a:custGeom>
              <a:avLst/>
              <a:gdLst/>
              <a:ahLst/>
              <a:cxnLst>
                <a:cxn ang="0">
                  <a:pos x="62" y="175"/>
                </a:cxn>
                <a:cxn ang="0">
                  <a:pos x="78" y="173"/>
                </a:cxn>
                <a:cxn ang="0">
                  <a:pos x="138" y="165"/>
                </a:cxn>
                <a:cxn ang="0">
                  <a:pos x="307" y="223"/>
                </a:cxn>
                <a:cxn ang="0">
                  <a:pos x="349" y="238"/>
                </a:cxn>
                <a:cxn ang="0">
                  <a:pos x="393" y="222"/>
                </a:cxn>
                <a:cxn ang="0">
                  <a:pos x="564" y="162"/>
                </a:cxn>
                <a:cxn ang="0">
                  <a:pos x="621" y="169"/>
                </a:cxn>
                <a:cxn ang="0">
                  <a:pos x="637" y="171"/>
                </a:cxn>
                <a:cxn ang="0">
                  <a:pos x="699" y="109"/>
                </a:cxn>
                <a:cxn ang="0">
                  <a:pos x="699" y="58"/>
                </a:cxn>
                <a:cxn ang="0">
                  <a:pos x="699" y="59"/>
                </a:cxn>
                <a:cxn ang="0">
                  <a:pos x="672" y="63"/>
                </a:cxn>
                <a:cxn ang="0">
                  <a:pos x="671" y="63"/>
                </a:cxn>
                <a:cxn ang="0">
                  <a:pos x="671" y="63"/>
                </a:cxn>
                <a:cxn ang="0">
                  <a:pos x="645" y="63"/>
                </a:cxn>
                <a:cxn ang="0">
                  <a:pos x="645" y="89"/>
                </a:cxn>
                <a:cxn ang="0">
                  <a:pos x="645" y="109"/>
                </a:cxn>
                <a:cxn ang="0">
                  <a:pos x="637" y="117"/>
                </a:cxn>
                <a:cxn ang="0">
                  <a:pos x="635" y="117"/>
                </a:cxn>
                <a:cxn ang="0">
                  <a:pos x="571" y="108"/>
                </a:cxn>
                <a:cxn ang="0">
                  <a:pos x="564" y="108"/>
                </a:cxn>
                <a:cxn ang="0">
                  <a:pos x="552" y="109"/>
                </a:cxn>
                <a:cxn ang="0">
                  <a:pos x="372" y="169"/>
                </a:cxn>
                <a:cxn ang="0">
                  <a:pos x="370" y="151"/>
                </a:cxn>
                <a:cxn ang="0">
                  <a:pos x="366" y="120"/>
                </a:cxn>
                <a:cxn ang="0">
                  <a:pos x="350" y="0"/>
                </a:cxn>
                <a:cxn ang="0">
                  <a:pos x="333" y="121"/>
                </a:cxn>
                <a:cxn ang="0">
                  <a:pos x="329" y="151"/>
                </a:cxn>
                <a:cxn ang="0">
                  <a:pos x="327" y="170"/>
                </a:cxn>
                <a:cxn ang="0">
                  <a:pos x="150" y="111"/>
                </a:cxn>
                <a:cxn ang="0">
                  <a:pos x="138" y="111"/>
                </a:cxn>
                <a:cxn ang="0">
                  <a:pos x="130" y="111"/>
                </a:cxn>
                <a:cxn ang="0">
                  <a:pos x="64" y="120"/>
                </a:cxn>
                <a:cxn ang="0">
                  <a:pos x="62" y="121"/>
                </a:cxn>
                <a:cxn ang="0">
                  <a:pos x="54" y="113"/>
                </a:cxn>
                <a:cxn ang="0">
                  <a:pos x="54" y="93"/>
                </a:cxn>
                <a:cxn ang="0">
                  <a:pos x="54" y="64"/>
                </a:cxn>
                <a:cxn ang="0">
                  <a:pos x="27" y="64"/>
                </a:cxn>
                <a:cxn ang="0">
                  <a:pos x="27" y="64"/>
                </a:cxn>
                <a:cxn ang="0">
                  <a:pos x="12" y="64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113"/>
                </a:cxn>
                <a:cxn ang="0">
                  <a:pos x="62" y="175"/>
                </a:cxn>
              </a:cxnLst>
              <a:rect l="0" t="0" r="r" b="b"/>
              <a:pathLst>
                <a:path w="699" h="238">
                  <a:moveTo>
                    <a:pt x="62" y="175"/>
                  </a:moveTo>
                  <a:cubicBezTo>
                    <a:pt x="68" y="175"/>
                    <a:pt x="73" y="174"/>
                    <a:pt x="78" y="173"/>
                  </a:cubicBezTo>
                  <a:cubicBezTo>
                    <a:pt x="97" y="168"/>
                    <a:pt x="117" y="165"/>
                    <a:pt x="138" y="165"/>
                  </a:cubicBezTo>
                  <a:cubicBezTo>
                    <a:pt x="201" y="165"/>
                    <a:pt x="264" y="187"/>
                    <a:pt x="307" y="223"/>
                  </a:cubicBezTo>
                  <a:cubicBezTo>
                    <a:pt x="319" y="233"/>
                    <a:pt x="334" y="238"/>
                    <a:pt x="349" y="238"/>
                  </a:cubicBezTo>
                  <a:cubicBezTo>
                    <a:pt x="365" y="238"/>
                    <a:pt x="381" y="232"/>
                    <a:pt x="393" y="222"/>
                  </a:cubicBezTo>
                  <a:cubicBezTo>
                    <a:pt x="436" y="185"/>
                    <a:pt x="500" y="162"/>
                    <a:pt x="564" y="162"/>
                  </a:cubicBezTo>
                  <a:cubicBezTo>
                    <a:pt x="584" y="162"/>
                    <a:pt x="603" y="165"/>
                    <a:pt x="621" y="169"/>
                  </a:cubicBezTo>
                  <a:cubicBezTo>
                    <a:pt x="626" y="171"/>
                    <a:pt x="631" y="171"/>
                    <a:pt x="637" y="171"/>
                  </a:cubicBezTo>
                  <a:cubicBezTo>
                    <a:pt x="671" y="171"/>
                    <a:pt x="699" y="143"/>
                    <a:pt x="699" y="109"/>
                  </a:cubicBezTo>
                  <a:cubicBezTo>
                    <a:pt x="699" y="58"/>
                    <a:pt x="699" y="58"/>
                    <a:pt x="699" y="58"/>
                  </a:cubicBezTo>
                  <a:cubicBezTo>
                    <a:pt x="699" y="58"/>
                    <a:pt x="699" y="58"/>
                    <a:pt x="699" y="59"/>
                  </a:cubicBezTo>
                  <a:cubicBezTo>
                    <a:pt x="690" y="61"/>
                    <a:pt x="681" y="63"/>
                    <a:pt x="672" y="63"/>
                  </a:cubicBezTo>
                  <a:cubicBezTo>
                    <a:pt x="672" y="63"/>
                    <a:pt x="671" y="63"/>
                    <a:pt x="671" y="63"/>
                  </a:cubicBezTo>
                  <a:cubicBezTo>
                    <a:pt x="671" y="63"/>
                    <a:pt x="671" y="63"/>
                    <a:pt x="671" y="63"/>
                  </a:cubicBezTo>
                  <a:cubicBezTo>
                    <a:pt x="645" y="63"/>
                    <a:pt x="645" y="63"/>
                    <a:pt x="645" y="63"/>
                  </a:cubicBezTo>
                  <a:cubicBezTo>
                    <a:pt x="645" y="89"/>
                    <a:pt x="645" y="89"/>
                    <a:pt x="645" y="89"/>
                  </a:cubicBezTo>
                  <a:cubicBezTo>
                    <a:pt x="645" y="109"/>
                    <a:pt x="645" y="109"/>
                    <a:pt x="645" y="109"/>
                  </a:cubicBezTo>
                  <a:cubicBezTo>
                    <a:pt x="645" y="114"/>
                    <a:pt x="641" y="117"/>
                    <a:pt x="637" y="117"/>
                  </a:cubicBezTo>
                  <a:cubicBezTo>
                    <a:pt x="636" y="117"/>
                    <a:pt x="635" y="117"/>
                    <a:pt x="635" y="117"/>
                  </a:cubicBezTo>
                  <a:cubicBezTo>
                    <a:pt x="614" y="112"/>
                    <a:pt x="593" y="109"/>
                    <a:pt x="571" y="108"/>
                  </a:cubicBezTo>
                  <a:cubicBezTo>
                    <a:pt x="569" y="108"/>
                    <a:pt x="566" y="108"/>
                    <a:pt x="564" y="108"/>
                  </a:cubicBezTo>
                  <a:cubicBezTo>
                    <a:pt x="560" y="108"/>
                    <a:pt x="556" y="108"/>
                    <a:pt x="552" y="109"/>
                  </a:cubicBezTo>
                  <a:cubicBezTo>
                    <a:pt x="488" y="111"/>
                    <a:pt x="422" y="133"/>
                    <a:pt x="372" y="169"/>
                  </a:cubicBezTo>
                  <a:cubicBezTo>
                    <a:pt x="370" y="151"/>
                    <a:pt x="370" y="151"/>
                    <a:pt x="370" y="151"/>
                  </a:cubicBezTo>
                  <a:cubicBezTo>
                    <a:pt x="366" y="120"/>
                    <a:pt x="366" y="120"/>
                    <a:pt x="366" y="12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33" y="121"/>
                    <a:pt x="333" y="121"/>
                    <a:pt x="333" y="121"/>
                  </a:cubicBezTo>
                  <a:cubicBezTo>
                    <a:pt x="329" y="151"/>
                    <a:pt x="329" y="151"/>
                    <a:pt x="329" y="151"/>
                  </a:cubicBezTo>
                  <a:cubicBezTo>
                    <a:pt x="327" y="170"/>
                    <a:pt x="327" y="170"/>
                    <a:pt x="327" y="170"/>
                  </a:cubicBezTo>
                  <a:cubicBezTo>
                    <a:pt x="277" y="134"/>
                    <a:pt x="213" y="114"/>
                    <a:pt x="150" y="111"/>
                  </a:cubicBezTo>
                  <a:cubicBezTo>
                    <a:pt x="146" y="111"/>
                    <a:pt x="142" y="111"/>
                    <a:pt x="138" y="111"/>
                  </a:cubicBezTo>
                  <a:cubicBezTo>
                    <a:pt x="136" y="111"/>
                    <a:pt x="133" y="111"/>
                    <a:pt x="130" y="111"/>
                  </a:cubicBezTo>
                  <a:cubicBezTo>
                    <a:pt x="108" y="112"/>
                    <a:pt x="85" y="115"/>
                    <a:pt x="64" y="120"/>
                  </a:cubicBezTo>
                  <a:cubicBezTo>
                    <a:pt x="63" y="121"/>
                    <a:pt x="63" y="121"/>
                    <a:pt x="62" y="121"/>
                  </a:cubicBezTo>
                  <a:cubicBezTo>
                    <a:pt x="58" y="121"/>
                    <a:pt x="54" y="117"/>
                    <a:pt x="54" y="11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8" y="64"/>
                    <a:pt x="4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47"/>
                    <a:pt x="28" y="175"/>
                    <a:pt x="62" y="1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50"/>
            <p:cNvSpPr>
              <a:spLocks/>
            </p:cNvSpPr>
            <p:nvPr/>
          </p:nvSpPr>
          <p:spPr bwMode="auto">
            <a:xfrm>
              <a:off x="1828800" y="4532313"/>
              <a:ext cx="895350" cy="212725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51" y="10"/>
                </a:cxn>
                <a:cxn ang="0">
                  <a:pos x="27" y="22"/>
                </a:cxn>
                <a:cxn ang="0">
                  <a:pos x="0" y="77"/>
                </a:cxn>
                <a:cxn ang="0">
                  <a:pos x="0" y="140"/>
                </a:cxn>
                <a:cxn ang="0">
                  <a:pos x="27" y="135"/>
                </a:cxn>
                <a:cxn ang="0">
                  <a:pos x="28" y="135"/>
                </a:cxn>
                <a:cxn ang="0">
                  <a:pos x="52" y="135"/>
                </a:cxn>
                <a:cxn ang="0">
                  <a:pos x="54" y="135"/>
                </a:cxn>
                <a:cxn ang="0">
                  <a:pos x="54" y="77"/>
                </a:cxn>
                <a:cxn ang="0">
                  <a:pos x="65" y="63"/>
                </a:cxn>
                <a:cxn ang="0">
                  <a:pos x="135" y="54"/>
                </a:cxn>
                <a:cxn ang="0">
                  <a:pos x="330" y="118"/>
                </a:cxn>
                <a:cxn ang="0">
                  <a:pos x="350" y="166"/>
                </a:cxn>
                <a:cxn ang="0">
                  <a:pos x="369" y="118"/>
                </a:cxn>
                <a:cxn ang="0">
                  <a:pos x="564" y="54"/>
                </a:cxn>
                <a:cxn ang="0">
                  <a:pos x="635" y="63"/>
                </a:cxn>
                <a:cxn ang="0">
                  <a:pos x="645" y="77"/>
                </a:cxn>
                <a:cxn ang="0">
                  <a:pos x="645" y="135"/>
                </a:cxn>
                <a:cxn ang="0">
                  <a:pos x="666" y="135"/>
                </a:cxn>
                <a:cxn ang="0">
                  <a:pos x="672" y="136"/>
                </a:cxn>
                <a:cxn ang="0">
                  <a:pos x="699" y="141"/>
                </a:cxn>
                <a:cxn ang="0">
                  <a:pos x="699" y="77"/>
                </a:cxn>
                <a:cxn ang="0">
                  <a:pos x="672" y="22"/>
                </a:cxn>
                <a:cxn ang="0">
                  <a:pos x="648" y="10"/>
                </a:cxn>
                <a:cxn ang="0">
                  <a:pos x="573" y="0"/>
                </a:cxn>
                <a:cxn ang="0">
                  <a:pos x="564" y="0"/>
                </a:cxn>
                <a:cxn ang="0">
                  <a:pos x="512" y="4"/>
                </a:cxn>
                <a:cxn ang="0">
                  <a:pos x="350" y="65"/>
                </a:cxn>
                <a:cxn ang="0">
                  <a:pos x="178" y="3"/>
                </a:cxn>
                <a:cxn ang="0">
                  <a:pos x="135" y="0"/>
                </a:cxn>
                <a:cxn ang="0">
                  <a:pos x="126" y="0"/>
                </a:cxn>
              </a:cxnLst>
              <a:rect l="0" t="0" r="r" b="b"/>
              <a:pathLst>
                <a:path w="699" h="166">
                  <a:moveTo>
                    <a:pt x="126" y="0"/>
                  </a:moveTo>
                  <a:cubicBezTo>
                    <a:pt x="100" y="1"/>
                    <a:pt x="75" y="4"/>
                    <a:pt x="51" y="10"/>
                  </a:cubicBezTo>
                  <a:cubicBezTo>
                    <a:pt x="42" y="13"/>
                    <a:pt x="34" y="17"/>
                    <a:pt x="27" y="22"/>
                  </a:cubicBezTo>
                  <a:cubicBezTo>
                    <a:pt x="10" y="35"/>
                    <a:pt x="0" y="55"/>
                    <a:pt x="0" y="77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9" y="137"/>
                    <a:pt x="18" y="135"/>
                    <a:pt x="27" y="135"/>
                  </a:cubicBezTo>
                  <a:cubicBezTo>
                    <a:pt x="27" y="135"/>
                    <a:pt x="28" y="135"/>
                    <a:pt x="28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0"/>
                    <a:pt x="58" y="64"/>
                    <a:pt x="65" y="63"/>
                  </a:cubicBezTo>
                  <a:cubicBezTo>
                    <a:pt x="87" y="57"/>
                    <a:pt x="111" y="54"/>
                    <a:pt x="135" y="54"/>
                  </a:cubicBezTo>
                  <a:cubicBezTo>
                    <a:pt x="205" y="54"/>
                    <a:pt x="277" y="77"/>
                    <a:pt x="330" y="118"/>
                  </a:cubicBezTo>
                  <a:cubicBezTo>
                    <a:pt x="350" y="166"/>
                    <a:pt x="350" y="166"/>
                    <a:pt x="350" y="166"/>
                  </a:cubicBezTo>
                  <a:cubicBezTo>
                    <a:pt x="369" y="118"/>
                    <a:pt x="369" y="118"/>
                    <a:pt x="369" y="118"/>
                  </a:cubicBezTo>
                  <a:cubicBezTo>
                    <a:pt x="422" y="77"/>
                    <a:pt x="495" y="54"/>
                    <a:pt x="564" y="54"/>
                  </a:cubicBezTo>
                  <a:cubicBezTo>
                    <a:pt x="588" y="54"/>
                    <a:pt x="612" y="57"/>
                    <a:pt x="635" y="63"/>
                  </a:cubicBezTo>
                  <a:cubicBezTo>
                    <a:pt x="641" y="64"/>
                    <a:pt x="645" y="70"/>
                    <a:pt x="645" y="77"/>
                  </a:cubicBezTo>
                  <a:cubicBezTo>
                    <a:pt x="645" y="135"/>
                    <a:pt x="645" y="135"/>
                    <a:pt x="645" y="135"/>
                  </a:cubicBezTo>
                  <a:cubicBezTo>
                    <a:pt x="666" y="135"/>
                    <a:pt x="666" y="135"/>
                    <a:pt x="666" y="135"/>
                  </a:cubicBezTo>
                  <a:cubicBezTo>
                    <a:pt x="668" y="135"/>
                    <a:pt x="670" y="135"/>
                    <a:pt x="672" y="136"/>
                  </a:cubicBezTo>
                  <a:cubicBezTo>
                    <a:pt x="682" y="136"/>
                    <a:pt x="691" y="138"/>
                    <a:pt x="699" y="141"/>
                  </a:cubicBezTo>
                  <a:cubicBezTo>
                    <a:pt x="699" y="77"/>
                    <a:pt x="699" y="77"/>
                    <a:pt x="699" y="77"/>
                  </a:cubicBezTo>
                  <a:cubicBezTo>
                    <a:pt x="699" y="55"/>
                    <a:pt x="689" y="35"/>
                    <a:pt x="672" y="22"/>
                  </a:cubicBezTo>
                  <a:cubicBezTo>
                    <a:pt x="665" y="17"/>
                    <a:pt x="657" y="13"/>
                    <a:pt x="648" y="10"/>
                  </a:cubicBezTo>
                  <a:cubicBezTo>
                    <a:pt x="624" y="4"/>
                    <a:pt x="599" y="1"/>
                    <a:pt x="573" y="0"/>
                  </a:cubicBezTo>
                  <a:cubicBezTo>
                    <a:pt x="570" y="0"/>
                    <a:pt x="567" y="0"/>
                    <a:pt x="564" y="0"/>
                  </a:cubicBezTo>
                  <a:cubicBezTo>
                    <a:pt x="547" y="0"/>
                    <a:pt x="529" y="2"/>
                    <a:pt x="512" y="4"/>
                  </a:cubicBezTo>
                  <a:cubicBezTo>
                    <a:pt x="453" y="12"/>
                    <a:pt x="396" y="34"/>
                    <a:pt x="350" y="65"/>
                  </a:cubicBezTo>
                  <a:cubicBezTo>
                    <a:pt x="301" y="32"/>
                    <a:pt x="240" y="10"/>
                    <a:pt x="178" y="3"/>
                  </a:cubicBezTo>
                  <a:cubicBezTo>
                    <a:pt x="164" y="1"/>
                    <a:pt x="150" y="0"/>
                    <a:pt x="135" y="0"/>
                  </a:cubicBezTo>
                  <a:cubicBezTo>
                    <a:pt x="132" y="0"/>
                    <a:pt x="129" y="0"/>
                    <a:pt x="12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51"/>
            <p:cNvSpPr>
              <a:spLocks/>
            </p:cNvSpPr>
            <p:nvPr/>
          </p:nvSpPr>
          <p:spPr bwMode="auto">
            <a:xfrm>
              <a:off x="2600325" y="4745038"/>
              <a:ext cx="161925" cy="227013"/>
            </a:xfrm>
            <a:custGeom>
              <a:avLst/>
              <a:gdLst/>
              <a:ahLst/>
              <a:cxnLst>
                <a:cxn ang="0">
                  <a:pos x="127" y="120"/>
                </a:cxn>
                <a:cxn ang="0">
                  <a:pos x="127" y="64"/>
                </a:cxn>
                <a:cxn ang="0">
                  <a:pos x="97" y="10"/>
                </a:cxn>
                <a:cxn ang="0">
                  <a:pos x="70" y="1"/>
                </a:cxn>
                <a:cxn ang="0">
                  <a:pos x="64" y="0"/>
                </a:cxn>
                <a:cxn ang="0">
                  <a:pos x="43" y="0"/>
                </a:cxn>
                <a:cxn ang="0">
                  <a:pos x="39" y="0"/>
                </a:cxn>
                <a:cxn ang="0">
                  <a:pos x="33" y="0"/>
                </a:cxn>
                <a:cxn ang="0">
                  <a:pos x="26" y="0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17" y="51"/>
                </a:cxn>
                <a:cxn ang="0">
                  <a:pos x="26" y="51"/>
                </a:cxn>
                <a:cxn ang="0">
                  <a:pos x="33" y="58"/>
                </a:cxn>
                <a:cxn ang="0">
                  <a:pos x="26" y="66"/>
                </a:cxn>
                <a:cxn ang="0">
                  <a:pos x="17" y="66"/>
                </a:cxn>
                <a:cxn ang="0">
                  <a:pos x="0" y="82"/>
                </a:cxn>
                <a:cxn ang="0">
                  <a:pos x="0" y="97"/>
                </a:cxn>
                <a:cxn ang="0">
                  <a:pos x="17" y="113"/>
                </a:cxn>
                <a:cxn ang="0">
                  <a:pos x="25" y="113"/>
                </a:cxn>
                <a:cxn ang="0">
                  <a:pos x="33" y="122"/>
                </a:cxn>
                <a:cxn ang="0">
                  <a:pos x="25" y="130"/>
                </a:cxn>
                <a:cxn ang="0">
                  <a:pos x="17" y="130"/>
                </a:cxn>
                <a:cxn ang="0">
                  <a:pos x="4" y="146"/>
                </a:cxn>
                <a:cxn ang="0">
                  <a:pos x="6" y="154"/>
                </a:cxn>
                <a:cxn ang="0">
                  <a:pos x="35" y="178"/>
                </a:cxn>
                <a:cxn ang="0">
                  <a:pos x="43" y="178"/>
                </a:cxn>
                <a:cxn ang="0">
                  <a:pos x="69" y="178"/>
                </a:cxn>
                <a:cxn ang="0">
                  <a:pos x="70" y="178"/>
                </a:cxn>
                <a:cxn ang="0">
                  <a:pos x="97" y="171"/>
                </a:cxn>
                <a:cxn ang="0">
                  <a:pos x="127" y="120"/>
                </a:cxn>
              </a:cxnLst>
              <a:rect l="0" t="0" r="r" b="b"/>
              <a:pathLst>
                <a:path w="127" h="178">
                  <a:moveTo>
                    <a:pt x="127" y="120"/>
                  </a:moveTo>
                  <a:cubicBezTo>
                    <a:pt x="127" y="64"/>
                    <a:pt x="127" y="64"/>
                    <a:pt x="127" y="64"/>
                  </a:cubicBezTo>
                  <a:cubicBezTo>
                    <a:pt x="127" y="41"/>
                    <a:pt x="115" y="21"/>
                    <a:pt x="97" y="10"/>
                  </a:cubicBezTo>
                  <a:cubicBezTo>
                    <a:pt x="89" y="5"/>
                    <a:pt x="80" y="2"/>
                    <a:pt x="70" y="1"/>
                  </a:cubicBezTo>
                  <a:cubicBezTo>
                    <a:pt x="68" y="1"/>
                    <a:pt x="66" y="0"/>
                    <a:pt x="6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8" y="51"/>
                    <a:pt x="17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30" y="51"/>
                    <a:pt x="33" y="54"/>
                    <a:pt x="33" y="58"/>
                  </a:cubicBezTo>
                  <a:cubicBezTo>
                    <a:pt x="33" y="62"/>
                    <a:pt x="30" y="66"/>
                    <a:pt x="26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8" y="66"/>
                    <a:pt x="0" y="73"/>
                    <a:pt x="0" y="8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6"/>
                    <a:pt x="8" y="113"/>
                    <a:pt x="17" y="113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30" y="113"/>
                    <a:pt x="33" y="117"/>
                    <a:pt x="33" y="122"/>
                  </a:cubicBezTo>
                  <a:cubicBezTo>
                    <a:pt x="33" y="127"/>
                    <a:pt x="30" y="130"/>
                    <a:pt x="25" y="130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8" y="130"/>
                    <a:pt x="2" y="138"/>
                    <a:pt x="4" y="146"/>
                  </a:cubicBezTo>
                  <a:cubicBezTo>
                    <a:pt x="6" y="154"/>
                    <a:pt x="6" y="154"/>
                    <a:pt x="6" y="154"/>
                  </a:cubicBezTo>
                  <a:cubicBezTo>
                    <a:pt x="9" y="168"/>
                    <a:pt x="21" y="178"/>
                    <a:pt x="35" y="178"/>
                  </a:cubicBezTo>
                  <a:cubicBezTo>
                    <a:pt x="43" y="178"/>
                    <a:pt x="43" y="178"/>
                    <a:pt x="43" y="178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8"/>
                    <a:pt x="70" y="178"/>
                  </a:cubicBezTo>
                  <a:cubicBezTo>
                    <a:pt x="80" y="178"/>
                    <a:pt x="89" y="175"/>
                    <a:pt x="97" y="171"/>
                  </a:cubicBezTo>
                  <a:cubicBezTo>
                    <a:pt x="115" y="161"/>
                    <a:pt x="127" y="142"/>
                    <a:pt x="127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52"/>
            <p:cNvSpPr>
              <a:spLocks/>
            </p:cNvSpPr>
            <p:nvPr/>
          </p:nvSpPr>
          <p:spPr bwMode="auto">
            <a:xfrm>
              <a:off x="1784350" y="4745038"/>
              <a:ext cx="161925" cy="22701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132"/>
                </a:cxn>
                <a:cxn ang="0">
                  <a:pos x="35" y="177"/>
                </a:cxn>
                <a:cxn ang="0">
                  <a:pos x="47" y="178"/>
                </a:cxn>
                <a:cxn ang="0">
                  <a:pos x="62" y="178"/>
                </a:cxn>
                <a:cxn ang="0">
                  <a:pos x="89" y="178"/>
                </a:cxn>
                <a:cxn ang="0">
                  <a:pos x="93" y="178"/>
                </a:cxn>
                <a:cxn ang="0">
                  <a:pos x="93" y="178"/>
                </a:cxn>
                <a:cxn ang="0">
                  <a:pos x="94" y="178"/>
                </a:cxn>
                <a:cxn ang="0">
                  <a:pos x="110" y="178"/>
                </a:cxn>
                <a:cxn ang="0">
                  <a:pos x="126" y="162"/>
                </a:cxn>
                <a:cxn ang="0">
                  <a:pos x="126" y="147"/>
                </a:cxn>
                <a:cxn ang="0">
                  <a:pos x="110" y="130"/>
                </a:cxn>
                <a:cxn ang="0">
                  <a:pos x="102" y="130"/>
                </a:cxn>
                <a:cxn ang="0">
                  <a:pos x="93" y="122"/>
                </a:cxn>
                <a:cxn ang="0">
                  <a:pos x="102" y="113"/>
                </a:cxn>
                <a:cxn ang="0">
                  <a:pos x="110" y="113"/>
                </a:cxn>
                <a:cxn ang="0">
                  <a:pos x="126" y="97"/>
                </a:cxn>
                <a:cxn ang="0">
                  <a:pos x="126" y="82"/>
                </a:cxn>
                <a:cxn ang="0">
                  <a:pos x="110" y="66"/>
                </a:cxn>
                <a:cxn ang="0">
                  <a:pos x="101" y="66"/>
                </a:cxn>
                <a:cxn ang="0">
                  <a:pos x="93" y="58"/>
                </a:cxn>
                <a:cxn ang="0">
                  <a:pos x="101" y="51"/>
                </a:cxn>
                <a:cxn ang="0">
                  <a:pos x="110" y="51"/>
                </a:cxn>
                <a:cxn ang="0">
                  <a:pos x="126" y="35"/>
                </a:cxn>
                <a:cxn ang="0">
                  <a:pos x="126" y="26"/>
                </a:cxn>
                <a:cxn ang="0">
                  <a:pos x="101" y="0"/>
                </a:cxn>
                <a:cxn ang="0">
                  <a:pos x="93" y="0"/>
                </a:cxn>
                <a:cxn ang="0">
                  <a:pos x="89" y="0"/>
                </a:cxn>
                <a:cxn ang="0">
                  <a:pos x="87" y="0"/>
                </a:cxn>
                <a:cxn ang="0">
                  <a:pos x="63" y="0"/>
                </a:cxn>
                <a:cxn ang="0">
                  <a:pos x="62" y="0"/>
                </a:cxn>
                <a:cxn ang="0">
                  <a:pos x="35" y="7"/>
                </a:cxn>
                <a:cxn ang="0">
                  <a:pos x="0" y="64"/>
                </a:cxn>
              </a:cxnLst>
              <a:rect l="0" t="0" r="r" b="b"/>
              <a:pathLst>
                <a:path w="126" h="178">
                  <a:moveTo>
                    <a:pt x="0" y="64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153"/>
                    <a:pt x="15" y="172"/>
                    <a:pt x="35" y="177"/>
                  </a:cubicBezTo>
                  <a:cubicBezTo>
                    <a:pt x="39" y="178"/>
                    <a:pt x="43" y="178"/>
                    <a:pt x="47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4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9" y="178"/>
                    <a:pt x="126" y="171"/>
                    <a:pt x="126" y="162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38"/>
                    <a:pt x="119" y="130"/>
                    <a:pt x="110" y="130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97" y="130"/>
                    <a:pt x="93" y="127"/>
                    <a:pt x="93" y="122"/>
                  </a:cubicBezTo>
                  <a:cubicBezTo>
                    <a:pt x="93" y="117"/>
                    <a:pt x="97" y="113"/>
                    <a:pt x="102" y="113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9" y="113"/>
                    <a:pt x="126" y="106"/>
                    <a:pt x="126" y="97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6" y="73"/>
                    <a:pt x="119" y="66"/>
                    <a:pt x="110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97" y="66"/>
                    <a:pt x="93" y="62"/>
                    <a:pt x="93" y="58"/>
                  </a:cubicBezTo>
                  <a:cubicBezTo>
                    <a:pt x="93" y="54"/>
                    <a:pt x="97" y="51"/>
                    <a:pt x="101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9" y="51"/>
                    <a:pt x="126" y="44"/>
                    <a:pt x="126" y="3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12"/>
                    <a:pt x="115" y="0"/>
                    <a:pt x="101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2" y="0"/>
                    <a:pt x="62" y="0"/>
                  </a:cubicBezTo>
                  <a:cubicBezTo>
                    <a:pt x="52" y="1"/>
                    <a:pt x="43" y="3"/>
                    <a:pt x="35" y="7"/>
                  </a:cubicBezTo>
                  <a:cubicBezTo>
                    <a:pt x="14" y="17"/>
                    <a:pt x="0" y="39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53"/>
            <p:cNvSpPr>
              <a:spLocks/>
            </p:cNvSpPr>
            <p:nvPr/>
          </p:nvSpPr>
          <p:spPr bwMode="auto">
            <a:xfrm>
              <a:off x="2386013" y="4660900"/>
              <a:ext cx="185738" cy="152400"/>
            </a:xfrm>
            <a:custGeom>
              <a:avLst/>
              <a:gdLst/>
              <a:ahLst/>
              <a:cxnLst>
                <a:cxn ang="0">
                  <a:pos x="8" y="38"/>
                </a:cxn>
                <a:cxn ang="0">
                  <a:pos x="0" y="55"/>
                </a:cxn>
                <a:cxn ang="0">
                  <a:pos x="0" y="113"/>
                </a:cxn>
                <a:cxn ang="0">
                  <a:pos x="9" y="116"/>
                </a:cxn>
                <a:cxn ang="0">
                  <a:pos x="135" y="89"/>
                </a:cxn>
                <a:cxn ang="0">
                  <a:pos x="136" y="89"/>
                </a:cxn>
                <a:cxn ang="0">
                  <a:pos x="145" y="81"/>
                </a:cxn>
                <a:cxn ang="0">
                  <a:pos x="145" y="60"/>
                </a:cxn>
                <a:cxn ang="0">
                  <a:pos x="145" y="24"/>
                </a:cxn>
                <a:cxn ang="0">
                  <a:pos x="135" y="10"/>
                </a:cxn>
                <a:cxn ang="0">
                  <a:pos x="8" y="38"/>
                </a:cxn>
              </a:cxnLst>
              <a:rect l="0" t="0" r="r" b="b"/>
              <a:pathLst>
                <a:path w="145" h="119">
                  <a:moveTo>
                    <a:pt x="8" y="38"/>
                  </a:moveTo>
                  <a:cubicBezTo>
                    <a:pt x="3" y="42"/>
                    <a:pt x="0" y="49"/>
                    <a:pt x="0" y="5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7"/>
                    <a:pt x="5" y="119"/>
                    <a:pt x="9" y="116"/>
                  </a:cubicBezTo>
                  <a:cubicBezTo>
                    <a:pt x="43" y="90"/>
                    <a:pt x="93" y="79"/>
                    <a:pt x="135" y="89"/>
                  </a:cubicBezTo>
                  <a:cubicBezTo>
                    <a:pt x="136" y="89"/>
                    <a:pt x="136" y="89"/>
                    <a:pt x="136" y="89"/>
                  </a:cubicBezTo>
                  <a:cubicBezTo>
                    <a:pt x="141" y="89"/>
                    <a:pt x="145" y="86"/>
                    <a:pt x="145" y="81"/>
                  </a:cubicBezTo>
                  <a:cubicBezTo>
                    <a:pt x="145" y="60"/>
                    <a:pt x="145" y="60"/>
                    <a:pt x="145" y="60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17"/>
                    <a:pt x="141" y="11"/>
                    <a:pt x="135" y="10"/>
                  </a:cubicBezTo>
                  <a:cubicBezTo>
                    <a:pt x="92" y="0"/>
                    <a:pt x="43" y="11"/>
                    <a:pt x="8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1" name="Freeform 42"/>
          <p:cNvSpPr>
            <a:spLocks noChangeAspect="1" noEditPoints="1"/>
          </p:cNvSpPr>
          <p:nvPr/>
        </p:nvSpPr>
        <p:spPr bwMode="auto">
          <a:xfrm>
            <a:off x="987064" y="2650098"/>
            <a:ext cx="423804" cy="720000"/>
          </a:xfrm>
          <a:custGeom>
            <a:avLst/>
            <a:gdLst/>
            <a:ahLst/>
            <a:cxnLst>
              <a:cxn ang="0">
                <a:pos x="777" y="1699"/>
              </a:cxn>
              <a:cxn ang="0">
                <a:pos x="1584" y="1113"/>
              </a:cxn>
              <a:cxn ang="0">
                <a:pos x="949" y="2693"/>
              </a:cxn>
              <a:cxn ang="0">
                <a:pos x="765" y="2563"/>
              </a:cxn>
              <a:cxn ang="0">
                <a:pos x="101" y="1220"/>
              </a:cxn>
              <a:cxn ang="0">
                <a:pos x="547" y="500"/>
              </a:cxn>
              <a:cxn ang="0">
                <a:pos x="1371" y="1113"/>
              </a:cxn>
              <a:cxn ang="0">
                <a:pos x="1453" y="1568"/>
              </a:cxn>
              <a:cxn ang="0">
                <a:pos x="200" y="1292"/>
              </a:cxn>
              <a:cxn ang="0">
                <a:pos x="248" y="1302"/>
              </a:cxn>
              <a:cxn ang="0">
                <a:pos x="296" y="1311"/>
              </a:cxn>
              <a:cxn ang="0">
                <a:pos x="324" y="1557"/>
              </a:cxn>
              <a:cxn ang="0">
                <a:pos x="420" y="1437"/>
              </a:cxn>
              <a:cxn ang="0">
                <a:pos x="728" y="1399"/>
              </a:cxn>
              <a:cxn ang="0">
                <a:pos x="660" y="1385"/>
              </a:cxn>
              <a:cxn ang="0">
                <a:pos x="612" y="1376"/>
              </a:cxn>
              <a:cxn ang="0">
                <a:pos x="564" y="1466"/>
              </a:cxn>
              <a:cxn ang="0">
                <a:pos x="516" y="1457"/>
              </a:cxn>
              <a:cxn ang="0">
                <a:pos x="468" y="1447"/>
              </a:cxn>
              <a:cxn ang="0">
                <a:pos x="420" y="986"/>
              </a:cxn>
              <a:cxn ang="0">
                <a:pos x="468" y="996"/>
              </a:cxn>
              <a:cxn ang="0">
                <a:pos x="516" y="1006"/>
              </a:cxn>
              <a:cxn ang="0">
                <a:pos x="564" y="1016"/>
              </a:cxn>
              <a:cxn ang="0">
                <a:pos x="392" y="1210"/>
              </a:cxn>
              <a:cxn ang="0">
                <a:pos x="420" y="1282"/>
              </a:cxn>
              <a:cxn ang="0">
                <a:pos x="516" y="1301"/>
              </a:cxn>
              <a:cxn ang="0">
                <a:pos x="468" y="1291"/>
              </a:cxn>
              <a:cxn ang="0">
                <a:pos x="660" y="1035"/>
              </a:cxn>
              <a:cxn ang="0">
                <a:pos x="564" y="1230"/>
              </a:cxn>
              <a:cxn ang="0">
                <a:pos x="707" y="1609"/>
              </a:cxn>
              <a:cxn ang="0">
                <a:pos x="421" y="1469"/>
              </a:cxn>
              <a:cxn ang="0">
                <a:pos x="181" y="938"/>
              </a:cxn>
              <a:cxn ang="0">
                <a:pos x="1131" y="1560"/>
              </a:cxn>
              <a:cxn ang="0">
                <a:pos x="1151" y="1580"/>
              </a:cxn>
              <a:cxn ang="0">
                <a:pos x="1240" y="1321"/>
              </a:cxn>
              <a:cxn ang="0">
                <a:pos x="1288" y="1552"/>
              </a:cxn>
              <a:cxn ang="0">
                <a:pos x="1336" y="1542"/>
              </a:cxn>
              <a:cxn ang="0">
                <a:pos x="1384" y="1532"/>
              </a:cxn>
              <a:cxn ang="0">
                <a:pos x="876" y="1100"/>
              </a:cxn>
              <a:cxn ang="0">
                <a:pos x="924" y="1331"/>
              </a:cxn>
              <a:cxn ang="0">
                <a:pos x="972" y="1080"/>
              </a:cxn>
              <a:cxn ang="0">
                <a:pos x="1020" y="1071"/>
              </a:cxn>
              <a:cxn ang="0">
                <a:pos x="1068" y="1061"/>
              </a:cxn>
              <a:cxn ang="0">
                <a:pos x="1116" y="1291"/>
              </a:cxn>
              <a:cxn ang="0">
                <a:pos x="1144" y="1286"/>
              </a:cxn>
              <a:cxn ang="0">
                <a:pos x="1192" y="1036"/>
              </a:cxn>
              <a:cxn ang="0">
                <a:pos x="1240" y="1147"/>
              </a:cxn>
              <a:cxn ang="0">
                <a:pos x="1308" y="1012"/>
              </a:cxn>
              <a:cxn ang="0">
                <a:pos x="876" y="805"/>
              </a:cxn>
              <a:cxn ang="0">
                <a:pos x="924" y="795"/>
              </a:cxn>
              <a:cxn ang="0">
                <a:pos x="1020" y="775"/>
              </a:cxn>
              <a:cxn ang="0">
                <a:pos x="972" y="785"/>
              </a:cxn>
              <a:cxn ang="0">
                <a:pos x="1404" y="937"/>
              </a:cxn>
              <a:cxn ang="0">
                <a:pos x="1212" y="736"/>
              </a:cxn>
              <a:cxn ang="0">
                <a:pos x="792" y="443"/>
              </a:cxn>
            </a:cxnLst>
            <a:rect l="0" t="0" r="r" b="b"/>
            <a:pathLst>
              <a:path w="1584" h="2693">
                <a:moveTo>
                  <a:pt x="131" y="1010"/>
                </a:moveTo>
                <a:cubicBezTo>
                  <a:pt x="178" y="1021"/>
                  <a:pt x="213" y="1063"/>
                  <a:pt x="213" y="1113"/>
                </a:cubicBezTo>
                <a:cubicBezTo>
                  <a:pt x="213" y="1164"/>
                  <a:pt x="178" y="1206"/>
                  <a:pt x="131" y="1217"/>
                </a:cubicBezTo>
                <a:cubicBezTo>
                  <a:pt x="131" y="1568"/>
                  <a:pt x="131" y="1568"/>
                  <a:pt x="131" y="1568"/>
                </a:cubicBezTo>
                <a:cubicBezTo>
                  <a:pt x="139" y="1570"/>
                  <a:pt x="765" y="1697"/>
                  <a:pt x="777" y="1699"/>
                </a:cubicBezTo>
                <a:cubicBezTo>
                  <a:pt x="777" y="769"/>
                  <a:pt x="777" y="769"/>
                  <a:pt x="777" y="769"/>
                </a:cubicBezTo>
                <a:cubicBezTo>
                  <a:pt x="131" y="637"/>
                  <a:pt x="131" y="637"/>
                  <a:pt x="131" y="637"/>
                </a:cubicBezTo>
                <a:cubicBezTo>
                  <a:pt x="131" y="1010"/>
                  <a:pt x="131" y="1010"/>
                  <a:pt x="131" y="1010"/>
                </a:cubicBezTo>
                <a:close/>
                <a:moveTo>
                  <a:pt x="1483" y="1007"/>
                </a:moveTo>
                <a:cubicBezTo>
                  <a:pt x="1539" y="1010"/>
                  <a:pt x="1584" y="1056"/>
                  <a:pt x="1584" y="1113"/>
                </a:cubicBezTo>
                <a:cubicBezTo>
                  <a:pt x="1584" y="1170"/>
                  <a:pt x="1539" y="1217"/>
                  <a:pt x="1483" y="1220"/>
                </a:cubicBezTo>
                <a:cubicBezTo>
                  <a:pt x="1483" y="1596"/>
                  <a:pt x="1483" y="1596"/>
                  <a:pt x="1483" y="1596"/>
                </a:cubicBezTo>
                <a:cubicBezTo>
                  <a:pt x="1079" y="1682"/>
                  <a:pt x="1079" y="1682"/>
                  <a:pt x="1079" y="1682"/>
                </a:cubicBezTo>
                <a:cubicBezTo>
                  <a:pt x="1079" y="2563"/>
                  <a:pt x="1079" y="2563"/>
                  <a:pt x="1079" y="2563"/>
                </a:cubicBezTo>
                <a:cubicBezTo>
                  <a:pt x="1079" y="2635"/>
                  <a:pt x="1020" y="2693"/>
                  <a:pt x="949" y="2693"/>
                </a:cubicBezTo>
                <a:cubicBezTo>
                  <a:pt x="877" y="2693"/>
                  <a:pt x="819" y="2635"/>
                  <a:pt x="819" y="2563"/>
                </a:cubicBezTo>
                <a:cubicBezTo>
                  <a:pt x="819" y="1737"/>
                  <a:pt x="819" y="1737"/>
                  <a:pt x="819" y="1737"/>
                </a:cubicBezTo>
                <a:cubicBezTo>
                  <a:pt x="791" y="1743"/>
                  <a:pt x="791" y="1743"/>
                  <a:pt x="791" y="1743"/>
                </a:cubicBezTo>
                <a:cubicBezTo>
                  <a:pt x="765" y="1738"/>
                  <a:pt x="765" y="1738"/>
                  <a:pt x="765" y="1738"/>
                </a:cubicBezTo>
                <a:cubicBezTo>
                  <a:pt x="765" y="2563"/>
                  <a:pt x="765" y="2563"/>
                  <a:pt x="765" y="2563"/>
                </a:cubicBezTo>
                <a:cubicBezTo>
                  <a:pt x="765" y="2635"/>
                  <a:pt x="707" y="2693"/>
                  <a:pt x="635" y="2693"/>
                </a:cubicBezTo>
                <a:cubicBezTo>
                  <a:pt x="564" y="2693"/>
                  <a:pt x="505" y="2635"/>
                  <a:pt x="505" y="2563"/>
                </a:cubicBezTo>
                <a:cubicBezTo>
                  <a:pt x="505" y="1682"/>
                  <a:pt x="505" y="1682"/>
                  <a:pt x="505" y="1682"/>
                </a:cubicBezTo>
                <a:cubicBezTo>
                  <a:pt x="101" y="1596"/>
                  <a:pt x="101" y="1596"/>
                  <a:pt x="101" y="1596"/>
                </a:cubicBezTo>
                <a:cubicBezTo>
                  <a:pt x="101" y="1220"/>
                  <a:pt x="101" y="1220"/>
                  <a:pt x="101" y="1220"/>
                </a:cubicBezTo>
                <a:cubicBezTo>
                  <a:pt x="45" y="1217"/>
                  <a:pt x="0" y="1170"/>
                  <a:pt x="0" y="1113"/>
                </a:cubicBezTo>
                <a:cubicBezTo>
                  <a:pt x="0" y="1056"/>
                  <a:pt x="45" y="1010"/>
                  <a:pt x="101" y="1007"/>
                </a:cubicBezTo>
                <a:cubicBezTo>
                  <a:pt x="101" y="598"/>
                  <a:pt x="101" y="598"/>
                  <a:pt x="101" y="59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52" y="555"/>
                  <a:pt x="444" y="500"/>
                  <a:pt x="547" y="500"/>
                </a:cubicBezTo>
                <a:cubicBezTo>
                  <a:pt x="1037" y="500"/>
                  <a:pt x="1037" y="500"/>
                  <a:pt x="1037" y="500"/>
                </a:cubicBezTo>
                <a:cubicBezTo>
                  <a:pt x="1140" y="500"/>
                  <a:pt x="1232" y="555"/>
                  <a:pt x="1282" y="638"/>
                </a:cubicBezTo>
                <a:cubicBezTo>
                  <a:pt x="1483" y="598"/>
                  <a:pt x="1483" y="598"/>
                  <a:pt x="1483" y="598"/>
                </a:cubicBezTo>
                <a:cubicBezTo>
                  <a:pt x="1483" y="1007"/>
                  <a:pt x="1483" y="1007"/>
                  <a:pt x="1483" y="1007"/>
                </a:cubicBezTo>
                <a:close/>
                <a:moveTo>
                  <a:pt x="1371" y="1113"/>
                </a:moveTo>
                <a:cubicBezTo>
                  <a:pt x="1371" y="1063"/>
                  <a:pt x="1406" y="1021"/>
                  <a:pt x="1453" y="1010"/>
                </a:cubicBezTo>
                <a:cubicBezTo>
                  <a:pt x="1453" y="637"/>
                  <a:pt x="1453" y="637"/>
                  <a:pt x="1453" y="637"/>
                </a:cubicBezTo>
                <a:cubicBezTo>
                  <a:pt x="807" y="769"/>
                  <a:pt x="807" y="769"/>
                  <a:pt x="807" y="769"/>
                </a:cubicBezTo>
                <a:cubicBezTo>
                  <a:pt x="807" y="1699"/>
                  <a:pt x="807" y="1699"/>
                  <a:pt x="807" y="1699"/>
                </a:cubicBezTo>
                <a:cubicBezTo>
                  <a:pt x="819" y="1697"/>
                  <a:pt x="1445" y="1570"/>
                  <a:pt x="1453" y="1568"/>
                </a:cubicBezTo>
                <a:cubicBezTo>
                  <a:pt x="1453" y="1217"/>
                  <a:pt x="1453" y="1217"/>
                  <a:pt x="1453" y="1217"/>
                </a:cubicBezTo>
                <a:cubicBezTo>
                  <a:pt x="1406" y="1206"/>
                  <a:pt x="1371" y="1163"/>
                  <a:pt x="1371" y="1113"/>
                </a:cubicBezTo>
                <a:close/>
                <a:moveTo>
                  <a:pt x="180" y="1462"/>
                </a:moveTo>
                <a:cubicBezTo>
                  <a:pt x="180" y="1288"/>
                  <a:pt x="180" y="1288"/>
                  <a:pt x="180" y="1288"/>
                </a:cubicBezTo>
                <a:cubicBezTo>
                  <a:pt x="200" y="1292"/>
                  <a:pt x="200" y="1292"/>
                  <a:pt x="200" y="1292"/>
                </a:cubicBezTo>
                <a:cubicBezTo>
                  <a:pt x="200" y="1466"/>
                  <a:pt x="200" y="1466"/>
                  <a:pt x="200" y="1466"/>
                </a:cubicBezTo>
                <a:cubicBezTo>
                  <a:pt x="180" y="1462"/>
                  <a:pt x="180" y="1462"/>
                  <a:pt x="180" y="1462"/>
                </a:cubicBezTo>
                <a:close/>
                <a:moveTo>
                  <a:pt x="228" y="1538"/>
                </a:moveTo>
                <a:cubicBezTo>
                  <a:pt x="228" y="1297"/>
                  <a:pt x="228" y="1297"/>
                  <a:pt x="228" y="1297"/>
                </a:cubicBezTo>
                <a:cubicBezTo>
                  <a:pt x="248" y="1302"/>
                  <a:pt x="248" y="1302"/>
                  <a:pt x="248" y="1302"/>
                </a:cubicBezTo>
                <a:cubicBezTo>
                  <a:pt x="248" y="1542"/>
                  <a:pt x="248" y="1542"/>
                  <a:pt x="248" y="1542"/>
                </a:cubicBezTo>
                <a:cubicBezTo>
                  <a:pt x="228" y="1538"/>
                  <a:pt x="228" y="1538"/>
                  <a:pt x="228" y="1538"/>
                </a:cubicBezTo>
                <a:close/>
                <a:moveTo>
                  <a:pt x="276" y="1548"/>
                </a:moveTo>
                <a:cubicBezTo>
                  <a:pt x="276" y="1307"/>
                  <a:pt x="276" y="1307"/>
                  <a:pt x="276" y="1307"/>
                </a:cubicBezTo>
                <a:cubicBezTo>
                  <a:pt x="296" y="1311"/>
                  <a:pt x="296" y="1311"/>
                  <a:pt x="296" y="1311"/>
                </a:cubicBezTo>
                <a:cubicBezTo>
                  <a:pt x="296" y="1552"/>
                  <a:pt x="296" y="1552"/>
                  <a:pt x="296" y="1552"/>
                </a:cubicBezTo>
                <a:cubicBezTo>
                  <a:pt x="276" y="1548"/>
                  <a:pt x="276" y="1548"/>
                  <a:pt x="276" y="1548"/>
                </a:cubicBezTo>
                <a:close/>
                <a:moveTo>
                  <a:pt x="344" y="1321"/>
                </a:moveTo>
                <a:cubicBezTo>
                  <a:pt x="344" y="1562"/>
                  <a:pt x="344" y="1562"/>
                  <a:pt x="344" y="1562"/>
                </a:cubicBezTo>
                <a:cubicBezTo>
                  <a:pt x="324" y="1557"/>
                  <a:pt x="324" y="1557"/>
                  <a:pt x="324" y="1557"/>
                </a:cubicBezTo>
                <a:cubicBezTo>
                  <a:pt x="324" y="1317"/>
                  <a:pt x="324" y="1317"/>
                  <a:pt x="324" y="1317"/>
                </a:cubicBezTo>
                <a:cubicBezTo>
                  <a:pt x="344" y="1321"/>
                  <a:pt x="344" y="1321"/>
                  <a:pt x="344" y="1321"/>
                </a:cubicBezTo>
                <a:close/>
                <a:moveTo>
                  <a:pt x="440" y="1341"/>
                </a:moveTo>
                <a:cubicBezTo>
                  <a:pt x="440" y="1441"/>
                  <a:pt x="440" y="1441"/>
                  <a:pt x="440" y="1441"/>
                </a:cubicBezTo>
                <a:cubicBezTo>
                  <a:pt x="420" y="1437"/>
                  <a:pt x="420" y="1437"/>
                  <a:pt x="420" y="1437"/>
                </a:cubicBezTo>
                <a:cubicBezTo>
                  <a:pt x="420" y="1337"/>
                  <a:pt x="420" y="1337"/>
                  <a:pt x="420" y="1337"/>
                </a:cubicBezTo>
                <a:cubicBezTo>
                  <a:pt x="440" y="1341"/>
                  <a:pt x="440" y="1341"/>
                  <a:pt x="440" y="1341"/>
                </a:cubicBezTo>
                <a:close/>
                <a:moveTo>
                  <a:pt x="708" y="1496"/>
                </a:moveTo>
                <a:cubicBezTo>
                  <a:pt x="708" y="1395"/>
                  <a:pt x="708" y="1395"/>
                  <a:pt x="708" y="1395"/>
                </a:cubicBezTo>
                <a:cubicBezTo>
                  <a:pt x="728" y="1399"/>
                  <a:pt x="728" y="1399"/>
                  <a:pt x="728" y="1399"/>
                </a:cubicBezTo>
                <a:cubicBezTo>
                  <a:pt x="728" y="1500"/>
                  <a:pt x="728" y="1500"/>
                  <a:pt x="728" y="1500"/>
                </a:cubicBezTo>
                <a:cubicBezTo>
                  <a:pt x="708" y="1496"/>
                  <a:pt x="708" y="1496"/>
                  <a:pt x="708" y="1496"/>
                </a:cubicBezTo>
                <a:close/>
                <a:moveTo>
                  <a:pt x="680" y="1490"/>
                </a:moveTo>
                <a:cubicBezTo>
                  <a:pt x="660" y="1486"/>
                  <a:pt x="660" y="1486"/>
                  <a:pt x="660" y="1486"/>
                </a:cubicBezTo>
                <a:cubicBezTo>
                  <a:pt x="660" y="1385"/>
                  <a:pt x="660" y="1385"/>
                  <a:pt x="660" y="1385"/>
                </a:cubicBezTo>
                <a:cubicBezTo>
                  <a:pt x="680" y="1390"/>
                  <a:pt x="680" y="1390"/>
                  <a:pt x="680" y="1390"/>
                </a:cubicBezTo>
                <a:cubicBezTo>
                  <a:pt x="680" y="1490"/>
                  <a:pt x="680" y="1490"/>
                  <a:pt x="680" y="1490"/>
                </a:cubicBezTo>
                <a:close/>
                <a:moveTo>
                  <a:pt x="632" y="1480"/>
                </a:moveTo>
                <a:cubicBezTo>
                  <a:pt x="612" y="1476"/>
                  <a:pt x="612" y="1476"/>
                  <a:pt x="612" y="1476"/>
                </a:cubicBezTo>
                <a:cubicBezTo>
                  <a:pt x="612" y="1376"/>
                  <a:pt x="612" y="1376"/>
                  <a:pt x="612" y="1376"/>
                </a:cubicBezTo>
                <a:cubicBezTo>
                  <a:pt x="632" y="1380"/>
                  <a:pt x="632" y="1380"/>
                  <a:pt x="632" y="1380"/>
                </a:cubicBezTo>
                <a:cubicBezTo>
                  <a:pt x="632" y="1480"/>
                  <a:pt x="632" y="1480"/>
                  <a:pt x="632" y="1480"/>
                </a:cubicBezTo>
                <a:close/>
                <a:moveTo>
                  <a:pt x="584" y="1370"/>
                </a:moveTo>
                <a:cubicBezTo>
                  <a:pt x="584" y="1470"/>
                  <a:pt x="584" y="1470"/>
                  <a:pt x="584" y="1470"/>
                </a:cubicBezTo>
                <a:cubicBezTo>
                  <a:pt x="564" y="1466"/>
                  <a:pt x="564" y="1466"/>
                  <a:pt x="564" y="1466"/>
                </a:cubicBezTo>
                <a:cubicBezTo>
                  <a:pt x="564" y="1366"/>
                  <a:pt x="564" y="1366"/>
                  <a:pt x="564" y="1366"/>
                </a:cubicBezTo>
                <a:cubicBezTo>
                  <a:pt x="584" y="1370"/>
                  <a:pt x="584" y="1370"/>
                  <a:pt x="584" y="1370"/>
                </a:cubicBezTo>
                <a:close/>
                <a:moveTo>
                  <a:pt x="536" y="1360"/>
                </a:moveTo>
                <a:cubicBezTo>
                  <a:pt x="536" y="1461"/>
                  <a:pt x="536" y="1461"/>
                  <a:pt x="536" y="1461"/>
                </a:cubicBezTo>
                <a:cubicBezTo>
                  <a:pt x="516" y="1457"/>
                  <a:pt x="516" y="1457"/>
                  <a:pt x="516" y="1457"/>
                </a:cubicBezTo>
                <a:cubicBezTo>
                  <a:pt x="516" y="1356"/>
                  <a:pt x="516" y="1356"/>
                  <a:pt x="516" y="1356"/>
                </a:cubicBezTo>
                <a:cubicBezTo>
                  <a:pt x="536" y="1360"/>
                  <a:pt x="536" y="1360"/>
                  <a:pt x="536" y="1360"/>
                </a:cubicBezTo>
                <a:close/>
                <a:moveTo>
                  <a:pt x="488" y="1350"/>
                </a:moveTo>
                <a:cubicBezTo>
                  <a:pt x="488" y="1451"/>
                  <a:pt x="488" y="1451"/>
                  <a:pt x="488" y="1451"/>
                </a:cubicBezTo>
                <a:cubicBezTo>
                  <a:pt x="468" y="1447"/>
                  <a:pt x="468" y="1447"/>
                  <a:pt x="468" y="1447"/>
                </a:cubicBezTo>
                <a:cubicBezTo>
                  <a:pt x="468" y="1346"/>
                  <a:pt x="468" y="1346"/>
                  <a:pt x="468" y="1346"/>
                </a:cubicBezTo>
                <a:cubicBezTo>
                  <a:pt x="488" y="1350"/>
                  <a:pt x="488" y="1350"/>
                  <a:pt x="488" y="1350"/>
                </a:cubicBezTo>
                <a:close/>
                <a:moveTo>
                  <a:pt x="440" y="750"/>
                </a:moveTo>
                <a:cubicBezTo>
                  <a:pt x="440" y="990"/>
                  <a:pt x="440" y="990"/>
                  <a:pt x="440" y="990"/>
                </a:cubicBezTo>
                <a:cubicBezTo>
                  <a:pt x="420" y="986"/>
                  <a:pt x="420" y="986"/>
                  <a:pt x="420" y="986"/>
                </a:cubicBezTo>
                <a:cubicBezTo>
                  <a:pt x="420" y="746"/>
                  <a:pt x="420" y="746"/>
                  <a:pt x="420" y="746"/>
                </a:cubicBezTo>
                <a:cubicBezTo>
                  <a:pt x="440" y="750"/>
                  <a:pt x="440" y="750"/>
                  <a:pt x="440" y="750"/>
                </a:cubicBezTo>
                <a:close/>
                <a:moveTo>
                  <a:pt x="488" y="760"/>
                </a:moveTo>
                <a:cubicBezTo>
                  <a:pt x="488" y="1000"/>
                  <a:pt x="488" y="1000"/>
                  <a:pt x="488" y="1000"/>
                </a:cubicBezTo>
                <a:cubicBezTo>
                  <a:pt x="468" y="996"/>
                  <a:pt x="468" y="996"/>
                  <a:pt x="468" y="996"/>
                </a:cubicBezTo>
                <a:cubicBezTo>
                  <a:pt x="468" y="756"/>
                  <a:pt x="468" y="756"/>
                  <a:pt x="468" y="756"/>
                </a:cubicBezTo>
                <a:cubicBezTo>
                  <a:pt x="488" y="760"/>
                  <a:pt x="488" y="760"/>
                  <a:pt x="488" y="760"/>
                </a:cubicBezTo>
                <a:close/>
                <a:moveTo>
                  <a:pt x="536" y="770"/>
                </a:moveTo>
                <a:cubicBezTo>
                  <a:pt x="536" y="1010"/>
                  <a:pt x="536" y="1010"/>
                  <a:pt x="536" y="1010"/>
                </a:cubicBezTo>
                <a:cubicBezTo>
                  <a:pt x="516" y="1006"/>
                  <a:pt x="516" y="1006"/>
                  <a:pt x="516" y="1006"/>
                </a:cubicBezTo>
                <a:cubicBezTo>
                  <a:pt x="516" y="766"/>
                  <a:pt x="516" y="766"/>
                  <a:pt x="516" y="766"/>
                </a:cubicBezTo>
                <a:cubicBezTo>
                  <a:pt x="536" y="770"/>
                  <a:pt x="536" y="770"/>
                  <a:pt x="536" y="770"/>
                </a:cubicBezTo>
                <a:close/>
                <a:moveTo>
                  <a:pt x="584" y="779"/>
                </a:moveTo>
                <a:cubicBezTo>
                  <a:pt x="584" y="1020"/>
                  <a:pt x="584" y="1020"/>
                  <a:pt x="584" y="1020"/>
                </a:cubicBezTo>
                <a:cubicBezTo>
                  <a:pt x="564" y="1016"/>
                  <a:pt x="564" y="1016"/>
                  <a:pt x="564" y="1016"/>
                </a:cubicBezTo>
                <a:cubicBezTo>
                  <a:pt x="564" y="775"/>
                  <a:pt x="564" y="775"/>
                  <a:pt x="564" y="775"/>
                </a:cubicBezTo>
                <a:cubicBezTo>
                  <a:pt x="584" y="779"/>
                  <a:pt x="584" y="779"/>
                  <a:pt x="584" y="779"/>
                </a:cubicBezTo>
                <a:close/>
                <a:moveTo>
                  <a:pt x="372" y="1032"/>
                </a:moveTo>
                <a:cubicBezTo>
                  <a:pt x="392" y="1036"/>
                  <a:pt x="392" y="1036"/>
                  <a:pt x="392" y="1036"/>
                </a:cubicBezTo>
                <a:cubicBezTo>
                  <a:pt x="392" y="1210"/>
                  <a:pt x="392" y="1210"/>
                  <a:pt x="392" y="1210"/>
                </a:cubicBezTo>
                <a:cubicBezTo>
                  <a:pt x="372" y="1206"/>
                  <a:pt x="372" y="1206"/>
                  <a:pt x="372" y="1206"/>
                </a:cubicBezTo>
                <a:cubicBezTo>
                  <a:pt x="372" y="1032"/>
                  <a:pt x="372" y="1032"/>
                  <a:pt x="372" y="1032"/>
                </a:cubicBezTo>
                <a:close/>
                <a:moveTo>
                  <a:pt x="440" y="1045"/>
                </a:moveTo>
                <a:cubicBezTo>
                  <a:pt x="440" y="1286"/>
                  <a:pt x="440" y="1286"/>
                  <a:pt x="440" y="1286"/>
                </a:cubicBezTo>
                <a:cubicBezTo>
                  <a:pt x="420" y="1282"/>
                  <a:pt x="420" y="1282"/>
                  <a:pt x="420" y="1282"/>
                </a:cubicBezTo>
                <a:cubicBezTo>
                  <a:pt x="420" y="1041"/>
                  <a:pt x="420" y="1041"/>
                  <a:pt x="420" y="1041"/>
                </a:cubicBezTo>
                <a:cubicBezTo>
                  <a:pt x="440" y="1045"/>
                  <a:pt x="440" y="1045"/>
                  <a:pt x="440" y="1045"/>
                </a:cubicBezTo>
                <a:close/>
                <a:moveTo>
                  <a:pt x="536" y="1065"/>
                </a:moveTo>
                <a:cubicBezTo>
                  <a:pt x="536" y="1305"/>
                  <a:pt x="536" y="1305"/>
                  <a:pt x="536" y="1305"/>
                </a:cubicBezTo>
                <a:cubicBezTo>
                  <a:pt x="516" y="1301"/>
                  <a:pt x="516" y="1301"/>
                  <a:pt x="516" y="1301"/>
                </a:cubicBezTo>
                <a:cubicBezTo>
                  <a:pt x="516" y="1061"/>
                  <a:pt x="516" y="1061"/>
                  <a:pt x="516" y="1061"/>
                </a:cubicBezTo>
                <a:cubicBezTo>
                  <a:pt x="536" y="1065"/>
                  <a:pt x="536" y="1065"/>
                  <a:pt x="536" y="1065"/>
                </a:cubicBezTo>
                <a:close/>
                <a:moveTo>
                  <a:pt x="488" y="1055"/>
                </a:moveTo>
                <a:cubicBezTo>
                  <a:pt x="488" y="1296"/>
                  <a:pt x="488" y="1296"/>
                  <a:pt x="488" y="1296"/>
                </a:cubicBezTo>
                <a:cubicBezTo>
                  <a:pt x="468" y="1291"/>
                  <a:pt x="468" y="1291"/>
                  <a:pt x="468" y="1291"/>
                </a:cubicBezTo>
                <a:cubicBezTo>
                  <a:pt x="468" y="1051"/>
                  <a:pt x="468" y="1051"/>
                  <a:pt x="468" y="1051"/>
                </a:cubicBezTo>
                <a:cubicBezTo>
                  <a:pt x="488" y="1055"/>
                  <a:pt x="488" y="1055"/>
                  <a:pt x="488" y="1055"/>
                </a:cubicBezTo>
                <a:close/>
                <a:moveTo>
                  <a:pt x="728" y="809"/>
                </a:moveTo>
                <a:cubicBezTo>
                  <a:pt x="728" y="1049"/>
                  <a:pt x="728" y="1049"/>
                  <a:pt x="728" y="1049"/>
                </a:cubicBezTo>
                <a:cubicBezTo>
                  <a:pt x="660" y="1035"/>
                  <a:pt x="660" y="1035"/>
                  <a:pt x="660" y="1035"/>
                </a:cubicBezTo>
                <a:cubicBezTo>
                  <a:pt x="660" y="795"/>
                  <a:pt x="660" y="795"/>
                  <a:pt x="660" y="795"/>
                </a:cubicBezTo>
                <a:cubicBezTo>
                  <a:pt x="728" y="809"/>
                  <a:pt x="728" y="809"/>
                  <a:pt x="728" y="809"/>
                </a:cubicBezTo>
                <a:close/>
                <a:moveTo>
                  <a:pt x="728" y="1104"/>
                </a:moveTo>
                <a:cubicBezTo>
                  <a:pt x="728" y="1264"/>
                  <a:pt x="728" y="1264"/>
                  <a:pt x="728" y="1264"/>
                </a:cubicBezTo>
                <a:cubicBezTo>
                  <a:pt x="564" y="1230"/>
                  <a:pt x="564" y="1230"/>
                  <a:pt x="564" y="1230"/>
                </a:cubicBezTo>
                <a:cubicBezTo>
                  <a:pt x="564" y="1071"/>
                  <a:pt x="564" y="1071"/>
                  <a:pt x="564" y="1071"/>
                </a:cubicBezTo>
                <a:cubicBezTo>
                  <a:pt x="728" y="1104"/>
                  <a:pt x="728" y="1104"/>
                  <a:pt x="728" y="1104"/>
                </a:cubicBezTo>
                <a:close/>
                <a:moveTo>
                  <a:pt x="442" y="1500"/>
                </a:moveTo>
                <a:cubicBezTo>
                  <a:pt x="442" y="1555"/>
                  <a:pt x="442" y="1555"/>
                  <a:pt x="442" y="1555"/>
                </a:cubicBezTo>
                <a:cubicBezTo>
                  <a:pt x="707" y="1609"/>
                  <a:pt x="707" y="1609"/>
                  <a:pt x="707" y="1609"/>
                </a:cubicBezTo>
                <a:cubicBezTo>
                  <a:pt x="707" y="1554"/>
                  <a:pt x="707" y="1554"/>
                  <a:pt x="707" y="1554"/>
                </a:cubicBezTo>
                <a:cubicBezTo>
                  <a:pt x="442" y="1500"/>
                  <a:pt x="442" y="1500"/>
                  <a:pt x="442" y="1500"/>
                </a:cubicBezTo>
                <a:close/>
                <a:moveTo>
                  <a:pt x="728" y="1640"/>
                </a:moveTo>
                <a:cubicBezTo>
                  <a:pt x="421" y="1577"/>
                  <a:pt x="421" y="1577"/>
                  <a:pt x="421" y="1577"/>
                </a:cubicBezTo>
                <a:cubicBezTo>
                  <a:pt x="421" y="1469"/>
                  <a:pt x="421" y="1469"/>
                  <a:pt x="421" y="1469"/>
                </a:cubicBezTo>
                <a:cubicBezTo>
                  <a:pt x="716" y="1529"/>
                  <a:pt x="716" y="1529"/>
                  <a:pt x="716" y="1529"/>
                </a:cubicBezTo>
                <a:cubicBezTo>
                  <a:pt x="728" y="1532"/>
                  <a:pt x="728" y="1532"/>
                  <a:pt x="728" y="1532"/>
                </a:cubicBezTo>
                <a:cubicBezTo>
                  <a:pt x="728" y="1640"/>
                  <a:pt x="728" y="1640"/>
                  <a:pt x="728" y="1640"/>
                </a:cubicBezTo>
                <a:close/>
                <a:moveTo>
                  <a:pt x="392" y="981"/>
                </a:moveTo>
                <a:cubicBezTo>
                  <a:pt x="181" y="938"/>
                  <a:pt x="181" y="938"/>
                  <a:pt x="181" y="938"/>
                </a:cubicBezTo>
                <a:cubicBezTo>
                  <a:pt x="181" y="697"/>
                  <a:pt x="181" y="697"/>
                  <a:pt x="181" y="697"/>
                </a:cubicBezTo>
                <a:cubicBezTo>
                  <a:pt x="392" y="740"/>
                  <a:pt x="392" y="740"/>
                  <a:pt x="392" y="740"/>
                </a:cubicBezTo>
                <a:cubicBezTo>
                  <a:pt x="392" y="981"/>
                  <a:pt x="392" y="981"/>
                  <a:pt x="392" y="981"/>
                </a:cubicBezTo>
                <a:close/>
                <a:moveTo>
                  <a:pt x="876" y="1612"/>
                </a:moveTo>
                <a:cubicBezTo>
                  <a:pt x="894" y="1609"/>
                  <a:pt x="1113" y="1564"/>
                  <a:pt x="1131" y="1560"/>
                </a:cubicBezTo>
                <a:cubicBezTo>
                  <a:pt x="1131" y="1367"/>
                  <a:pt x="1131" y="1367"/>
                  <a:pt x="1131" y="1367"/>
                </a:cubicBezTo>
                <a:cubicBezTo>
                  <a:pt x="876" y="1419"/>
                  <a:pt x="876" y="1419"/>
                  <a:pt x="876" y="1419"/>
                </a:cubicBezTo>
                <a:cubicBezTo>
                  <a:pt x="876" y="1612"/>
                  <a:pt x="876" y="1612"/>
                  <a:pt x="876" y="1612"/>
                </a:cubicBezTo>
                <a:close/>
                <a:moveTo>
                  <a:pt x="1151" y="1339"/>
                </a:moveTo>
                <a:cubicBezTo>
                  <a:pt x="1151" y="1580"/>
                  <a:pt x="1151" y="1580"/>
                  <a:pt x="1151" y="1580"/>
                </a:cubicBezTo>
                <a:cubicBezTo>
                  <a:pt x="856" y="1640"/>
                  <a:pt x="856" y="1640"/>
                  <a:pt x="856" y="1640"/>
                </a:cubicBezTo>
                <a:cubicBezTo>
                  <a:pt x="856" y="1399"/>
                  <a:pt x="856" y="1399"/>
                  <a:pt x="856" y="1399"/>
                </a:cubicBezTo>
                <a:cubicBezTo>
                  <a:pt x="1141" y="1341"/>
                  <a:pt x="1141" y="1341"/>
                  <a:pt x="1141" y="1341"/>
                </a:cubicBezTo>
                <a:cubicBezTo>
                  <a:pt x="1151" y="1339"/>
                  <a:pt x="1151" y="1339"/>
                  <a:pt x="1151" y="1339"/>
                </a:cubicBezTo>
                <a:close/>
                <a:moveTo>
                  <a:pt x="1240" y="1321"/>
                </a:moveTo>
                <a:cubicBezTo>
                  <a:pt x="1260" y="1317"/>
                  <a:pt x="1260" y="1317"/>
                  <a:pt x="1260" y="1317"/>
                </a:cubicBezTo>
                <a:cubicBezTo>
                  <a:pt x="1260" y="1557"/>
                  <a:pt x="1260" y="1557"/>
                  <a:pt x="1260" y="1557"/>
                </a:cubicBezTo>
                <a:cubicBezTo>
                  <a:pt x="1240" y="1562"/>
                  <a:pt x="1240" y="1562"/>
                  <a:pt x="1240" y="1562"/>
                </a:cubicBezTo>
                <a:cubicBezTo>
                  <a:pt x="1240" y="1321"/>
                  <a:pt x="1240" y="1321"/>
                  <a:pt x="1240" y="1321"/>
                </a:cubicBezTo>
                <a:close/>
                <a:moveTo>
                  <a:pt x="1288" y="1552"/>
                </a:moveTo>
                <a:cubicBezTo>
                  <a:pt x="1288" y="1311"/>
                  <a:pt x="1288" y="1311"/>
                  <a:pt x="1288" y="1311"/>
                </a:cubicBezTo>
                <a:cubicBezTo>
                  <a:pt x="1308" y="1307"/>
                  <a:pt x="1308" y="1307"/>
                  <a:pt x="1308" y="1307"/>
                </a:cubicBezTo>
                <a:cubicBezTo>
                  <a:pt x="1308" y="1548"/>
                  <a:pt x="1308" y="1548"/>
                  <a:pt x="1308" y="1548"/>
                </a:cubicBezTo>
                <a:cubicBezTo>
                  <a:pt x="1288" y="1552"/>
                  <a:pt x="1288" y="1552"/>
                  <a:pt x="1288" y="1552"/>
                </a:cubicBezTo>
                <a:close/>
                <a:moveTo>
                  <a:pt x="1336" y="1542"/>
                </a:moveTo>
                <a:cubicBezTo>
                  <a:pt x="1336" y="1302"/>
                  <a:pt x="1336" y="1302"/>
                  <a:pt x="1336" y="1302"/>
                </a:cubicBezTo>
                <a:cubicBezTo>
                  <a:pt x="1356" y="1297"/>
                  <a:pt x="1356" y="1297"/>
                  <a:pt x="1356" y="1297"/>
                </a:cubicBezTo>
                <a:cubicBezTo>
                  <a:pt x="1356" y="1538"/>
                  <a:pt x="1356" y="1538"/>
                  <a:pt x="1356" y="1538"/>
                </a:cubicBezTo>
                <a:cubicBezTo>
                  <a:pt x="1336" y="1542"/>
                  <a:pt x="1336" y="1542"/>
                  <a:pt x="1336" y="1542"/>
                </a:cubicBezTo>
                <a:close/>
                <a:moveTo>
                  <a:pt x="1384" y="1532"/>
                </a:moveTo>
                <a:cubicBezTo>
                  <a:pt x="1384" y="1292"/>
                  <a:pt x="1384" y="1292"/>
                  <a:pt x="1384" y="1292"/>
                </a:cubicBezTo>
                <a:cubicBezTo>
                  <a:pt x="1404" y="1288"/>
                  <a:pt x="1404" y="1288"/>
                  <a:pt x="1404" y="1288"/>
                </a:cubicBezTo>
                <a:cubicBezTo>
                  <a:pt x="1404" y="1528"/>
                  <a:pt x="1404" y="1528"/>
                  <a:pt x="1404" y="1528"/>
                </a:cubicBezTo>
                <a:cubicBezTo>
                  <a:pt x="1384" y="1532"/>
                  <a:pt x="1384" y="1532"/>
                  <a:pt x="1384" y="1532"/>
                </a:cubicBezTo>
                <a:close/>
                <a:moveTo>
                  <a:pt x="876" y="1100"/>
                </a:moveTo>
                <a:cubicBezTo>
                  <a:pt x="876" y="1340"/>
                  <a:pt x="876" y="1340"/>
                  <a:pt x="876" y="1340"/>
                </a:cubicBezTo>
                <a:cubicBezTo>
                  <a:pt x="856" y="1344"/>
                  <a:pt x="856" y="1344"/>
                  <a:pt x="856" y="1344"/>
                </a:cubicBezTo>
                <a:cubicBezTo>
                  <a:pt x="856" y="1104"/>
                  <a:pt x="856" y="1104"/>
                  <a:pt x="856" y="1104"/>
                </a:cubicBezTo>
                <a:cubicBezTo>
                  <a:pt x="876" y="1100"/>
                  <a:pt x="876" y="1100"/>
                  <a:pt x="876" y="1100"/>
                </a:cubicBezTo>
                <a:close/>
                <a:moveTo>
                  <a:pt x="924" y="1331"/>
                </a:moveTo>
                <a:cubicBezTo>
                  <a:pt x="904" y="1335"/>
                  <a:pt x="904" y="1335"/>
                  <a:pt x="904" y="1335"/>
                </a:cubicBezTo>
                <a:cubicBezTo>
                  <a:pt x="904" y="1094"/>
                  <a:pt x="904" y="1094"/>
                  <a:pt x="904" y="1094"/>
                </a:cubicBezTo>
                <a:cubicBezTo>
                  <a:pt x="924" y="1090"/>
                  <a:pt x="924" y="1090"/>
                  <a:pt x="924" y="1090"/>
                </a:cubicBezTo>
                <a:cubicBezTo>
                  <a:pt x="924" y="1331"/>
                  <a:pt x="924" y="1331"/>
                  <a:pt x="924" y="1331"/>
                </a:cubicBezTo>
                <a:close/>
                <a:moveTo>
                  <a:pt x="972" y="1080"/>
                </a:moveTo>
                <a:cubicBezTo>
                  <a:pt x="972" y="1321"/>
                  <a:pt x="972" y="1321"/>
                  <a:pt x="972" y="1321"/>
                </a:cubicBezTo>
                <a:cubicBezTo>
                  <a:pt x="952" y="1325"/>
                  <a:pt x="952" y="1325"/>
                  <a:pt x="952" y="1325"/>
                </a:cubicBezTo>
                <a:cubicBezTo>
                  <a:pt x="952" y="1084"/>
                  <a:pt x="952" y="1084"/>
                  <a:pt x="952" y="1084"/>
                </a:cubicBezTo>
                <a:cubicBezTo>
                  <a:pt x="972" y="1080"/>
                  <a:pt x="972" y="1080"/>
                  <a:pt x="972" y="1080"/>
                </a:cubicBezTo>
                <a:close/>
                <a:moveTo>
                  <a:pt x="1020" y="1071"/>
                </a:moveTo>
                <a:cubicBezTo>
                  <a:pt x="1020" y="1311"/>
                  <a:pt x="1020" y="1311"/>
                  <a:pt x="1020" y="1311"/>
                </a:cubicBezTo>
                <a:cubicBezTo>
                  <a:pt x="1000" y="1315"/>
                  <a:pt x="1000" y="1315"/>
                  <a:pt x="1000" y="1315"/>
                </a:cubicBezTo>
                <a:cubicBezTo>
                  <a:pt x="1000" y="1075"/>
                  <a:pt x="1000" y="1075"/>
                  <a:pt x="1000" y="1075"/>
                </a:cubicBezTo>
                <a:cubicBezTo>
                  <a:pt x="1020" y="1071"/>
                  <a:pt x="1020" y="1071"/>
                  <a:pt x="1020" y="1071"/>
                </a:cubicBezTo>
                <a:close/>
                <a:moveTo>
                  <a:pt x="1068" y="1061"/>
                </a:moveTo>
                <a:cubicBezTo>
                  <a:pt x="1068" y="1248"/>
                  <a:pt x="1068" y="1248"/>
                  <a:pt x="1068" y="1248"/>
                </a:cubicBezTo>
                <a:cubicBezTo>
                  <a:pt x="1048" y="1253"/>
                  <a:pt x="1048" y="1253"/>
                  <a:pt x="1048" y="1253"/>
                </a:cubicBezTo>
                <a:cubicBezTo>
                  <a:pt x="1048" y="1065"/>
                  <a:pt x="1048" y="1065"/>
                  <a:pt x="1048" y="1065"/>
                </a:cubicBezTo>
                <a:cubicBezTo>
                  <a:pt x="1068" y="1061"/>
                  <a:pt x="1068" y="1061"/>
                  <a:pt x="1068" y="1061"/>
                </a:cubicBezTo>
                <a:close/>
                <a:moveTo>
                  <a:pt x="1116" y="1291"/>
                </a:moveTo>
                <a:cubicBezTo>
                  <a:pt x="1096" y="1296"/>
                  <a:pt x="1096" y="1296"/>
                  <a:pt x="1096" y="1296"/>
                </a:cubicBezTo>
                <a:cubicBezTo>
                  <a:pt x="1096" y="1055"/>
                  <a:pt x="1096" y="1055"/>
                  <a:pt x="1096" y="1055"/>
                </a:cubicBezTo>
                <a:cubicBezTo>
                  <a:pt x="1116" y="1051"/>
                  <a:pt x="1116" y="1051"/>
                  <a:pt x="1116" y="1051"/>
                </a:cubicBezTo>
                <a:cubicBezTo>
                  <a:pt x="1116" y="1291"/>
                  <a:pt x="1116" y="1291"/>
                  <a:pt x="1116" y="1291"/>
                </a:cubicBezTo>
                <a:close/>
                <a:moveTo>
                  <a:pt x="1144" y="1286"/>
                </a:moveTo>
                <a:cubicBezTo>
                  <a:pt x="1144" y="1045"/>
                  <a:pt x="1144" y="1045"/>
                  <a:pt x="1144" y="1045"/>
                </a:cubicBezTo>
                <a:cubicBezTo>
                  <a:pt x="1164" y="1041"/>
                  <a:pt x="1164" y="1041"/>
                  <a:pt x="1164" y="1041"/>
                </a:cubicBezTo>
                <a:cubicBezTo>
                  <a:pt x="1164" y="1282"/>
                  <a:pt x="1164" y="1282"/>
                  <a:pt x="1164" y="1282"/>
                </a:cubicBezTo>
                <a:cubicBezTo>
                  <a:pt x="1144" y="1286"/>
                  <a:pt x="1144" y="1286"/>
                  <a:pt x="1144" y="1286"/>
                </a:cubicBezTo>
                <a:close/>
                <a:moveTo>
                  <a:pt x="1192" y="1036"/>
                </a:moveTo>
                <a:cubicBezTo>
                  <a:pt x="1212" y="1032"/>
                  <a:pt x="1212" y="1032"/>
                  <a:pt x="1212" y="1032"/>
                </a:cubicBezTo>
                <a:cubicBezTo>
                  <a:pt x="1212" y="1272"/>
                  <a:pt x="1212" y="1272"/>
                  <a:pt x="1212" y="1272"/>
                </a:cubicBezTo>
                <a:cubicBezTo>
                  <a:pt x="1192" y="1276"/>
                  <a:pt x="1192" y="1276"/>
                  <a:pt x="1192" y="1276"/>
                </a:cubicBezTo>
                <a:cubicBezTo>
                  <a:pt x="1192" y="1036"/>
                  <a:pt x="1192" y="1036"/>
                  <a:pt x="1192" y="1036"/>
                </a:cubicBezTo>
                <a:close/>
                <a:moveTo>
                  <a:pt x="1240" y="1147"/>
                </a:moveTo>
                <a:cubicBezTo>
                  <a:pt x="1240" y="1026"/>
                  <a:pt x="1240" y="1026"/>
                  <a:pt x="1240" y="1026"/>
                </a:cubicBezTo>
                <a:cubicBezTo>
                  <a:pt x="1260" y="1022"/>
                  <a:pt x="1260" y="1022"/>
                  <a:pt x="1260" y="1022"/>
                </a:cubicBezTo>
                <a:cubicBezTo>
                  <a:pt x="1260" y="1143"/>
                  <a:pt x="1260" y="1143"/>
                  <a:pt x="1260" y="1143"/>
                </a:cubicBezTo>
                <a:cubicBezTo>
                  <a:pt x="1240" y="1147"/>
                  <a:pt x="1240" y="1147"/>
                  <a:pt x="1240" y="1147"/>
                </a:cubicBezTo>
                <a:close/>
                <a:moveTo>
                  <a:pt x="1308" y="1012"/>
                </a:moveTo>
                <a:cubicBezTo>
                  <a:pt x="1308" y="1252"/>
                  <a:pt x="1308" y="1252"/>
                  <a:pt x="1308" y="1252"/>
                </a:cubicBezTo>
                <a:cubicBezTo>
                  <a:pt x="1288" y="1256"/>
                  <a:pt x="1288" y="1256"/>
                  <a:pt x="1288" y="1256"/>
                </a:cubicBezTo>
                <a:cubicBezTo>
                  <a:pt x="1288" y="1016"/>
                  <a:pt x="1288" y="1016"/>
                  <a:pt x="1288" y="1016"/>
                </a:cubicBezTo>
                <a:cubicBezTo>
                  <a:pt x="1308" y="1012"/>
                  <a:pt x="1308" y="1012"/>
                  <a:pt x="1308" y="1012"/>
                </a:cubicBezTo>
                <a:close/>
                <a:moveTo>
                  <a:pt x="876" y="805"/>
                </a:moveTo>
                <a:cubicBezTo>
                  <a:pt x="876" y="1045"/>
                  <a:pt x="876" y="1045"/>
                  <a:pt x="876" y="1045"/>
                </a:cubicBezTo>
                <a:cubicBezTo>
                  <a:pt x="856" y="1049"/>
                  <a:pt x="856" y="1049"/>
                  <a:pt x="856" y="1049"/>
                </a:cubicBezTo>
                <a:cubicBezTo>
                  <a:pt x="856" y="809"/>
                  <a:pt x="856" y="809"/>
                  <a:pt x="856" y="809"/>
                </a:cubicBezTo>
                <a:cubicBezTo>
                  <a:pt x="876" y="805"/>
                  <a:pt x="876" y="805"/>
                  <a:pt x="876" y="805"/>
                </a:cubicBezTo>
                <a:close/>
                <a:moveTo>
                  <a:pt x="924" y="795"/>
                </a:moveTo>
                <a:cubicBezTo>
                  <a:pt x="924" y="1035"/>
                  <a:pt x="924" y="1035"/>
                  <a:pt x="924" y="1035"/>
                </a:cubicBezTo>
                <a:cubicBezTo>
                  <a:pt x="904" y="1039"/>
                  <a:pt x="904" y="1039"/>
                  <a:pt x="904" y="1039"/>
                </a:cubicBezTo>
                <a:cubicBezTo>
                  <a:pt x="904" y="799"/>
                  <a:pt x="904" y="799"/>
                  <a:pt x="904" y="799"/>
                </a:cubicBezTo>
                <a:cubicBezTo>
                  <a:pt x="924" y="795"/>
                  <a:pt x="924" y="795"/>
                  <a:pt x="924" y="795"/>
                </a:cubicBezTo>
                <a:close/>
                <a:moveTo>
                  <a:pt x="1020" y="775"/>
                </a:moveTo>
                <a:cubicBezTo>
                  <a:pt x="1020" y="1016"/>
                  <a:pt x="1020" y="1016"/>
                  <a:pt x="1020" y="1016"/>
                </a:cubicBezTo>
                <a:cubicBezTo>
                  <a:pt x="1000" y="1020"/>
                  <a:pt x="1000" y="1020"/>
                  <a:pt x="1000" y="1020"/>
                </a:cubicBezTo>
                <a:cubicBezTo>
                  <a:pt x="1000" y="779"/>
                  <a:pt x="1000" y="779"/>
                  <a:pt x="1000" y="779"/>
                </a:cubicBezTo>
                <a:cubicBezTo>
                  <a:pt x="1020" y="775"/>
                  <a:pt x="1020" y="775"/>
                  <a:pt x="1020" y="775"/>
                </a:cubicBezTo>
                <a:close/>
                <a:moveTo>
                  <a:pt x="972" y="785"/>
                </a:moveTo>
                <a:cubicBezTo>
                  <a:pt x="972" y="1026"/>
                  <a:pt x="972" y="1026"/>
                  <a:pt x="972" y="1026"/>
                </a:cubicBezTo>
                <a:cubicBezTo>
                  <a:pt x="952" y="1030"/>
                  <a:pt x="952" y="1030"/>
                  <a:pt x="952" y="1030"/>
                </a:cubicBezTo>
                <a:cubicBezTo>
                  <a:pt x="952" y="789"/>
                  <a:pt x="952" y="789"/>
                  <a:pt x="952" y="789"/>
                </a:cubicBezTo>
                <a:cubicBezTo>
                  <a:pt x="972" y="785"/>
                  <a:pt x="972" y="785"/>
                  <a:pt x="972" y="785"/>
                </a:cubicBezTo>
                <a:close/>
                <a:moveTo>
                  <a:pt x="1404" y="937"/>
                </a:moveTo>
                <a:cubicBezTo>
                  <a:pt x="1336" y="951"/>
                  <a:pt x="1336" y="951"/>
                  <a:pt x="1336" y="951"/>
                </a:cubicBezTo>
                <a:cubicBezTo>
                  <a:pt x="1336" y="711"/>
                  <a:pt x="1336" y="711"/>
                  <a:pt x="1336" y="711"/>
                </a:cubicBezTo>
                <a:cubicBezTo>
                  <a:pt x="1404" y="697"/>
                  <a:pt x="1404" y="697"/>
                  <a:pt x="1404" y="697"/>
                </a:cubicBezTo>
                <a:cubicBezTo>
                  <a:pt x="1404" y="937"/>
                  <a:pt x="1404" y="937"/>
                  <a:pt x="1404" y="937"/>
                </a:cubicBezTo>
                <a:close/>
                <a:moveTo>
                  <a:pt x="1212" y="736"/>
                </a:moveTo>
                <a:cubicBezTo>
                  <a:pt x="1212" y="896"/>
                  <a:pt x="1212" y="896"/>
                  <a:pt x="1212" y="896"/>
                </a:cubicBezTo>
                <a:cubicBezTo>
                  <a:pt x="1048" y="929"/>
                  <a:pt x="1048" y="929"/>
                  <a:pt x="1048" y="929"/>
                </a:cubicBezTo>
                <a:cubicBezTo>
                  <a:pt x="1048" y="770"/>
                  <a:pt x="1048" y="770"/>
                  <a:pt x="1048" y="770"/>
                </a:cubicBezTo>
                <a:cubicBezTo>
                  <a:pt x="1212" y="736"/>
                  <a:pt x="1212" y="736"/>
                  <a:pt x="1212" y="736"/>
                </a:cubicBezTo>
                <a:close/>
                <a:moveTo>
                  <a:pt x="792" y="443"/>
                </a:moveTo>
                <a:cubicBezTo>
                  <a:pt x="670" y="443"/>
                  <a:pt x="570" y="344"/>
                  <a:pt x="570" y="222"/>
                </a:cubicBezTo>
                <a:cubicBezTo>
                  <a:pt x="570" y="99"/>
                  <a:pt x="670" y="0"/>
                  <a:pt x="792" y="0"/>
                </a:cubicBezTo>
                <a:cubicBezTo>
                  <a:pt x="914" y="0"/>
                  <a:pt x="1014" y="99"/>
                  <a:pt x="1014" y="222"/>
                </a:cubicBezTo>
                <a:cubicBezTo>
                  <a:pt x="1014" y="344"/>
                  <a:pt x="914" y="443"/>
                  <a:pt x="792" y="4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Freeform 6"/>
          <p:cNvSpPr>
            <a:spLocks noChangeAspect="1" noEditPoints="1"/>
          </p:cNvSpPr>
          <p:nvPr/>
        </p:nvSpPr>
        <p:spPr bwMode="auto">
          <a:xfrm>
            <a:off x="4170795" y="2640924"/>
            <a:ext cx="802410" cy="720000"/>
          </a:xfrm>
          <a:custGeom>
            <a:avLst/>
            <a:gdLst/>
            <a:ahLst/>
            <a:cxnLst>
              <a:cxn ang="0">
                <a:pos x="300" y="52"/>
              </a:cxn>
              <a:cxn ang="0">
                <a:pos x="264" y="0"/>
              </a:cxn>
              <a:cxn ang="0">
                <a:pos x="291" y="54"/>
              </a:cxn>
              <a:cxn ang="0">
                <a:pos x="255" y="34"/>
              </a:cxn>
              <a:cxn ang="0">
                <a:pos x="291" y="54"/>
              </a:cxn>
              <a:cxn ang="0">
                <a:pos x="255" y="48"/>
              </a:cxn>
              <a:cxn ang="0">
                <a:pos x="265" y="226"/>
              </a:cxn>
              <a:cxn ang="0">
                <a:pos x="107" y="236"/>
              </a:cxn>
              <a:cxn ang="0">
                <a:pos x="119" y="212"/>
              </a:cxn>
              <a:cxn ang="0">
                <a:pos x="247" y="210"/>
              </a:cxn>
              <a:cxn ang="0">
                <a:pos x="245" y="65"/>
              </a:cxn>
              <a:cxn ang="0">
                <a:pos x="23" y="67"/>
              </a:cxn>
              <a:cxn ang="0">
                <a:pos x="5" y="176"/>
              </a:cxn>
              <a:cxn ang="0">
                <a:pos x="16" y="48"/>
              </a:cxn>
              <a:cxn ang="0">
                <a:pos x="142" y="220"/>
              </a:cxn>
              <a:cxn ang="0">
                <a:pos x="128" y="228"/>
              </a:cxn>
              <a:cxn ang="0">
                <a:pos x="84" y="207"/>
              </a:cxn>
              <a:cxn ang="0">
                <a:pos x="104" y="127"/>
              </a:cxn>
              <a:cxn ang="0">
                <a:pos x="81" y="121"/>
              </a:cxn>
              <a:cxn ang="0">
                <a:pos x="62" y="168"/>
              </a:cxn>
              <a:cxn ang="0">
                <a:pos x="11" y="191"/>
              </a:cxn>
              <a:cxn ang="0">
                <a:pos x="5" y="246"/>
              </a:cxn>
              <a:cxn ang="0">
                <a:pos x="4" y="266"/>
              </a:cxn>
              <a:cxn ang="0">
                <a:pos x="66" y="277"/>
              </a:cxn>
              <a:cxn ang="0">
                <a:pos x="97" y="234"/>
              </a:cxn>
              <a:cxn ang="0">
                <a:pos x="116" y="196"/>
              </a:cxn>
              <a:cxn ang="0">
                <a:pos x="95" y="186"/>
              </a:cxn>
              <a:cxn ang="0">
                <a:pos x="84" y="207"/>
              </a:cxn>
              <a:cxn ang="0">
                <a:pos x="72" y="110"/>
              </a:cxn>
              <a:cxn ang="0">
                <a:pos x="76" y="120"/>
              </a:cxn>
              <a:cxn ang="0">
                <a:pos x="109" y="128"/>
              </a:cxn>
              <a:cxn ang="0">
                <a:pos x="117" y="121"/>
              </a:cxn>
            </a:cxnLst>
            <a:rect l="0" t="0" r="r" b="b"/>
            <a:pathLst>
              <a:path w="313" h="281">
                <a:moveTo>
                  <a:pt x="313" y="48"/>
                </a:moveTo>
                <a:cubicBezTo>
                  <a:pt x="300" y="52"/>
                  <a:pt x="300" y="52"/>
                  <a:pt x="300" y="52"/>
                </a:cubicBezTo>
                <a:cubicBezTo>
                  <a:pt x="296" y="32"/>
                  <a:pt x="281" y="16"/>
                  <a:pt x="261" y="13"/>
                </a:cubicBezTo>
                <a:cubicBezTo>
                  <a:pt x="264" y="0"/>
                  <a:pt x="264" y="0"/>
                  <a:pt x="264" y="0"/>
                </a:cubicBezTo>
                <a:cubicBezTo>
                  <a:pt x="289" y="4"/>
                  <a:pt x="308" y="24"/>
                  <a:pt x="313" y="48"/>
                </a:cubicBezTo>
                <a:close/>
                <a:moveTo>
                  <a:pt x="291" y="54"/>
                </a:moveTo>
                <a:cubicBezTo>
                  <a:pt x="278" y="58"/>
                  <a:pt x="278" y="58"/>
                  <a:pt x="278" y="58"/>
                </a:cubicBezTo>
                <a:cubicBezTo>
                  <a:pt x="277" y="45"/>
                  <a:pt x="267" y="35"/>
                  <a:pt x="255" y="34"/>
                </a:cubicBezTo>
                <a:cubicBezTo>
                  <a:pt x="258" y="21"/>
                  <a:pt x="258" y="21"/>
                  <a:pt x="258" y="21"/>
                </a:cubicBezTo>
                <a:cubicBezTo>
                  <a:pt x="275" y="23"/>
                  <a:pt x="289" y="37"/>
                  <a:pt x="291" y="54"/>
                </a:cubicBezTo>
                <a:close/>
                <a:moveTo>
                  <a:pt x="16" y="48"/>
                </a:moveTo>
                <a:cubicBezTo>
                  <a:pt x="255" y="48"/>
                  <a:pt x="255" y="48"/>
                  <a:pt x="255" y="48"/>
                </a:cubicBezTo>
                <a:cubicBezTo>
                  <a:pt x="260" y="48"/>
                  <a:pt x="265" y="52"/>
                  <a:pt x="265" y="58"/>
                </a:cubicBezTo>
                <a:cubicBezTo>
                  <a:pt x="265" y="226"/>
                  <a:pt x="265" y="226"/>
                  <a:pt x="265" y="226"/>
                </a:cubicBezTo>
                <a:cubicBezTo>
                  <a:pt x="265" y="231"/>
                  <a:pt x="260" y="236"/>
                  <a:pt x="255" y="236"/>
                </a:cubicBezTo>
                <a:cubicBezTo>
                  <a:pt x="107" y="236"/>
                  <a:pt x="107" y="236"/>
                  <a:pt x="107" y="236"/>
                </a:cubicBezTo>
                <a:cubicBezTo>
                  <a:pt x="109" y="234"/>
                  <a:pt x="109" y="232"/>
                  <a:pt x="111" y="230"/>
                </a:cubicBezTo>
                <a:cubicBezTo>
                  <a:pt x="119" y="212"/>
                  <a:pt x="119" y="212"/>
                  <a:pt x="119" y="212"/>
                </a:cubicBezTo>
                <a:cubicBezTo>
                  <a:pt x="245" y="212"/>
                  <a:pt x="245" y="212"/>
                  <a:pt x="245" y="212"/>
                </a:cubicBezTo>
                <a:cubicBezTo>
                  <a:pt x="246" y="212"/>
                  <a:pt x="247" y="211"/>
                  <a:pt x="247" y="210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6"/>
                  <a:pt x="246" y="65"/>
                  <a:pt x="245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4" y="65"/>
                  <a:pt x="23" y="66"/>
                  <a:pt x="23" y="67"/>
                </a:cubicBezTo>
                <a:cubicBezTo>
                  <a:pt x="23" y="161"/>
                  <a:pt x="23" y="161"/>
                  <a:pt x="23" y="161"/>
                </a:cubicBezTo>
                <a:cubicBezTo>
                  <a:pt x="14" y="163"/>
                  <a:pt x="9" y="168"/>
                  <a:pt x="5" y="176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52"/>
                  <a:pt x="10" y="48"/>
                  <a:pt x="16" y="48"/>
                </a:cubicBezTo>
                <a:close/>
                <a:moveTo>
                  <a:pt x="128" y="220"/>
                </a:moveTo>
                <a:cubicBezTo>
                  <a:pt x="142" y="220"/>
                  <a:pt x="142" y="220"/>
                  <a:pt x="142" y="220"/>
                </a:cubicBezTo>
                <a:cubicBezTo>
                  <a:pt x="142" y="228"/>
                  <a:pt x="142" y="228"/>
                  <a:pt x="142" y="228"/>
                </a:cubicBezTo>
                <a:cubicBezTo>
                  <a:pt x="128" y="228"/>
                  <a:pt x="128" y="228"/>
                  <a:pt x="128" y="228"/>
                </a:cubicBezTo>
                <a:cubicBezTo>
                  <a:pt x="128" y="220"/>
                  <a:pt x="128" y="220"/>
                  <a:pt x="128" y="220"/>
                </a:cubicBezTo>
                <a:close/>
                <a:moveTo>
                  <a:pt x="84" y="207"/>
                </a:moveTo>
                <a:cubicBezTo>
                  <a:pt x="94" y="167"/>
                  <a:pt x="94" y="167"/>
                  <a:pt x="94" y="16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5" y="120"/>
                  <a:pt x="101" y="114"/>
                  <a:pt x="95" y="113"/>
                </a:cubicBezTo>
                <a:cubicBezTo>
                  <a:pt x="89" y="111"/>
                  <a:pt x="83" y="115"/>
                  <a:pt x="81" y="121"/>
                </a:cubicBezTo>
                <a:cubicBezTo>
                  <a:pt x="72" y="160"/>
                  <a:pt x="72" y="160"/>
                  <a:pt x="72" y="160"/>
                </a:cubicBezTo>
                <a:cubicBezTo>
                  <a:pt x="71" y="164"/>
                  <a:pt x="66" y="168"/>
                  <a:pt x="62" y="168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19" y="169"/>
                  <a:pt x="12" y="176"/>
                  <a:pt x="11" y="191"/>
                </a:cubicBezTo>
                <a:cubicBezTo>
                  <a:pt x="9" y="222"/>
                  <a:pt x="9" y="222"/>
                  <a:pt x="9" y="222"/>
                </a:cubicBezTo>
                <a:cubicBezTo>
                  <a:pt x="9" y="230"/>
                  <a:pt x="8" y="236"/>
                  <a:pt x="5" y="246"/>
                </a:cubicBezTo>
                <a:cubicBezTo>
                  <a:pt x="1" y="261"/>
                  <a:pt x="1" y="261"/>
                  <a:pt x="1" y="261"/>
                </a:cubicBezTo>
                <a:cubicBezTo>
                  <a:pt x="0" y="263"/>
                  <a:pt x="1" y="266"/>
                  <a:pt x="4" y="266"/>
                </a:cubicBezTo>
                <a:cubicBezTo>
                  <a:pt x="60" y="280"/>
                  <a:pt x="60" y="280"/>
                  <a:pt x="60" y="280"/>
                </a:cubicBezTo>
                <a:cubicBezTo>
                  <a:pt x="63" y="281"/>
                  <a:pt x="65" y="279"/>
                  <a:pt x="66" y="277"/>
                </a:cubicBezTo>
                <a:cubicBezTo>
                  <a:pt x="70" y="266"/>
                  <a:pt x="72" y="261"/>
                  <a:pt x="78" y="256"/>
                </a:cubicBezTo>
                <a:cubicBezTo>
                  <a:pt x="97" y="234"/>
                  <a:pt x="97" y="234"/>
                  <a:pt x="97" y="234"/>
                </a:cubicBezTo>
                <a:cubicBezTo>
                  <a:pt x="100" y="230"/>
                  <a:pt x="100" y="231"/>
                  <a:pt x="102" y="226"/>
                </a:cubicBezTo>
                <a:cubicBezTo>
                  <a:pt x="116" y="196"/>
                  <a:pt x="116" y="196"/>
                  <a:pt x="116" y="196"/>
                </a:cubicBezTo>
                <a:cubicBezTo>
                  <a:pt x="119" y="190"/>
                  <a:pt x="116" y="183"/>
                  <a:pt x="110" y="180"/>
                </a:cubicBezTo>
                <a:cubicBezTo>
                  <a:pt x="105" y="178"/>
                  <a:pt x="98" y="180"/>
                  <a:pt x="95" y="186"/>
                </a:cubicBezTo>
                <a:cubicBezTo>
                  <a:pt x="85" y="208"/>
                  <a:pt x="85" y="208"/>
                  <a:pt x="85" y="208"/>
                </a:cubicBezTo>
                <a:cubicBezTo>
                  <a:pt x="84" y="209"/>
                  <a:pt x="84" y="208"/>
                  <a:pt x="84" y="207"/>
                </a:cubicBezTo>
                <a:close/>
                <a:moveTo>
                  <a:pt x="100" y="93"/>
                </a:moveTo>
                <a:cubicBezTo>
                  <a:pt x="87" y="90"/>
                  <a:pt x="75" y="98"/>
                  <a:pt x="72" y="110"/>
                </a:cubicBezTo>
                <a:cubicBezTo>
                  <a:pt x="70" y="116"/>
                  <a:pt x="71" y="122"/>
                  <a:pt x="74" y="127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8" y="111"/>
                  <a:pt x="87" y="105"/>
                  <a:pt x="97" y="107"/>
                </a:cubicBezTo>
                <a:cubicBezTo>
                  <a:pt x="106" y="110"/>
                  <a:pt x="111" y="119"/>
                  <a:pt x="109" y="128"/>
                </a:cubicBezTo>
                <a:cubicBezTo>
                  <a:pt x="107" y="135"/>
                  <a:pt x="107" y="135"/>
                  <a:pt x="107" y="135"/>
                </a:cubicBezTo>
                <a:cubicBezTo>
                  <a:pt x="112" y="132"/>
                  <a:pt x="116" y="127"/>
                  <a:pt x="117" y="121"/>
                </a:cubicBezTo>
                <a:cubicBezTo>
                  <a:pt x="120" y="109"/>
                  <a:pt x="112" y="96"/>
                  <a:pt x="100" y="9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Down Arrow 2"/>
          <p:cNvSpPr/>
          <p:nvPr/>
        </p:nvSpPr>
        <p:spPr bwMode="auto">
          <a:xfrm>
            <a:off x="2213219" y="1142021"/>
            <a:ext cx="911254" cy="89509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vert270" wrap="square" lIns="89988" tIns="46794" rIns="89988" bIns="46794" rtlCol="0" anchor="ctr">
            <a:spAutoFit/>
          </a:bodyPr>
          <a:lstStyle/>
          <a:p>
            <a:pPr algn="ctr"/>
            <a:r>
              <a:rPr lang="nb-NO" dirty="0" smtClean="0">
                <a:solidFill>
                  <a:schemeClr val="bg1"/>
                </a:solidFill>
              </a:rPr>
              <a:t>- 4.3%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4" name="Up Arrow 3"/>
          <p:cNvSpPr/>
          <p:nvPr/>
        </p:nvSpPr>
        <p:spPr bwMode="auto">
          <a:xfrm>
            <a:off x="5127215" y="1177607"/>
            <a:ext cx="911254" cy="888716"/>
          </a:xfrm>
          <a:prstGeom prst="upArrow">
            <a:avLst/>
          </a:prstGeom>
          <a:solidFill>
            <a:srgbClr val="55ACE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vert270" wrap="square" lIns="89988" tIns="46794" rIns="89988" bIns="46794" rtlCol="0" anchor="ctr">
            <a:spAutoFit/>
          </a:bodyPr>
          <a:lstStyle/>
          <a:p>
            <a:pPr algn="ctr"/>
            <a:r>
              <a:rPr lang="nb-NO" dirty="0" smtClean="0">
                <a:solidFill>
                  <a:schemeClr val="bg1"/>
                </a:solidFill>
              </a:rPr>
              <a:t>+5,2%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41" name="Ellipse 70"/>
          <p:cNvSpPr/>
          <p:nvPr/>
        </p:nvSpPr>
        <p:spPr>
          <a:xfrm>
            <a:off x="2951989" y="4291921"/>
            <a:ext cx="288000" cy="384000"/>
          </a:xfrm>
          <a:prstGeom prst="ellipse">
            <a:avLst/>
          </a:prstGeom>
          <a:solidFill>
            <a:srgbClr val="54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923995" y="4284193"/>
            <a:ext cx="365255" cy="32755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nb-NO" sz="44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6" name="Up Arrow 35"/>
          <p:cNvSpPr/>
          <p:nvPr/>
        </p:nvSpPr>
        <p:spPr bwMode="auto">
          <a:xfrm>
            <a:off x="7944261" y="1142021"/>
            <a:ext cx="911254" cy="924302"/>
          </a:xfrm>
          <a:prstGeom prst="up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vert270" wrap="square" lIns="89988" tIns="46794" rIns="89988" bIns="46794" rtlCol="0" anchor="ctr">
            <a:spAutoFit/>
          </a:bodyPr>
          <a:lstStyle/>
          <a:p>
            <a:pPr algn="ctr"/>
            <a:r>
              <a:rPr lang="nb-NO" dirty="0" smtClean="0">
                <a:solidFill>
                  <a:schemeClr val="bg1"/>
                </a:solidFill>
              </a:rPr>
              <a:t>+6,2%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829533" y="2144617"/>
            <a:ext cx="1719072" cy="1818543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 6"/>
          <p:cNvSpPr>
            <a:spLocks noChangeAspect="1" noEditPoints="1"/>
          </p:cNvSpPr>
          <p:nvPr/>
        </p:nvSpPr>
        <p:spPr bwMode="auto">
          <a:xfrm>
            <a:off x="7930260" y="2645120"/>
            <a:ext cx="665750" cy="597375"/>
          </a:xfrm>
          <a:custGeom>
            <a:avLst/>
            <a:gdLst/>
            <a:ahLst/>
            <a:cxnLst>
              <a:cxn ang="0">
                <a:pos x="300" y="52"/>
              </a:cxn>
              <a:cxn ang="0">
                <a:pos x="264" y="0"/>
              </a:cxn>
              <a:cxn ang="0">
                <a:pos x="291" y="54"/>
              </a:cxn>
              <a:cxn ang="0">
                <a:pos x="255" y="34"/>
              </a:cxn>
              <a:cxn ang="0">
                <a:pos x="291" y="54"/>
              </a:cxn>
              <a:cxn ang="0">
                <a:pos x="255" y="48"/>
              </a:cxn>
              <a:cxn ang="0">
                <a:pos x="265" y="226"/>
              </a:cxn>
              <a:cxn ang="0">
                <a:pos x="107" y="236"/>
              </a:cxn>
              <a:cxn ang="0">
                <a:pos x="119" y="212"/>
              </a:cxn>
              <a:cxn ang="0">
                <a:pos x="247" y="210"/>
              </a:cxn>
              <a:cxn ang="0">
                <a:pos x="245" y="65"/>
              </a:cxn>
              <a:cxn ang="0">
                <a:pos x="23" y="67"/>
              </a:cxn>
              <a:cxn ang="0">
                <a:pos x="5" y="176"/>
              </a:cxn>
              <a:cxn ang="0">
                <a:pos x="16" y="48"/>
              </a:cxn>
              <a:cxn ang="0">
                <a:pos x="142" y="220"/>
              </a:cxn>
              <a:cxn ang="0">
                <a:pos x="128" y="228"/>
              </a:cxn>
              <a:cxn ang="0">
                <a:pos x="84" y="207"/>
              </a:cxn>
              <a:cxn ang="0">
                <a:pos x="104" y="127"/>
              </a:cxn>
              <a:cxn ang="0">
                <a:pos x="81" y="121"/>
              </a:cxn>
              <a:cxn ang="0">
                <a:pos x="62" y="168"/>
              </a:cxn>
              <a:cxn ang="0">
                <a:pos x="11" y="191"/>
              </a:cxn>
              <a:cxn ang="0">
                <a:pos x="5" y="246"/>
              </a:cxn>
              <a:cxn ang="0">
                <a:pos x="4" y="266"/>
              </a:cxn>
              <a:cxn ang="0">
                <a:pos x="66" y="277"/>
              </a:cxn>
              <a:cxn ang="0">
                <a:pos x="97" y="234"/>
              </a:cxn>
              <a:cxn ang="0">
                <a:pos x="116" y="196"/>
              </a:cxn>
              <a:cxn ang="0">
                <a:pos x="95" y="186"/>
              </a:cxn>
              <a:cxn ang="0">
                <a:pos x="84" y="207"/>
              </a:cxn>
              <a:cxn ang="0">
                <a:pos x="72" y="110"/>
              </a:cxn>
              <a:cxn ang="0">
                <a:pos x="76" y="120"/>
              </a:cxn>
              <a:cxn ang="0">
                <a:pos x="109" y="128"/>
              </a:cxn>
              <a:cxn ang="0">
                <a:pos x="117" y="121"/>
              </a:cxn>
            </a:cxnLst>
            <a:rect l="0" t="0" r="r" b="b"/>
            <a:pathLst>
              <a:path w="313" h="281">
                <a:moveTo>
                  <a:pt x="313" y="48"/>
                </a:moveTo>
                <a:cubicBezTo>
                  <a:pt x="300" y="52"/>
                  <a:pt x="300" y="52"/>
                  <a:pt x="300" y="52"/>
                </a:cubicBezTo>
                <a:cubicBezTo>
                  <a:pt x="296" y="32"/>
                  <a:pt x="281" y="16"/>
                  <a:pt x="261" y="13"/>
                </a:cubicBezTo>
                <a:cubicBezTo>
                  <a:pt x="264" y="0"/>
                  <a:pt x="264" y="0"/>
                  <a:pt x="264" y="0"/>
                </a:cubicBezTo>
                <a:cubicBezTo>
                  <a:pt x="289" y="4"/>
                  <a:pt x="308" y="24"/>
                  <a:pt x="313" y="48"/>
                </a:cubicBezTo>
                <a:close/>
                <a:moveTo>
                  <a:pt x="291" y="54"/>
                </a:moveTo>
                <a:cubicBezTo>
                  <a:pt x="278" y="58"/>
                  <a:pt x="278" y="58"/>
                  <a:pt x="278" y="58"/>
                </a:cubicBezTo>
                <a:cubicBezTo>
                  <a:pt x="277" y="45"/>
                  <a:pt x="267" y="35"/>
                  <a:pt x="255" y="34"/>
                </a:cubicBezTo>
                <a:cubicBezTo>
                  <a:pt x="258" y="21"/>
                  <a:pt x="258" y="21"/>
                  <a:pt x="258" y="21"/>
                </a:cubicBezTo>
                <a:cubicBezTo>
                  <a:pt x="275" y="23"/>
                  <a:pt x="289" y="37"/>
                  <a:pt x="291" y="54"/>
                </a:cubicBezTo>
                <a:close/>
                <a:moveTo>
                  <a:pt x="16" y="48"/>
                </a:moveTo>
                <a:cubicBezTo>
                  <a:pt x="255" y="48"/>
                  <a:pt x="255" y="48"/>
                  <a:pt x="255" y="48"/>
                </a:cubicBezTo>
                <a:cubicBezTo>
                  <a:pt x="260" y="48"/>
                  <a:pt x="265" y="52"/>
                  <a:pt x="265" y="58"/>
                </a:cubicBezTo>
                <a:cubicBezTo>
                  <a:pt x="265" y="226"/>
                  <a:pt x="265" y="226"/>
                  <a:pt x="265" y="226"/>
                </a:cubicBezTo>
                <a:cubicBezTo>
                  <a:pt x="265" y="231"/>
                  <a:pt x="260" y="236"/>
                  <a:pt x="255" y="236"/>
                </a:cubicBezTo>
                <a:cubicBezTo>
                  <a:pt x="107" y="236"/>
                  <a:pt x="107" y="236"/>
                  <a:pt x="107" y="236"/>
                </a:cubicBezTo>
                <a:cubicBezTo>
                  <a:pt x="109" y="234"/>
                  <a:pt x="109" y="232"/>
                  <a:pt x="111" y="230"/>
                </a:cubicBezTo>
                <a:cubicBezTo>
                  <a:pt x="119" y="212"/>
                  <a:pt x="119" y="212"/>
                  <a:pt x="119" y="212"/>
                </a:cubicBezTo>
                <a:cubicBezTo>
                  <a:pt x="245" y="212"/>
                  <a:pt x="245" y="212"/>
                  <a:pt x="245" y="212"/>
                </a:cubicBezTo>
                <a:cubicBezTo>
                  <a:pt x="246" y="212"/>
                  <a:pt x="247" y="211"/>
                  <a:pt x="247" y="210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6"/>
                  <a:pt x="246" y="65"/>
                  <a:pt x="245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4" y="65"/>
                  <a:pt x="23" y="66"/>
                  <a:pt x="23" y="67"/>
                </a:cubicBezTo>
                <a:cubicBezTo>
                  <a:pt x="23" y="161"/>
                  <a:pt x="23" y="161"/>
                  <a:pt x="23" y="161"/>
                </a:cubicBezTo>
                <a:cubicBezTo>
                  <a:pt x="14" y="163"/>
                  <a:pt x="9" y="168"/>
                  <a:pt x="5" y="176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52"/>
                  <a:pt x="10" y="48"/>
                  <a:pt x="16" y="48"/>
                </a:cubicBezTo>
                <a:close/>
                <a:moveTo>
                  <a:pt x="128" y="220"/>
                </a:moveTo>
                <a:cubicBezTo>
                  <a:pt x="142" y="220"/>
                  <a:pt x="142" y="220"/>
                  <a:pt x="142" y="220"/>
                </a:cubicBezTo>
                <a:cubicBezTo>
                  <a:pt x="142" y="228"/>
                  <a:pt x="142" y="228"/>
                  <a:pt x="142" y="228"/>
                </a:cubicBezTo>
                <a:cubicBezTo>
                  <a:pt x="128" y="228"/>
                  <a:pt x="128" y="228"/>
                  <a:pt x="128" y="228"/>
                </a:cubicBezTo>
                <a:cubicBezTo>
                  <a:pt x="128" y="220"/>
                  <a:pt x="128" y="220"/>
                  <a:pt x="128" y="220"/>
                </a:cubicBezTo>
                <a:close/>
                <a:moveTo>
                  <a:pt x="84" y="207"/>
                </a:moveTo>
                <a:cubicBezTo>
                  <a:pt x="94" y="167"/>
                  <a:pt x="94" y="167"/>
                  <a:pt x="94" y="16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5" y="120"/>
                  <a:pt x="101" y="114"/>
                  <a:pt x="95" y="113"/>
                </a:cubicBezTo>
                <a:cubicBezTo>
                  <a:pt x="89" y="111"/>
                  <a:pt x="83" y="115"/>
                  <a:pt x="81" y="121"/>
                </a:cubicBezTo>
                <a:cubicBezTo>
                  <a:pt x="72" y="160"/>
                  <a:pt x="72" y="160"/>
                  <a:pt x="72" y="160"/>
                </a:cubicBezTo>
                <a:cubicBezTo>
                  <a:pt x="71" y="164"/>
                  <a:pt x="66" y="168"/>
                  <a:pt x="62" y="168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19" y="169"/>
                  <a:pt x="12" y="176"/>
                  <a:pt x="11" y="191"/>
                </a:cubicBezTo>
                <a:cubicBezTo>
                  <a:pt x="9" y="222"/>
                  <a:pt x="9" y="222"/>
                  <a:pt x="9" y="222"/>
                </a:cubicBezTo>
                <a:cubicBezTo>
                  <a:pt x="9" y="230"/>
                  <a:pt x="8" y="236"/>
                  <a:pt x="5" y="246"/>
                </a:cubicBezTo>
                <a:cubicBezTo>
                  <a:pt x="1" y="261"/>
                  <a:pt x="1" y="261"/>
                  <a:pt x="1" y="261"/>
                </a:cubicBezTo>
                <a:cubicBezTo>
                  <a:pt x="0" y="263"/>
                  <a:pt x="1" y="266"/>
                  <a:pt x="4" y="266"/>
                </a:cubicBezTo>
                <a:cubicBezTo>
                  <a:pt x="60" y="280"/>
                  <a:pt x="60" y="280"/>
                  <a:pt x="60" y="280"/>
                </a:cubicBezTo>
                <a:cubicBezTo>
                  <a:pt x="63" y="281"/>
                  <a:pt x="65" y="279"/>
                  <a:pt x="66" y="277"/>
                </a:cubicBezTo>
                <a:cubicBezTo>
                  <a:pt x="70" y="266"/>
                  <a:pt x="72" y="261"/>
                  <a:pt x="78" y="256"/>
                </a:cubicBezTo>
                <a:cubicBezTo>
                  <a:pt x="97" y="234"/>
                  <a:pt x="97" y="234"/>
                  <a:pt x="97" y="234"/>
                </a:cubicBezTo>
                <a:cubicBezTo>
                  <a:pt x="100" y="230"/>
                  <a:pt x="100" y="231"/>
                  <a:pt x="102" y="226"/>
                </a:cubicBezTo>
                <a:cubicBezTo>
                  <a:pt x="116" y="196"/>
                  <a:pt x="116" y="196"/>
                  <a:pt x="116" y="196"/>
                </a:cubicBezTo>
                <a:cubicBezTo>
                  <a:pt x="119" y="190"/>
                  <a:pt x="116" y="183"/>
                  <a:pt x="110" y="180"/>
                </a:cubicBezTo>
                <a:cubicBezTo>
                  <a:pt x="105" y="178"/>
                  <a:pt x="98" y="180"/>
                  <a:pt x="95" y="186"/>
                </a:cubicBezTo>
                <a:cubicBezTo>
                  <a:pt x="85" y="208"/>
                  <a:pt x="85" y="208"/>
                  <a:pt x="85" y="208"/>
                </a:cubicBezTo>
                <a:cubicBezTo>
                  <a:pt x="84" y="209"/>
                  <a:pt x="84" y="208"/>
                  <a:pt x="84" y="207"/>
                </a:cubicBezTo>
                <a:close/>
                <a:moveTo>
                  <a:pt x="100" y="93"/>
                </a:moveTo>
                <a:cubicBezTo>
                  <a:pt x="87" y="90"/>
                  <a:pt x="75" y="98"/>
                  <a:pt x="72" y="110"/>
                </a:cubicBezTo>
                <a:cubicBezTo>
                  <a:pt x="70" y="116"/>
                  <a:pt x="71" y="122"/>
                  <a:pt x="74" y="127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8" y="111"/>
                  <a:pt x="87" y="105"/>
                  <a:pt x="97" y="107"/>
                </a:cubicBezTo>
                <a:cubicBezTo>
                  <a:pt x="106" y="110"/>
                  <a:pt x="111" y="119"/>
                  <a:pt x="109" y="128"/>
                </a:cubicBezTo>
                <a:cubicBezTo>
                  <a:pt x="107" y="135"/>
                  <a:pt x="107" y="135"/>
                  <a:pt x="107" y="135"/>
                </a:cubicBezTo>
                <a:cubicBezTo>
                  <a:pt x="112" y="132"/>
                  <a:pt x="116" y="127"/>
                  <a:pt x="117" y="121"/>
                </a:cubicBezTo>
                <a:cubicBezTo>
                  <a:pt x="120" y="109"/>
                  <a:pt x="112" y="96"/>
                  <a:pt x="100" y="9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44" name="Freeform 42"/>
          <p:cNvSpPr>
            <a:spLocks noChangeAspect="1" noEditPoints="1"/>
          </p:cNvSpPr>
          <p:nvPr/>
        </p:nvSpPr>
        <p:spPr bwMode="auto">
          <a:xfrm>
            <a:off x="6930582" y="2608696"/>
            <a:ext cx="533269" cy="905971"/>
          </a:xfrm>
          <a:custGeom>
            <a:avLst/>
            <a:gdLst/>
            <a:ahLst/>
            <a:cxnLst>
              <a:cxn ang="0">
                <a:pos x="777" y="1699"/>
              </a:cxn>
              <a:cxn ang="0">
                <a:pos x="1584" y="1113"/>
              </a:cxn>
              <a:cxn ang="0">
                <a:pos x="949" y="2693"/>
              </a:cxn>
              <a:cxn ang="0">
                <a:pos x="765" y="2563"/>
              </a:cxn>
              <a:cxn ang="0">
                <a:pos x="101" y="1220"/>
              </a:cxn>
              <a:cxn ang="0">
                <a:pos x="547" y="500"/>
              </a:cxn>
              <a:cxn ang="0">
                <a:pos x="1371" y="1113"/>
              </a:cxn>
              <a:cxn ang="0">
                <a:pos x="1453" y="1568"/>
              </a:cxn>
              <a:cxn ang="0">
                <a:pos x="200" y="1292"/>
              </a:cxn>
              <a:cxn ang="0">
                <a:pos x="248" y="1302"/>
              </a:cxn>
              <a:cxn ang="0">
                <a:pos x="296" y="1311"/>
              </a:cxn>
              <a:cxn ang="0">
                <a:pos x="324" y="1557"/>
              </a:cxn>
              <a:cxn ang="0">
                <a:pos x="420" y="1437"/>
              </a:cxn>
              <a:cxn ang="0">
                <a:pos x="728" y="1399"/>
              </a:cxn>
              <a:cxn ang="0">
                <a:pos x="660" y="1385"/>
              </a:cxn>
              <a:cxn ang="0">
                <a:pos x="612" y="1376"/>
              </a:cxn>
              <a:cxn ang="0">
                <a:pos x="564" y="1466"/>
              </a:cxn>
              <a:cxn ang="0">
                <a:pos x="516" y="1457"/>
              </a:cxn>
              <a:cxn ang="0">
                <a:pos x="468" y="1447"/>
              </a:cxn>
              <a:cxn ang="0">
                <a:pos x="420" y="986"/>
              </a:cxn>
              <a:cxn ang="0">
                <a:pos x="468" y="996"/>
              </a:cxn>
              <a:cxn ang="0">
                <a:pos x="516" y="1006"/>
              </a:cxn>
              <a:cxn ang="0">
                <a:pos x="564" y="1016"/>
              </a:cxn>
              <a:cxn ang="0">
                <a:pos x="392" y="1210"/>
              </a:cxn>
              <a:cxn ang="0">
                <a:pos x="420" y="1282"/>
              </a:cxn>
              <a:cxn ang="0">
                <a:pos x="516" y="1301"/>
              </a:cxn>
              <a:cxn ang="0">
                <a:pos x="468" y="1291"/>
              </a:cxn>
              <a:cxn ang="0">
                <a:pos x="660" y="1035"/>
              </a:cxn>
              <a:cxn ang="0">
                <a:pos x="564" y="1230"/>
              </a:cxn>
              <a:cxn ang="0">
                <a:pos x="707" y="1609"/>
              </a:cxn>
              <a:cxn ang="0">
                <a:pos x="421" y="1469"/>
              </a:cxn>
              <a:cxn ang="0">
                <a:pos x="181" y="938"/>
              </a:cxn>
              <a:cxn ang="0">
                <a:pos x="1131" y="1560"/>
              </a:cxn>
              <a:cxn ang="0">
                <a:pos x="1151" y="1580"/>
              </a:cxn>
              <a:cxn ang="0">
                <a:pos x="1240" y="1321"/>
              </a:cxn>
              <a:cxn ang="0">
                <a:pos x="1288" y="1552"/>
              </a:cxn>
              <a:cxn ang="0">
                <a:pos x="1336" y="1542"/>
              </a:cxn>
              <a:cxn ang="0">
                <a:pos x="1384" y="1532"/>
              </a:cxn>
              <a:cxn ang="0">
                <a:pos x="876" y="1100"/>
              </a:cxn>
              <a:cxn ang="0">
                <a:pos x="924" y="1331"/>
              </a:cxn>
              <a:cxn ang="0">
                <a:pos x="972" y="1080"/>
              </a:cxn>
              <a:cxn ang="0">
                <a:pos x="1020" y="1071"/>
              </a:cxn>
              <a:cxn ang="0">
                <a:pos x="1068" y="1061"/>
              </a:cxn>
              <a:cxn ang="0">
                <a:pos x="1116" y="1291"/>
              </a:cxn>
              <a:cxn ang="0">
                <a:pos x="1144" y="1286"/>
              </a:cxn>
              <a:cxn ang="0">
                <a:pos x="1192" y="1036"/>
              </a:cxn>
              <a:cxn ang="0">
                <a:pos x="1240" y="1147"/>
              </a:cxn>
              <a:cxn ang="0">
                <a:pos x="1308" y="1012"/>
              </a:cxn>
              <a:cxn ang="0">
                <a:pos x="876" y="805"/>
              </a:cxn>
              <a:cxn ang="0">
                <a:pos x="924" y="795"/>
              </a:cxn>
              <a:cxn ang="0">
                <a:pos x="1020" y="775"/>
              </a:cxn>
              <a:cxn ang="0">
                <a:pos x="972" y="785"/>
              </a:cxn>
              <a:cxn ang="0">
                <a:pos x="1404" y="937"/>
              </a:cxn>
              <a:cxn ang="0">
                <a:pos x="1212" y="736"/>
              </a:cxn>
              <a:cxn ang="0">
                <a:pos x="792" y="443"/>
              </a:cxn>
            </a:cxnLst>
            <a:rect l="0" t="0" r="r" b="b"/>
            <a:pathLst>
              <a:path w="1584" h="2693">
                <a:moveTo>
                  <a:pt x="131" y="1010"/>
                </a:moveTo>
                <a:cubicBezTo>
                  <a:pt x="178" y="1021"/>
                  <a:pt x="213" y="1063"/>
                  <a:pt x="213" y="1113"/>
                </a:cubicBezTo>
                <a:cubicBezTo>
                  <a:pt x="213" y="1164"/>
                  <a:pt x="178" y="1206"/>
                  <a:pt x="131" y="1217"/>
                </a:cubicBezTo>
                <a:cubicBezTo>
                  <a:pt x="131" y="1568"/>
                  <a:pt x="131" y="1568"/>
                  <a:pt x="131" y="1568"/>
                </a:cubicBezTo>
                <a:cubicBezTo>
                  <a:pt x="139" y="1570"/>
                  <a:pt x="765" y="1697"/>
                  <a:pt x="777" y="1699"/>
                </a:cubicBezTo>
                <a:cubicBezTo>
                  <a:pt x="777" y="769"/>
                  <a:pt x="777" y="769"/>
                  <a:pt x="777" y="769"/>
                </a:cubicBezTo>
                <a:cubicBezTo>
                  <a:pt x="131" y="637"/>
                  <a:pt x="131" y="637"/>
                  <a:pt x="131" y="637"/>
                </a:cubicBezTo>
                <a:cubicBezTo>
                  <a:pt x="131" y="1010"/>
                  <a:pt x="131" y="1010"/>
                  <a:pt x="131" y="1010"/>
                </a:cubicBezTo>
                <a:close/>
                <a:moveTo>
                  <a:pt x="1483" y="1007"/>
                </a:moveTo>
                <a:cubicBezTo>
                  <a:pt x="1539" y="1010"/>
                  <a:pt x="1584" y="1056"/>
                  <a:pt x="1584" y="1113"/>
                </a:cubicBezTo>
                <a:cubicBezTo>
                  <a:pt x="1584" y="1170"/>
                  <a:pt x="1539" y="1217"/>
                  <a:pt x="1483" y="1220"/>
                </a:cubicBezTo>
                <a:cubicBezTo>
                  <a:pt x="1483" y="1596"/>
                  <a:pt x="1483" y="1596"/>
                  <a:pt x="1483" y="1596"/>
                </a:cubicBezTo>
                <a:cubicBezTo>
                  <a:pt x="1079" y="1682"/>
                  <a:pt x="1079" y="1682"/>
                  <a:pt x="1079" y="1682"/>
                </a:cubicBezTo>
                <a:cubicBezTo>
                  <a:pt x="1079" y="2563"/>
                  <a:pt x="1079" y="2563"/>
                  <a:pt x="1079" y="2563"/>
                </a:cubicBezTo>
                <a:cubicBezTo>
                  <a:pt x="1079" y="2635"/>
                  <a:pt x="1020" y="2693"/>
                  <a:pt x="949" y="2693"/>
                </a:cubicBezTo>
                <a:cubicBezTo>
                  <a:pt x="877" y="2693"/>
                  <a:pt x="819" y="2635"/>
                  <a:pt x="819" y="2563"/>
                </a:cubicBezTo>
                <a:cubicBezTo>
                  <a:pt x="819" y="1737"/>
                  <a:pt x="819" y="1737"/>
                  <a:pt x="819" y="1737"/>
                </a:cubicBezTo>
                <a:cubicBezTo>
                  <a:pt x="791" y="1743"/>
                  <a:pt x="791" y="1743"/>
                  <a:pt x="791" y="1743"/>
                </a:cubicBezTo>
                <a:cubicBezTo>
                  <a:pt x="765" y="1738"/>
                  <a:pt x="765" y="1738"/>
                  <a:pt x="765" y="1738"/>
                </a:cubicBezTo>
                <a:cubicBezTo>
                  <a:pt x="765" y="2563"/>
                  <a:pt x="765" y="2563"/>
                  <a:pt x="765" y="2563"/>
                </a:cubicBezTo>
                <a:cubicBezTo>
                  <a:pt x="765" y="2635"/>
                  <a:pt x="707" y="2693"/>
                  <a:pt x="635" y="2693"/>
                </a:cubicBezTo>
                <a:cubicBezTo>
                  <a:pt x="564" y="2693"/>
                  <a:pt x="505" y="2635"/>
                  <a:pt x="505" y="2563"/>
                </a:cubicBezTo>
                <a:cubicBezTo>
                  <a:pt x="505" y="1682"/>
                  <a:pt x="505" y="1682"/>
                  <a:pt x="505" y="1682"/>
                </a:cubicBezTo>
                <a:cubicBezTo>
                  <a:pt x="101" y="1596"/>
                  <a:pt x="101" y="1596"/>
                  <a:pt x="101" y="1596"/>
                </a:cubicBezTo>
                <a:cubicBezTo>
                  <a:pt x="101" y="1220"/>
                  <a:pt x="101" y="1220"/>
                  <a:pt x="101" y="1220"/>
                </a:cubicBezTo>
                <a:cubicBezTo>
                  <a:pt x="45" y="1217"/>
                  <a:pt x="0" y="1170"/>
                  <a:pt x="0" y="1113"/>
                </a:cubicBezTo>
                <a:cubicBezTo>
                  <a:pt x="0" y="1056"/>
                  <a:pt x="45" y="1010"/>
                  <a:pt x="101" y="1007"/>
                </a:cubicBezTo>
                <a:cubicBezTo>
                  <a:pt x="101" y="598"/>
                  <a:pt x="101" y="598"/>
                  <a:pt x="101" y="59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52" y="555"/>
                  <a:pt x="444" y="500"/>
                  <a:pt x="547" y="500"/>
                </a:cubicBezTo>
                <a:cubicBezTo>
                  <a:pt x="1037" y="500"/>
                  <a:pt x="1037" y="500"/>
                  <a:pt x="1037" y="500"/>
                </a:cubicBezTo>
                <a:cubicBezTo>
                  <a:pt x="1140" y="500"/>
                  <a:pt x="1232" y="555"/>
                  <a:pt x="1282" y="638"/>
                </a:cubicBezTo>
                <a:cubicBezTo>
                  <a:pt x="1483" y="598"/>
                  <a:pt x="1483" y="598"/>
                  <a:pt x="1483" y="598"/>
                </a:cubicBezTo>
                <a:cubicBezTo>
                  <a:pt x="1483" y="1007"/>
                  <a:pt x="1483" y="1007"/>
                  <a:pt x="1483" y="1007"/>
                </a:cubicBezTo>
                <a:close/>
                <a:moveTo>
                  <a:pt x="1371" y="1113"/>
                </a:moveTo>
                <a:cubicBezTo>
                  <a:pt x="1371" y="1063"/>
                  <a:pt x="1406" y="1021"/>
                  <a:pt x="1453" y="1010"/>
                </a:cubicBezTo>
                <a:cubicBezTo>
                  <a:pt x="1453" y="637"/>
                  <a:pt x="1453" y="637"/>
                  <a:pt x="1453" y="637"/>
                </a:cubicBezTo>
                <a:cubicBezTo>
                  <a:pt x="807" y="769"/>
                  <a:pt x="807" y="769"/>
                  <a:pt x="807" y="769"/>
                </a:cubicBezTo>
                <a:cubicBezTo>
                  <a:pt x="807" y="1699"/>
                  <a:pt x="807" y="1699"/>
                  <a:pt x="807" y="1699"/>
                </a:cubicBezTo>
                <a:cubicBezTo>
                  <a:pt x="819" y="1697"/>
                  <a:pt x="1445" y="1570"/>
                  <a:pt x="1453" y="1568"/>
                </a:cubicBezTo>
                <a:cubicBezTo>
                  <a:pt x="1453" y="1217"/>
                  <a:pt x="1453" y="1217"/>
                  <a:pt x="1453" y="1217"/>
                </a:cubicBezTo>
                <a:cubicBezTo>
                  <a:pt x="1406" y="1206"/>
                  <a:pt x="1371" y="1163"/>
                  <a:pt x="1371" y="1113"/>
                </a:cubicBezTo>
                <a:close/>
                <a:moveTo>
                  <a:pt x="180" y="1462"/>
                </a:moveTo>
                <a:cubicBezTo>
                  <a:pt x="180" y="1288"/>
                  <a:pt x="180" y="1288"/>
                  <a:pt x="180" y="1288"/>
                </a:cubicBezTo>
                <a:cubicBezTo>
                  <a:pt x="200" y="1292"/>
                  <a:pt x="200" y="1292"/>
                  <a:pt x="200" y="1292"/>
                </a:cubicBezTo>
                <a:cubicBezTo>
                  <a:pt x="200" y="1466"/>
                  <a:pt x="200" y="1466"/>
                  <a:pt x="200" y="1466"/>
                </a:cubicBezTo>
                <a:cubicBezTo>
                  <a:pt x="180" y="1462"/>
                  <a:pt x="180" y="1462"/>
                  <a:pt x="180" y="1462"/>
                </a:cubicBezTo>
                <a:close/>
                <a:moveTo>
                  <a:pt x="228" y="1538"/>
                </a:moveTo>
                <a:cubicBezTo>
                  <a:pt x="228" y="1297"/>
                  <a:pt x="228" y="1297"/>
                  <a:pt x="228" y="1297"/>
                </a:cubicBezTo>
                <a:cubicBezTo>
                  <a:pt x="248" y="1302"/>
                  <a:pt x="248" y="1302"/>
                  <a:pt x="248" y="1302"/>
                </a:cubicBezTo>
                <a:cubicBezTo>
                  <a:pt x="248" y="1542"/>
                  <a:pt x="248" y="1542"/>
                  <a:pt x="248" y="1542"/>
                </a:cubicBezTo>
                <a:cubicBezTo>
                  <a:pt x="228" y="1538"/>
                  <a:pt x="228" y="1538"/>
                  <a:pt x="228" y="1538"/>
                </a:cubicBezTo>
                <a:close/>
                <a:moveTo>
                  <a:pt x="276" y="1548"/>
                </a:moveTo>
                <a:cubicBezTo>
                  <a:pt x="276" y="1307"/>
                  <a:pt x="276" y="1307"/>
                  <a:pt x="276" y="1307"/>
                </a:cubicBezTo>
                <a:cubicBezTo>
                  <a:pt x="296" y="1311"/>
                  <a:pt x="296" y="1311"/>
                  <a:pt x="296" y="1311"/>
                </a:cubicBezTo>
                <a:cubicBezTo>
                  <a:pt x="296" y="1552"/>
                  <a:pt x="296" y="1552"/>
                  <a:pt x="296" y="1552"/>
                </a:cubicBezTo>
                <a:cubicBezTo>
                  <a:pt x="276" y="1548"/>
                  <a:pt x="276" y="1548"/>
                  <a:pt x="276" y="1548"/>
                </a:cubicBezTo>
                <a:close/>
                <a:moveTo>
                  <a:pt x="344" y="1321"/>
                </a:moveTo>
                <a:cubicBezTo>
                  <a:pt x="344" y="1562"/>
                  <a:pt x="344" y="1562"/>
                  <a:pt x="344" y="1562"/>
                </a:cubicBezTo>
                <a:cubicBezTo>
                  <a:pt x="324" y="1557"/>
                  <a:pt x="324" y="1557"/>
                  <a:pt x="324" y="1557"/>
                </a:cubicBezTo>
                <a:cubicBezTo>
                  <a:pt x="324" y="1317"/>
                  <a:pt x="324" y="1317"/>
                  <a:pt x="324" y="1317"/>
                </a:cubicBezTo>
                <a:cubicBezTo>
                  <a:pt x="344" y="1321"/>
                  <a:pt x="344" y="1321"/>
                  <a:pt x="344" y="1321"/>
                </a:cubicBezTo>
                <a:close/>
                <a:moveTo>
                  <a:pt x="440" y="1341"/>
                </a:moveTo>
                <a:cubicBezTo>
                  <a:pt x="440" y="1441"/>
                  <a:pt x="440" y="1441"/>
                  <a:pt x="440" y="1441"/>
                </a:cubicBezTo>
                <a:cubicBezTo>
                  <a:pt x="420" y="1437"/>
                  <a:pt x="420" y="1437"/>
                  <a:pt x="420" y="1437"/>
                </a:cubicBezTo>
                <a:cubicBezTo>
                  <a:pt x="420" y="1337"/>
                  <a:pt x="420" y="1337"/>
                  <a:pt x="420" y="1337"/>
                </a:cubicBezTo>
                <a:cubicBezTo>
                  <a:pt x="440" y="1341"/>
                  <a:pt x="440" y="1341"/>
                  <a:pt x="440" y="1341"/>
                </a:cubicBezTo>
                <a:close/>
                <a:moveTo>
                  <a:pt x="708" y="1496"/>
                </a:moveTo>
                <a:cubicBezTo>
                  <a:pt x="708" y="1395"/>
                  <a:pt x="708" y="1395"/>
                  <a:pt x="708" y="1395"/>
                </a:cubicBezTo>
                <a:cubicBezTo>
                  <a:pt x="728" y="1399"/>
                  <a:pt x="728" y="1399"/>
                  <a:pt x="728" y="1399"/>
                </a:cubicBezTo>
                <a:cubicBezTo>
                  <a:pt x="728" y="1500"/>
                  <a:pt x="728" y="1500"/>
                  <a:pt x="728" y="1500"/>
                </a:cubicBezTo>
                <a:cubicBezTo>
                  <a:pt x="708" y="1496"/>
                  <a:pt x="708" y="1496"/>
                  <a:pt x="708" y="1496"/>
                </a:cubicBezTo>
                <a:close/>
                <a:moveTo>
                  <a:pt x="680" y="1490"/>
                </a:moveTo>
                <a:cubicBezTo>
                  <a:pt x="660" y="1486"/>
                  <a:pt x="660" y="1486"/>
                  <a:pt x="660" y="1486"/>
                </a:cubicBezTo>
                <a:cubicBezTo>
                  <a:pt x="660" y="1385"/>
                  <a:pt x="660" y="1385"/>
                  <a:pt x="660" y="1385"/>
                </a:cubicBezTo>
                <a:cubicBezTo>
                  <a:pt x="680" y="1390"/>
                  <a:pt x="680" y="1390"/>
                  <a:pt x="680" y="1390"/>
                </a:cubicBezTo>
                <a:cubicBezTo>
                  <a:pt x="680" y="1490"/>
                  <a:pt x="680" y="1490"/>
                  <a:pt x="680" y="1490"/>
                </a:cubicBezTo>
                <a:close/>
                <a:moveTo>
                  <a:pt x="632" y="1480"/>
                </a:moveTo>
                <a:cubicBezTo>
                  <a:pt x="612" y="1476"/>
                  <a:pt x="612" y="1476"/>
                  <a:pt x="612" y="1476"/>
                </a:cubicBezTo>
                <a:cubicBezTo>
                  <a:pt x="612" y="1376"/>
                  <a:pt x="612" y="1376"/>
                  <a:pt x="612" y="1376"/>
                </a:cubicBezTo>
                <a:cubicBezTo>
                  <a:pt x="632" y="1380"/>
                  <a:pt x="632" y="1380"/>
                  <a:pt x="632" y="1380"/>
                </a:cubicBezTo>
                <a:cubicBezTo>
                  <a:pt x="632" y="1480"/>
                  <a:pt x="632" y="1480"/>
                  <a:pt x="632" y="1480"/>
                </a:cubicBezTo>
                <a:close/>
                <a:moveTo>
                  <a:pt x="584" y="1370"/>
                </a:moveTo>
                <a:cubicBezTo>
                  <a:pt x="584" y="1470"/>
                  <a:pt x="584" y="1470"/>
                  <a:pt x="584" y="1470"/>
                </a:cubicBezTo>
                <a:cubicBezTo>
                  <a:pt x="564" y="1466"/>
                  <a:pt x="564" y="1466"/>
                  <a:pt x="564" y="1466"/>
                </a:cubicBezTo>
                <a:cubicBezTo>
                  <a:pt x="564" y="1366"/>
                  <a:pt x="564" y="1366"/>
                  <a:pt x="564" y="1366"/>
                </a:cubicBezTo>
                <a:cubicBezTo>
                  <a:pt x="584" y="1370"/>
                  <a:pt x="584" y="1370"/>
                  <a:pt x="584" y="1370"/>
                </a:cubicBezTo>
                <a:close/>
                <a:moveTo>
                  <a:pt x="536" y="1360"/>
                </a:moveTo>
                <a:cubicBezTo>
                  <a:pt x="536" y="1461"/>
                  <a:pt x="536" y="1461"/>
                  <a:pt x="536" y="1461"/>
                </a:cubicBezTo>
                <a:cubicBezTo>
                  <a:pt x="516" y="1457"/>
                  <a:pt x="516" y="1457"/>
                  <a:pt x="516" y="1457"/>
                </a:cubicBezTo>
                <a:cubicBezTo>
                  <a:pt x="516" y="1356"/>
                  <a:pt x="516" y="1356"/>
                  <a:pt x="516" y="1356"/>
                </a:cubicBezTo>
                <a:cubicBezTo>
                  <a:pt x="536" y="1360"/>
                  <a:pt x="536" y="1360"/>
                  <a:pt x="536" y="1360"/>
                </a:cubicBezTo>
                <a:close/>
                <a:moveTo>
                  <a:pt x="488" y="1350"/>
                </a:moveTo>
                <a:cubicBezTo>
                  <a:pt x="488" y="1451"/>
                  <a:pt x="488" y="1451"/>
                  <a:pt x="488" y="1451"/>
                </a:cubicBezTo>
                <a:cubicBezTo>
                  <a:pt x="468" y="1447"/>
                  <a:pt x="468" y="1447"/>
                  <a:pt x="468" y="1447"/>
                </a:cubicBezTo>
                <a:cubicBezTo>
                  <a:pt x="468" y="1346"/>
                  <a:pt x="468" y="1346"/>
                  <a:pt x="468" y="1346"/>
                </a:cubicBezTo>
                <a:cubicBezTo>
                  <a:pt x="488" y="1350"/>
                  <a:pt x="488" y="1350"/>
                  <a:pt x="488" y="1350"/>
                </a:cubicBezTo>
                <a:close/>
                <a:moveTo>
                  <a:pt x="440" y="750"/>
                </a:moveTo>
                <a:cubicBezTo>
                  <a:pt x="440" y="990"/>
                  <a:pt x="440" y="990"/>
                  <a:pt x="440" y="990"/>
                </a:cubicBezTo>
                <a:cubicBezTo>
                  <a:pt x="420" y="986"/>
                  <a:pt x="420" y="986"/>
                  <a:pt x="420" y="986"/>
                </a:cubicBezTo>
                <a:cubicBezTo>
                  <a:pt x="420" y="746"/>
                  <a:pt x="420" y="746"/>
                  <a:pt x="420" y="746"/>
                </a:cubicBezTo>
                <a:cubicBezTo>
                  <a:pt x="440" y="750"/>
                  <a:pt x="440" y="750"/>
                  <a:pt x="440" y="750"/>
                </a:cubicBezTo>
                <a:close/>
                <a:moveTo>
                  <a:pt x="488" y="760"/>
                </a:moveTo>
                <a:cubicBezTo>
                  <a:pt x="488" y="1000"/>
                  <a:pt x="488" y="1000"/>
                  <a:pt x="488" y="1000"/>
                </a:cubicBezTo>
                <a:cubicBezTo>
                  <a:pt x="468" y="996"/>
                  <a:pt x="468" y="996"/>
                  <a:pt x="468" y="996"/>
                </a:cubicBezTo>
                <a:cubicBezTo>
                  <a:pt x="468" y="756"/>
                  <a:pt x="468" y="756"/>
                  <a:pt x="468" y="756"/>
                </a:cubicBezTo>
                <a:cubicBezTo>
                  <a:pt x="488" y="760"/>
                  <a:pt x="488" y="760"/>
                  <a:pt x="488" y="760"/>
                </a:cubicBezTo>
                <a:close/>
                <a:moveTo>
                  <a:pt x="536" y="770"/>
                </a:moveTo>
                <a:cubicBezTo>
                  <a:pt x="536" y="1010"/>
                  <a:pt x="536" y="1010"/>
                  <a:pt x="536" y="1010"/>
                </a:cubicBezTo>
                <a:cubicBezTo>
                  <a:pt x="516" y="1006"/>
                  <a:pt x="516" y="1006"/>
                  <a:pt x="516" y="1006"/>
                </a:cubicBezTo>
                <a:cubicBezTo>
                  <a:pt x="516" y="766"/>
                  <a:pt x="516" y="766"/>
                  <a:pt x="516" y="766"/>
                </a:cubicBezTo>
                <a:cubicBezTo>
                  <a:pt x="536" y="770"/>
                  <a:pt x="536" y="770"/>
                  <a:pt x="536" y="770"/>
                </a:cubicBezTo>
                <a:close/>
                <a:moveTo>
                  <a:pt x="584" y="779"/>
                </a:moveTo>
                <a:cubicBezTo>
                  <a:pt x="584" y="1020"/>
                  <a:pt x="584" y="1020"/>
                  <a:pt x="584" y="1020"/>
                </a:cubicBezTo>
                <a:cubicBezTo>
                  <a:pt x="564" y="1016"/>
                  <a:pt x="564" y="1016"/>
                  <a:pt x="564" y="1016"/>
                </a:cubicBezTo>
                <a:cubicBezTo>
                  <a:pt x="564" y="775"/>
                  <a:pt x="564" y="775"/>
                  <a:pt x="564" y="775"/>
                </a:cubicBezTo>
                <a:cubicBezTo>
                  <a:pt x="584" y="779"/>
                  <a:pt x="584" y="779"/>
                  <a:pt x="584" y="779"/>
                </a:cubicBezTo>
                <a:close/>
                <a:moveTo>
                  <a:pt x="372" y="1032"/>
                </a:moveTo>
                <a:cubicBezTo>
                  <a:pt x="392" y="1036"/>
                  <a:pt x="392" y="1036"/>
                  <a:pt x="392" y="1036"/>
                </a:cubicBezTo>
                <a:cubicBezTo>
                  <a:pt x="392" y="1210"/>
                  <a:pt x="392" y="1210"/>
                  <a:pt x="392" y="1210"/>
                </a:cubicBezTo>
                <a:cubicBezTo>
                  <a:pt x="372" y="1206"/>
                  <a:pt x="372" y="1206"/>
                  <a:pt x="372" y="1206"/>
                </a:cubicBezTo>
                <a:cubicBezTo>
                  <a:pt x="372" y="1032"/>
                  <a:pt x="372" y="1032"/>
                  <a:pt x="372" y="1032"/>
                </a:cubicBezTo>
                <a:close/>
                <a:moveTo>
                  <a:pt x="440" y="1045"/>
                </a:moveTo>
                <a:cubicBezTo>
                  <a:pt x="440" y="1286"/>
                  <a:pt x="440" y="1286"/>
                  <a:pt x="440" y="1286"/>
                </a:cubicBezTo>
                <a:cubicBezTo>
                  <a:pt x="420" y="1282"/>
                  <a:pt x="420" y="1282"/>
                  <a:pt x="420" y="1282"/>
                </a:cubicBezTo>
                <a:cubicBezTo>
                  <a:pt x="420" y="1041"/>
                  <a:pt x="420" y="1041"/>
                  <a:pt x="420" y="1041"/>
                </a:cubicBezTo>
                <a:cubicBezTo>
                  <a:pt x="440" y="1045"/>
                  <a:pt x="440" y="1045"/>
                  <a:pt x="440" y="1045"/>
                </a:cubicBezTo>
                <a:close/>
                <a:moveTo>
                  <a:pt x="536" y="1065"/>
                </a:moveTo>
                <a:cubicBezTo>
                  <a:pt x="536" y="1305"/>
                  <a:pt x="536" y="1305"/>
                  <a:pt x="536" y="1305"/>
                </a:cubicBezTo>
                <a:cubicBezTo>
                  <a:pt x="516" y="1301"/>
                  <a:pt x="516" y="1301"/>
                  <a:pt x="516" y="1301"/>
                </a:cubicBezTo>
                <a:cubicBezTo>
                  <a:pt x="516" y="1061"/>
                  <a:pt x="516" y="1061"/>
                  <a:pt x="516" y="1061"/>
                </a:cubicBezTo>
                <a:cubicBezTo>
                  <a:pt x="536" y="1065"/>
                  <a:pt x="536" y="1065"/>
                  <a:pt x="536" y="1065"/>
                </a:cubicBezTo>
                <a:close/>
                <a:moveTo>
                  <a:pt x="488" y="1055"/>
                </a:moveTo>
                <a:cubicBezTo>
                  <a:pt x="488" y="1296"/>
                  <a:pt x="488" y="1296"/>
                  <a:pt x="488" y="1296"/>
                </a:cubicBezTo>
                <a:cubicBezTo>
                  <a:pt x="468" y="1291"/>
                  <a:pt x="468" y="1291"/>
                  <a:pt x="468" y="1291"/>
                </a:cubicBezTo>
                <a:cubicBezTo>
                  <a:pt x="468" y="1051"/>
                  <a:pt x="468" y="1051"/>
                  <a:pt x="468" y="1051"/>
                </a:cubicBezTo>
                <a:cubicBezTo>
                  <a:pt x="488" y="1055"/>
                  <a:pt x="488" y="1055"/>
                  <a:pt x="488" y="1055"/>
                </a:cubicBezTo>
                <a:close/>
                <a:moveTo>
                  <a:pt x="728" y="809"/>
                </a:moveTo>
                <a:cubicBezTo>
                  <a:pt x="728" y="1049"/>
                  <a:pt x="728" y="1049"/>
                  <a:pt x="728" y="1049"/>
                </a:cubicBezTo>
                <a:cubicBezTo>
                  <a:pt x="660" y="1035"/>
                  <a:pt x="660" y="1035"/>
                  <a:pt x="660" y="1035"/>
                </a:cubicBezTo>
                <a:cubicBezTo>
                  <a:pt x="660" y="795"/>
                  <a:pt x="660" y="795"/>
                  <a:pt x="660" y="795"/>
                </a:cubicBezTo>
                <a:cubicBezTo>
                  <a:pt x="728" y="809"/>
                  <a:pt x="728" y="809"/>
                  <a:pt x="728" y="809"/>
                </a:cubicBezTo>
                <a:close/>
                <a:moveTo>
                  <a:pt x="728" y="1104"/>
                </a:moveTo>
                <a:cubicBezTo>
                  <a:pt x="728" y="1264"/>
                  <a:pt x="728" y="1264"/>
                  <a:pt x="728" y="1264"/>
                </a:cubicBezTo>
                <a:cubicBezTo>
                  <a:pt x="564" y="1230"/>
                  <a:pt x="564" y="1230"/>
                  <a:pt x="564" y="1230"/>
                </a:cubicBezTo>
                <a:cubicBezTo>
                  <a:pt x="564" y="1071"/>
                  <a:pt x="564" y="1071"/>
                  <a:pt x="564" y="1071"/>
                </a:cubicBezTo>
                <a:cubicBezTo>
                  <a:pt x="728" y="1104"/>
                  <a:pt x="728" y="1104"/>
                  <a:pt x="728" y="1104"/>
                </a:cubicBezTo>
                <a:close/>
                <a:moveTo>
                  <a:pt x="442" y="1500"/>
                </a:moveTo>
                <a:cubicBezTo>
                  <a:pt x="442" y="1555"/>
                  <a:pt x="442" y="1555"/>
                  <a:pt x="442" y="1555"/>
                </a:cubicBezTo>
                <a:cubicBezTo>
                  <a:pt x="707" y="1609"/>
                  <a:pt x="707" y="1609"/>
                  <a:pt x="707" y="1609"/>
                </a:cubicBezTo>
                <a:cubicBezTo>
                  <a:pt x="707" y="1554"/>
                  <a:pt x="707" y="1554"/>
                  <a:pt x="707" y="1554"/>
                </a:cubicBezTo>
                <a:cubicBezTo>
                  <a:pt x="442" y="1500"/>
                  <a:pt x="442" y="1500"/>
                  <a:pt x="442" y="1500"/>
                </a:cubicBezTo>
                <a:close/>
                <a:moveTo>
                  <a:pt x="728" y="1640"/>
                </a:moveTo>
                <a:cubicBezTo>
                  <a:pt x="421" y="1577"/>
                  <a:pt x="421" y="1577"/>
                  <a:pt x="421" y="1577"/>
                </a:cubicBezTo>
                <a:cubicBezTo>
                  <a:pt x="421" y="1469"/>
                  <a:pt x="421" y="1469"/>
                  <a:pt x="421" y="1469"/>
                </a:cubicBezTo>
                <a:cubicBezTo>
                  <a:pt x="716" y="1529"/>
                  <a:pt x="716" y="1529"/>
                  <a:pt x="716" y="1529"/>
                </a:cubicBezTo>
                <a:cubicBezTo>
                  <a:pt x="728" y="1532"/>
                  <a:pt x="728" y="1532"/>
                  <a:pt x="728" y="1532"/>
                </a:cubicBezTo>
                <a:cubicBezTo>
                  <a:pt x="728" y="1640"/>
                  <a:pt x="728" y="1640"/>
                  <a:pt x="728" y="1640"/>
                </a:cubicBezTo>
                <a:close/>
                <a:moveTo>
                  <a:pt x="392" y="981"/>
                </a:moveTo>
                <a:cubicBezTo>
                  <a:pt x="181" y="938"/>
                  <a:pt x="181" y="938"/>
                  <a:pt x="181" y="938"/>
                </a:cubicBezTo>
                <a:cubicBezTo>
                  <a:pt x="181" y="697"/>
                  <a:pt x="181" y="697"/>
                  <a:pt x="181" y="697"/>
                </a:cubicBezTo>
                <a:cubicBezTo>
                  <a:pt x="392" y="740"/>
                  <a:pt x="392" y="740"/>
                  <a:pt x="392" y="740"/>
                </a:cubicBezTo>
                <a:cubicBezTo>
                  <a:pt x="392" y="981"/>
                  <a:pt x="392" y="981"/>
                  <a:pt x="392" y="981"/>
                </a:cubicBezTo>
                <a:close/>
                <a:moveTo>
                  <a:pt x="876" y="1612"/>
                </a:moveTo>
                <a:cubicBezTo>
                  <a:pt x="894" y="1609"/>
                  <a:pt x="1113" y="1564"/>
                  <a:pt x="1131" y="1560"/>
                </a:cubicBezTo>
                <a:cubicBezTo>
                  <a:pt x="1131" y="1367"/>
                  <a:pt x="1131" y="1367"/>
                  <a:pt x="1131" y="1367"/>
                </a:cubicBezTo>
                <a:cubicBezTo>
                  <a:pt x="876" y="1419"/>
                  <a:pt x="876" y="1419"/>
                  <a:pt x="876" y="1419"/>
                </a:cubicBezTo>
                <a:cubicBezTo>
                  <a:pt x="876" y="1612"/>
                  <a:pt x="876" y="1612"/>
                  <a:pt x="876" y="1612"/>
                </a:cubicBezTo>
                <a:close/>
                <a:moveTo>
                  <a:pt x="1151" y="1339"/>
                </a:moveTo>
                <a:cubicBezTo>
                  <a:pt x="1151" y="1580"/>
                  <a:pt x="1151" y="1580"/>
                  <a:pt x="1151" y="1580"/>
                </a:cubicBezTo>
                <a:cubicBezTo>
                  <a:pt x="856" y="1640"/>
                  <a:pt x="856" y="1640"/>
                  <a:pt x="856" y="1640"/>
                </a:cubicBezTo>
                <a:cubicBezTo>
                  <a:pt x="856" y="1399"/>
                  <a:pt x="856" y="1399"/>
                  <a:pt x="856" y="1399"/>
                </a:cubicBezTo>
                <a:cubicBezTo>
                  <a:pt x="1141" y="1341"/>
                  <a:pt x="1141" y="1341"/>
                  <a:pt x="1141" y="1341"/>
                </a:cubicBezTo>
                <a:cubicBezTo>
                  <a:pt x="1151" y="1339"/>
                  <a:pt x="1151" y="1339"/>
                  <a:pt x="1151" y="1339"/>
                </a:cubicBezTo>
                <a:close/>
                <a:moveTo>
                  <a:pt x="1240" y="1321"/>
                </a:moveTo>
                <a:cubicBezTo>
                  <a:pt x="1260" y="1317"/>
                  <a:pt x="1260" y="1317"/>
                  <a:pt x="1260" y="1317"/>
                </a:cubicBezTo>
                <a:cubicBezTo>
                  <a:pt x="1260" y="1557"/>
                  <a:pt x="1260" y="1557"/>
                  <a:pt x="1260" y="1557"/>
                </a:cubicBezTo>
                <a:cubicBezTo>
                  <a:pt x="1240" y="1562"/>
                  <a:pt x="1240" y="1562"/>
                  <a:pt x="1240" y="1562"/>
                </a:cubicBezTo>
                <a:cubicBezTo>
                  <a:pt x="1240" y="1321"/>
                  <a:pt x="1240" y="1321"/>
                  <a:pt x="1240" y="1321"/>
                </a:cubicBezTo>
                <a:close/>
                <a:moveTo>
                  <a:pt x="1288" y="1552"/>
                </a:moveTo>
                <a:cubicBezTo>
                  <a:pt x="1288" y="1311"/>
                  <a:pt x="1288" y="1311"/>
                  <a:pt x="1288" y="1311"/>
                </a:cubicBezTo>
                <a:cubicBezTo>
                  <a:pt x="1308" y="1307"/>
                  <a:pt x="1308" y="1307"/>
                  <a:pt x="1308" y="1307"/>
                </a:cubicBezTo>
                <a:cubicBezTo>
                  <a:pt x="1308" y="1548"/>
                  <a:pt x="1308" y="1548"/>
                  <a:pt x="1308" y="1548"/>
                </a:cubicBezTo>
                <a:cubicBezTo>
                  <a:pt x="1288" y="1552"/>
                  <a:pt x="1288" y="1552"/>
                  <a:pt x="1288" y="1552"/>
                </a:cubicBezTo>
                <a:close/>
                <a:moveTo>
                  <a:pt x="1336" y="1542"/>
                </a:moveTo>
                <a:cubicBezTo>
                  <a:pt x="1336" y="1302"/>
                  <a:pt x="1336" y="1302"/>
                  <a:pt x="1336" y="1302"/>
                </a:cubicBezTo>
                <a:cubicBezTo>
                  <a:pt x="1356" y="1297"/>
                  <a:pt x="1356" y="1297"/>
                  <a:pt x="1356" y="1297"/>
                </a:cubicBezTo>
                <a:cubicBezTo>
                  <a:pt x="1356" y="1538"/>
                  <a:pt x="1356" y="1538"/>
                  <a:pt x="1356" y="1538"/>
                </a:cubicBezTo>
                <a:cubicBezTo>
                  <a:pt x="1336" y="1542"/>
                  <a:pt x="1336" y="1542"/>
                  <a:pt x="1336" y="1542"/>
                </a:cubicBezTo>
                <a:close/>
                <a:moveTo>
                  <a:pt x="1384" y="1532"/>
                </a:moveTo>
                <a:cubicBezTo>
                  <a:pt x="1384" y="1292"/>
                  <a:pt x="1384" y="1292"/>
                  <a:pt x="1384" y="1292"/>
                </a:cubicBezTo>
                <a:cubicBezTo>
                  <a:pt x="1404" y="1288"/>
                  <a:pt x="1404" y="1288"/>
                  <a:pt x="1404" y="1288"/>
                </a:cubicBezTo>
                <a:cubicBezTo>
                  <a:pt x="1404" y="1528"/>
                  <a:pt x="1404" y="1528"/>
                  <a:pt x="1404" y="1528"/>
                </a:cubicBezTo>
                <a:cubicBezTo>
                  <a:pt x="1384" y="1532"/>
                  <a:pt x="1384" y="1532"/>
                  <a:pt x="1384" y="1532"/>
                </a:cubicBezTo>
                <a:close/>
                <a:moveTo>
                  <a:pt x="876" y="1100"/>
                </a:moveTo>
                <a:cubicBezTo>
                  <a:pt x="876" y="1340"/>
                  <a:pt x="876" y="1340"/>
                  <a:pt x="876" y="1340"/>
                </a:cubicBezTo>
                <a:cubicBezTo>
                  <a:pt x="856" y="1344"/>
                  <a:pt x="856" y="1344"/>
                  <a:pt x="856" y="1344"/>
                </a:cubicBezTo>
                <a:cubicBezTo>
                  <a:pt x="856" y="1104"/>
                  <a:pt x="856" y="1104"/>
                  <a:pt x="856" y="1104"/>
                </a:cubicBezTo>
                <a:cubicBezTo>
                  <a:pt x="876" y="1100"/>
                  <a:pt x="876" y="1100"/>
                  <a:pt x="876" y="1100"/>
                </a:cubicBezTo>
                <a:close/>
                <a:moveTo>
                  <a:pt x="924" y="1331"/>
                </a:moveTo>
                <a:cubicBezTo>
                  <a:pt x="904" y="1335"/>
                  <a:pt x="904" y="1335"/>
                  <a:pt x="904" y="1335"/>
                </a:cubicBezTo>
                <a:cubicBezTo>
                  <a:pt x="904" y="1094"/>
                  <a:pt x="904" y="1094"/>
                  <a:pt x="904" y="1094"/>
                </a:cubicBezTo>
                <a:cubicBezTo>
                  <a:pt x="924" y="1090"/>
                  <a:pt x="924" y="1090"/>
                  <a:pt x="924" y="1090"/>
                </a:cubicBezTo>
                <a:cubicBezTo>
                  <a:pt x="924" y="1331"/>
                  <a:pt x="924" y="1331"/>
                  <a:pt x="924" y="1331"/>
                </a:cubicBezTo>
                <a:close/>
                <a:moveTo>
                  <a:pt x="972" y="1080"/>
                </a:moveTo>
                <a:cubicBezTo>
                  <a:pt x="972" y="1321"/>
                  <a:pt x="972" y="1321"/>
                  <a:pt x="972" y="1321"/>
                </a:cubicBezTo>
                <a:cubicBezTo>
                  <a:pt x="952" y="1325"/>
                  <a:pt x="952" y="1325"/>
                  <a:pt x="952" y="1325"/>
                </a:cubicBezTo>
                <a:cubicBezTo>
                  <a:pt x="952" y="1084"/>
                  <a:pt x="952" y="1084"/>
                  <a:pt x="952" y="1084"/>
                </a:cubicBezTo>
                <a:cubicBezTo>
                  <a:pt x="972" y="1080"/>
                  <a:pt x="972" y="1080"/>
                  <a:pt x="972" y="1080"/>
                </a:cubicBezTo>
                <a:close/>
                <a:moveTo>
                  <a:pt x="1020" y="1071"/>
                </a:moveTo>
                <a:cubicBezTo>
                  <a:pt x="1020" y="1311"/>
                  <a:pt x="1020" y="1311"/>
                  <a:pt x="1020" y="1311"/>
                </a:cubicBezTo>
                <a:cubicBezTo>
                  <a:pt x="1000" y="1315"/>
                  <a:pt x="1000" y="1315"/>
                  <a:pt x="1000" y="1315"/>
                </a:cubicBezTo>
                <a:cubicBezTo>
                  <a:pt x="1000" y="1075"/>
                  <a:pt x="1000" y="1075"/>
                  <a:pt x="1000" y="1075"/>
                </a:cubicBezTo>
                <a:cubicBezTo>
                  <a:pt x="1020" y="1071"/>
                  <a:pt x="1020" y="1071"/>
                  <a:pt x="1020" y="1071"/>
                </a:cubicBezTo>
                <a:close/>
                <a:moveTo>
                  <a:pt x="1068" y="1061"/>
                </a:moveTo>
                <a:cubicBezTo>
                  <a:pt x="1068" y="1248"/>
                  <a:pt x="1068" y="1248"/>
                  <a:pt x="1068" y="1248"/>
                </a:cubicBezTo>
                <a:cubicBezTo>
                  <a:pt x="1048" y="1253"/>
                  <a:pt x="1048" y="1253"/>
                  <a:pt x="1048" y="1253"/>
                </a:cubicBezTo>
                <a:cubicBezTo>
                  <a:pt x="1048" y="1065"/>
                  <a:pt x="1048" y="1065"/>
                  <a:pt x="1048" y="1065"/>
                </a:cubicBezTo>
                <a:cubicBezTo>
                  <a:pt x="1068" y="1061"/>
                  <a:pt x="1068" y="1061"/>
                  <a:pt x="1068" y="1061"/>
                </a:cubicBezTo>
                <a:close/>
                <a:moveTo>
                  <a:pt x="1116" y="1291"/>
                </a:moveTo>
                <a:cubicBezTo>
                  <a:pt x="1096" y="1296"/>
                  <a:pt x="1096" y="1296"/>
                  <a:pt x="1096" y="1296"/>
                </a:cubicBezTo>
                <a:cubicBezTo>
                  <a:pt x="1096" y="1055"/>
                  <a:pt x="1096" y="1055"/>
                  <a:pt x="1096" y="1055"/>
                </a:cubicBezTo>
                <a:cubicBezTo>
                  <a:pt x="1116" y="1051"/>
                  <a:pt x="1116" y="1051"/>
                  <a:pt x="1116" y="1051"/>
                </a:cubicBezTo>
                <a:cubicBezTo>
                  <a:pt x="1116" y="1291"/>
                  <a:pt x="1116" y="1291"/>
                  <a:pt x="1116" y="1291"/>
                </a:cubicBezTo>
                <a:close/>
                <a:moveTo>
                  <a:pt x="1144" y="1286"/>
                </a:moveTo>
                <a:cubicBezTo>
                  <a:pt x="1144" y="1045"/>
                  <a:pt x="1144" y="1045"/>
                  <a:pt x="1144" y="1045"/>
                </a:cubicBezTo>
                <a:cubicBezTo>
                  <a:pt x="1164" y="1041"/>
                  <a:pt x="1164" y="1041"/>
                  <a:pt x="1164" y="1041"/>
                </a:cubicBezTo>
                <a:cubicBezTo>
                  <a:pt x="1164" y="1282"/>
                  <a:pt x="1164" y="1282"/>
                  <a:pt x="1164" y="1282"/>
                </a:cubicBezTo>
                <a:cubicBezTo>
                  <a:pt x="1144" y="1286"/>
                  <a:pt x="1144" y="1286"/>
                  <a:pt x="1144" y="1286"/>
                </a:cubicBezTo>
                <a:close/>
                <a:moveTo>
                  <a:pt x="1192" y="1036"/>
                </a:moveTo>
                <a:cubicBezTo>
                  <a:pt x="1212" y="1032"/>
                  <a:pt x="1212" y="1032"/>
                  <a:pt x="1212" y="1032"/>
                </a:cubicBezTo>
                <a:cubicBezTo>
                  <a:pt x="1212" y="1272"/>
                  <a:pt x="1212" y="1272"/>
                  <a:pt x="1212" y="1272"/>
                </a:cubicBezTo>
                <a:cubicBezTo>
                  <a:pt x="1192" y="1276"/>
                  <a:pt x="1192" y="1276"/>
                  <a:pt x="1192" y="1276"/>
                </a:cubicBezTo>
                <a:cubicBezTo>
                  <a:pt x="1192" y="1036"/>
                  <a:pt x="1192" y="1036"/>
                  <a:pt x="1192" y="1036"/>
                </a:cubicBezTo>
                <a:close/>
                <a:moveTo>
                  <a:pt x="1240" y="1147"/>
                </a:moveTo>
                <a:cubicBezTo>
                  <a:pt x="1240" y="1026"/>
                  <a:pt x="1240" y="1026"/>
                  <a:pt x="1240" y="1026"/>
                </a:cubicBezTo>
                <a:cubicBezTo>
                  <a:pt x="1260" y="1022"/>
                  <a:pt x="1260" y="1022"/>
                  <a:pt x="1260" y="1022"/>
                </a:cubicBezTo>
                <a:cubicBezTo>
                  <a:pt x="1260" y="1143"/>
                  <a:pt x="1260" y="1143"/>
                  <a:pt x="1260" y="1143"/>
                </a:cubicBezTo>
                <a:cubicBezTo>
                  <a:pt x="1240" y="1147"/>
                  <a:pt x="1240" y="1147"/>
                  <a:pt x="1240" y="1147"/>
                </a:cubicBezTo>
                <a:close/>
                <a:moveTo>
                  <a:pt x="1308" y="1012"/>
                </a:moveTo>
                <a:cubicBezTo>
                  <a:pt x="1308" y="1252"/>
                  <a:pt x="1308" y="1252"/>
                  <a:pt x="1308" y="1252"/>
                </a:cubicBezTo>
                <a:cubicBezTo>
                  <a:pt x="1288" y="1256"/>
                  <a:pt x="1288" y="1256"/>
                  <a:pt x="1288" y="1256"/>
                </a:cubicBezTo>
                <a:cubicBezTo>
                  <a:pt x="1288" y="1016"/>
                  <a:pt x="1288" y="1016"/>
                  <a:pt x="1288" y="1016"/>
                </a:cubicBezTo>
                <a:cubicBezTo>
                  <a:pt x="1308" y="1012"/>
                  <a:pt x="1308" y="1012"/>
                  <a:pt x="1308" y="1012"/>
                </a:cubicBezTo>
                <a:close/>
                <a:moveTo>
                  <a:pt x="876" y="805"/>
                </a:moveTo>
                <a:cubicBezTo>
                  <a:pt x="876" y="1045"/>
                  <a:pt x="876" y="1045"/>
                  <a:pt x="876" y="1045"/>
                </a:cubicBezTo>
                <a:cubicBezTo>
                  <a:pt x="856" y="1049"/>
                  <a:pt x="856" y="1049"/>
                  <a:pt x="856" y="1049"/>
                </a:cubicBezTo>
                <a:cubicBezTo>
                  <a:pt x="856" y="809"/>
                  <a:pt x="856" y="809"/>
                  <a:pt x="856" y="809"/>
                </a:cubicBezTo>
                <a:cubicBezTo>
                  <a:pt x="876" y="805"/>
                  <a:pt x="876" y="805"/>
                  <a:pt x="876" y="805"/>
                </a:cubicBezTo>
                <a:close/>
                <a:moveTo>
                  <a:pt x="924" y="795"/>
                </a:moveTo>
                <a:cubicBezTo>
                  <a:pt x="924" y="1035"/>
                  <a:pt x="924" y="1035"/>
                  <a:pt x="924" y="1035"/>
                </a:cubicBezTo>
                <a:cubicBezTo>
                  <a:pt x="904" y="1039"/>
                  <a:pt x="904" y="1039"/>
                  <a:pt x="904" y="1039"/>
                </a:cubicBezTo>
                <a:cubicBezTo>
                  <a:pt x="904" y="799"/>
                  <a:pt x="904" y="799"/>
                  <a:pt x="904" y="799"/>
                </a:cubicBezTo>
                <a:cubicBezTo>
                  <a:pt x="924" y="795"/>
                  <a:pt x="924" y="795"/>
                  <a:pt x="924" y="795"/>
                </a:cubicBezTo>
                <a:close/>
                <a:moveTo>
                  <a:pt x="1020" y="775"/>
                </a:moveTo>
                <a:cubicBezTo>
                  <a:pt x="1020" y="1016"/>
                  <a:pt x="1020" y="1016"/>
                  <a:pt x="1020" y="1016"/>
                </a:cubicBezTo>
                <a:cubicBezTo>
                  <a:pt x="1000" y="1020"/>
                  <a:pt x="1000" y="1020"/>
                  <a:pt x="1000" y="1020"/>
                </a:cubicBezTo>
                <a:cubicBezTo>
                  <a:pt x="1000" y="779"/>
                  <a:pt x="1000" y="779"/>
                  <a:pt x="1000" y="779"/>
                </a:cubicBezTo>
                <a:cubicBezTo>
                  <a:pt x="1020" y="775"/>
                  <a:pt x="1020" y="775"/>
                  <a:pt x="1020" y="775"/>
                </a:cubicBezTo>
                <a:close/>
                <a:moveTo>
                  <a:pt x="972" y="785"/>
                </a:moveTo>
                <a:cubicBezTo>
                  <a:pt x="972" y="1026"/>
                  <a:pt x="972" y="1026"/>
                  <a:pt x="972" y="1026"/>
                </a:cubicBezTo>
                <a:cubicBezTo>
                  <a:pt x="952" y="1030"/>
                  <a:pt x="952" y="1030"/>
                  <a:pt x="952" y="1030"/>
                </a:cubicBezTo>
                <a:cubicBezTo>
                  <a:pt x="952" y="789"/>
                  <a:pt x="952" y="789"/>
                  <a:pt x="952" y="789"/>
                </a:cubicBezTo>
                <a:cubicBezTo>
                  <a:pt x="972" y="785"/>
                  <a:pt x="972" y="785"/>
                  <a:pt x="972" y="785"/>
                </a:cubicBezTo>
                <a:close/>
                <a:moveTo>
                  <a:pt x="1404" y="937"/>
                </a:moveTo>
                <a:cubicBezTo>
                  <a:pt x="1336" y="951"/>
                  <a:pt x="1336" y="951"/>
                  <a:pt x="1336" y="951"/>
                </a:cubicBezTo>
                <a:cubicBezTo>
                  <a:pt x="1336" y="711"/>
                  <a:pt x="1336" y="711"/>
                  <a:pt x="1336" y="711"/>
                </a:cubicBezTo>
                <a:cubicBezTo>
                  <a:pt x="1404" y="697"/>
                  <a:pt x="1404" y="697"/>
                  <a:pt x="1404" y="697"/>
                </a:cubicBezTo>
                <a:cubicBezTo>
                  <a:pt x="1404" y="937"/>
                  <a:pt x="1404" y="937"/>
                  <a:pt x="1404" y="937"/>
                </a:cubicBezTo>
                <a:close/>
                <a:moveTo>
                  <a:pt x="1212" y="736"/>
                </a:moveTo>
                <a:cubicBezTo>
                  <a:pt x="1212" y="896"/>
                  <a:pt x="1212" y="896"/>
                  <a:pt x="1212" y="896"/>
                </a:cubicBezTo>
                <a:cubicBezTo>
                  <a:pt x="1048" y="929"/>
                  <a:pt x="1048" y="929"/>
                  <a:pt x="1048" y="929"/>
                </a:cubicBezTo>
                <a:cubicBezTo>
                  <a:pt x="1048" y="770"/>
                  <a:pt x="1048" y="770"/>
                  <a:pt x="1048" y="770"/>
                </a:cubicBezTo>
                <a:cubicBezTo>
                  <a:pt x="1212" y="736"/>
                  <a:pt x="1212" y="736"/>
                  <a:pt x="1212" y="736"/>
                </a:cubicBezTo>
                <a:close/>
                <a:moveTo>
                  <a:pt x="792" y="443"/>
                </a:moveTo>
                <a:cubicBezTo>
                  <a:pt x="670" y="443"/>
                  <a:pt x="570" y="344"/>
                  <a:pt x="570" y="222"/>
                </a:cubicBezTo>
                <a:cubicBezTo>
                  <a:pt x="570" y="99"/>
                  <a:pt x="670" y="0"/>
                  <a:pt x="792" y="0"/>
                </a:cubicBezTo>
                <a:cubicBezTo>
                  <a:pt x="914" y="0"/>
                  <a:pt x="1014" y="99"/>
                  <a:pt x="1014" y="222"/>
                </a:cubicBezTo>
                <a:cubicBezTo>
                  <a:pt x="1014" y="344"/>
                  <a:pt x="914" y="443"/>
                  <a:pt x="792" y="44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597379" y="2761566"/>
            <a:ext cx="182628" cy="34404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19793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Lesernes aldersfordeling</a:t>
            </a:r>
            <a:endParaRPr lang="nb-NO" dirty="0"/>
          </a:p>
        </p:txBody>
      </p:sp>
      <p:graphicFrame>
        <p:nvGraphicFramePr>
          <p:cNvPr id="10" name="Plassholder for innhold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24554280"/>
              </p:ext>
            </p:extLst>
          </p:nvPr>
        </p:nvGraphicFramePr>
        <p:xfrm>
          <a:off x="164480" y="865705"/>
          <a:ext cx="7959725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9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Leserne fordelt på husstandsinntekt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8961438" y="6623050"/>
            <a:ext cx="182562" cy="185738"/>
          </a:xfrm>
          <a:prstGeom prst="rect">
            <a:avLst/>
          </a:prstGeom>
        </p:spPr>
        <p:txBody>
          <a:bodyPr/>
          <a:lstStyle/>
          <a:p>
            <a:fld id="{99DB18A3-D21F-4BB0-9E84-DFB029941648}" type="slidenum">
              <a:rPr lang="de-DE" smtClean="0"/>
              <a:pPr/>
              <a:t>31</a:t>
            </a:fld>
            <a:endParaRPr lang="de-DE" dirty="0"/>
          </a:p>
        </p:txBody>
      </p:sp>
      <p:graphicFrame>
        <p:nvGraphicFramePr>
          <p:cNvPr id="10" name="Plassholder for innhold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16644423"/>
              </p:ext>
            </p:extLst>
          </p:nvPr>
        </p:nvGraphicFramePr>
        <p:xfrm>
          <a:off x="212650" y="979488"/>
          <a:ext cx="7527999" cy="539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27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Plassering organisasjonsmessig i bedriften</a:t>
            </a:r>
            <a:endParaRPr lang="nb-NO" dirty="0"/>
          </a:p>
        </p:txBody>
      </p:sp>
      <p:graphicFrame>
        <p:nvGraphicFramePr>
          <p:cNvPr id="10" name="Plassholder for innhold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47870617"/>
              </p:ext>
            </p:extLst>
          </p:nvPr>
        </p:nvGraphicFramePr>
        <p:xfrm>
          <a:off x="227345" y="982663"/>
          <a:ext cx="7959725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219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Antall ansatte i bedriften</a:t>
            </a:r>
            <a:endParaRPr lang="nb-NO" dirty="0"/>
          </a:p>
        </p:txBody>
      </p:sp>
      <p:graphicFrame>
        <p:nvGraphicFramePr>
          <p:cNvPr id="10" name="Plassholder for innhold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22001334"/>
              </p:ext>
            </p:extLst>
          </p:nvPr>
        </p:nvGraphicFramePr>
        <p:xfrm>
          <a:off x="191386" y="982663"/>
          <a:ext cx="7517220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8961438" y="6623050"/>
            <a:ext cx="182562" cy="185738"/>
          </a:xfrm>
          <a:prstGeom prst="rect">
            <a:avLst/>
          </a:prstGeom>
        </p:spPr>
        <p:txBody>
          <a:bodyPr/>
          <a:lstStyle/>
          <a:p>
            <a:fld id="{99DB18A3-D21F-4BB0-9E84-DFB029941648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94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18A3-D21F-4BB0-9E84-DFB029941648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Avgjørende innflytelse på innkjøp til bedriften</a:t>
            </a:r>
            <a:br>
              <a:rPr lang="nb-NO" dirty="0" smtClean="0"/>
            </a:br>
            <a:r>
              <a:rPr lang="nb-NO" b="0" i="1" dirty="0" smtClean="0"/>
              <a:t>Ja-svar</a:t>
            </a:r>
            <a:endParaRPr lang="nb-NO" dirty="0"/>
          </a:p>
        </p:txBody>
      </p:sp>
      <p:grpSp>
        <p:nvGrpSpPr>
          <p:cNvPr id="10" name="Groupe 1"/>
          <p:cNvGrpSpPr/>
          <p:nvPr/>
        </p:nvGrpSpPr>
        <p:grpSpPr>
          <a:xfrm>
            <a:off x="0" y="2142794"/>
            <a:ext cx="3043875" cy="2602876"/>
            <a:chOff x="2483768" y="1910675"/>
            <a:chExt cx="4135049" cy="3639205"/>
          </a:xfrm>
        </p:grpSpPr>
        <p:sp>
          <p:nvSpPr>
            <p:cNvPr id="88" name="Ellipse 87"/>
            <p:cNvSpPr/>
            <p:nvPr/>
          </p:nvSpPr>
          <p:spPr bwMode="auto">
            <a:xfrm>
              <a:off x="3673687" y="3052800"/>
              <a:ext cx="1782148" cy="180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</a:endParaRPr>
            </a:p>
          </p:txBody>
        </p:sp>
        <p:pic>
          <p:nvPicPr>
            <p:cNvPr id="89" name="Picture 50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5" t="3661" r="17478" b="17538"/>
            <a:stretch/>
          </p:blipFill>
          <p:spPr bwMode="auto">
            <a:xfrm>
              <a:off x="2784843" y="2447196"/>
              <a:ext cx="3669508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" name="Groupe 18"/>
            <p:cNvGrpSpPr/>
            <p:nvPr/>
          </p:nvGrpSpPr>
          <p:grpSpPr>
            <a:xfrm>
              <a:off x="3185207" y="2558683"/>
              <a:ext cx="2759104" cy="2251074"/>
              <a:chOff x="4090987" y="1437481"/>
              <a:chExt cx="3560763" cy="2905125"/>
            </a:xfrm>
          </p:grpSpPr>
          <p:sp>
            <p:nvSpPr>
              <p:cNvPr id="103" name="Freeform 7"/>
              <p:cNvSpPr>
                <a:spLocks/>
              </p:cNvSpPr>
              <p:nvPr/>
            </p:nvSpPr>
            <p:spPr bwMode="auto">
              <a:xfrm>
                <a:off x="4745037" y="1437481"/>
                <a:ext cx="2252663" cy="960438"/>
              </a:xfrm>
              <a:custGeom>
                <a:avLst/>
                <a:gdLst>
                  <a:gd name="T0" fmla="*/ 11823 w 11823"/>
                  <a:gd name="T1" fmla="*/ 3264 h 5038"/>
                  <a:gd name="T2" fmla="*/ 0 w 11823"/>
                  <a:gd name="T3" fmla="*/ 3264 h 5038"/>
                  <a:gd name="T4" fmla="*/ 1774 w 11823"/>
                  <a:gd name="T5" fmla="*/ 5038 h 5038"/>
                  <a:gd name="T6" fmla="*/ 10049 w 11823"/>
                  <a:gd name="T7" fmla="*/ 5038 h 5038"/>
                  <a:gd name="T8" fmla="*/ 11823 w 11823"/>
                  <a:gd name="T9" fmla="*/ 3264 h 5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23" h="5038">
                    <a:moveTo>
                      <a:pt x="11823" y="3264"/>
                    </a:moveTo>
                    <a:cubicBezTo>
                      <a:pt x="8558" y="0"/>
                      <a:pt x="3265" y="0"/>
                      <a:pt x="0" y="3264"/>
                    </a:cubicBezTo>
                    <a:lnTo>
                      <a:pt x="1774" y="5038"/>
                    </a:lnTo>
                    <a:cubicBezTo>
                      <a:pt x="4059" y="2752"/>
                      <a:pt x="7764" y="2752"/>
                      <a:pt x="10049" y="5038"/>
                    </a:cubicBezTo>
                    <a:lnTo>
                      <a:pt x="11823" y="3264"/>
                    </a:lnTo>
                    <a:close/>
                  </a:path>
                </a:pathLst>
              </a:custGeom>
              <a:solidFill>
                <a:srgbClr val="ECBD0B"/>
              </a:solidFill>
              <a:ln w="0">
                <a:solidFill>
                  <a:srgbClr val="ECBD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04" name="Freeform 8"/>
              <p:cNvSpPr>
                <a:spLocks/>
              </p:cNvSpPr>
              <p:nvPr/>
            </p:nvSpPr>
            <p:spPr bwMode="auto">
              <a:xfrm>
                <a:off x="6691312" y="2091531"/>
                <a:ext cx="960438" cy="2251075"/>
              </a:xfrm>
              <a:custGeom>
                <a:avLst/>
                <a:gdLst>
                  <a:gd name="T0" fmla="*/ 1774 w 5038"/>
                  <a:gd name="T1" fmla="*/ 11823 h 11823"/>
                  <a:gd name="T2" fmla="*/ 1774 w 5038"/>
                  <a:gd name="T3" fmla="*/ 0 h 11823"/>
                  <a:gd name="T4" fmla="*/ 1774 w 5038"/>
                  <a:gd name="T5" fmla="*/ 0 h 11823"/>
                  <a:gd name="T6" fmla="*/ 0 w 5038"/>
                  <a:gd name="T7" fmla="*/ 1774 h 11823"/>
                  <a:gd name="T8" fmla="*/ 0 w 5038"/>
                  <a:gd name="T9" fmla="*/ 10049 h 11823"/>
                  <a:gd name="T10" fmla="*/ 0 w 5038"/>
                  <a:gd name="T11" fmla="*/ 10049 h 11823"/>
                  <a:gd name="T12" fmla="*/ 1774 w 5038"/>
                  <a:gd name="T13" fmla="*/ 11823 h 1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38" h="11823">
                    <a:moveTo>
                      <a:pt x="1774" y="11823"/>
                    </a:moveTo>
                    <a:cubicBezTo>
                      <a:pt x="5038" y="8558"/>
                      <a:pt x="5038" y="3265"/>
                      <a:pt x="1774" y="0"/>
                    </a:cubicBezTo>
                    <a:cubicBezTo>
                      <a:pt x="1774" y="0"/>
                      <a:pt x="1774" y="0"/>
                      <a:pt x="1774" y="0"/>
                    </a:cubicBezTo>
                    <a:lnTo>
                      <a:pt x="0" y="1774"/>
                    </a:lnTo>
                    <a:cubicBezTo>
                      <a:pt x="2286" y="4059"/>
                      <a:pt x="2286" y="7764"/>
                      <a:pt x="0" y="10049"/>
                    </a:cubicBezTo>
                    <a:cubicBezTo>
                      <a:pt x="0" y="10049"/>
                      <a:pt x="0" y="10049"/>
                      <a:pt x="0" y="10049"/>
                    </a:cubicBezTo>
                    <a:lnTo>
                      <a:pt x="1774" y="11823"/>
                    </a:lnTo>
                    <a:close/>
                  </a:path>
                </a:pathLst>
              </a:custGeom>
              <a:solidFill>
                <a:srgbClr val="619D09"/>
              </a:solidFill>
              <a:ln w="0">
                <a:solidFill>
                  <a:srgbClr val="619D0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05" name="Freeform 10"/>
              <p:cNvSpPr>
                <a:spLocks/>
              </p:cNvSpPr>
              <p:nvPr/>
            </p:nvSpPr>
            <p:spPr bwMode="auto">
              <a:xfrm>
                <a:off x="4090987" y="2091531"/>
                <a:ext cx="960438" cy="2251075"/>
              </a:xfrm>
              <a:custGeom>
                <a:avLst/>
                <a:gdLst>
                  <a:gd name="T0" fmla="*/ 3265 w 5038"/>
                  <a:gd name="T1" fmla="*/ 0 h 11823"/>
                  <a:gd name="T2" fmla="*/ 3265 w 5038"/>
                  <a:gd name="T3" fmla="*/ 11823 h 11823"/>
                  <a:gd name="T4" fmla="*/ 3265 w 5038"/>
                  <a:gd name="T5" fmla="*/ 11823 h 11823"/>
                  <a:gd name="T6" fmla="*/ 5038 w 5038"/>
                  <a:gd name="T7" fmla="*/ 10049 h 11823"/>
                  <a:gd name="T8" fmla="*/ 5038 w 5038"/>
                  <a:gd name="T9" fmla="*/ 1774 h 11823"/>
                  <a:gd name="T10" fmla="*/ 5038 w 5038"/>
                  <a:gd name="T11" fmla="*/ 1774 h 11823"/>
                  <a:gd name="T12" fmla="*/ 3265 w 5038"/>
                  <a:gd name="T13" fmla="*/ 0 h 1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38" h="11823">
                    <a:moveTo>
                      <a:pt x="3265" y="0"/>
                    </a:moveTo>
                    <a:cubicBezTo>
                      <a:pt x="0" y="3265"/>
                      <a:pt x="0" y="8558"/>
                      <a:pt x="3265" y="11823"/>
                    </a:cubicBezTo>
                    <a:cubicBezTo>
                      <a:pt x="3265" y="11823"/>
                      <a:pt x="3265" y="11823"/>
                      <a:pt x="3265" y="11823"/>
                    </a:cubicBezTo>
                    <a:lnTo>
                      <a:pt x="5038" y="10049"/>
                    </a:lnTo>
                    <a:cubicBezTo>
                      <a:pt x="2753" y="7764"/>
                      <a:pt x="2753" y="4059"/>
                      <a:pt x="5038" y="1774"/>
                    </a:cubicBezTo>
                    <a:cubicBezTo>
                      <a:pt x="5038" y="1774"/>
                      <a:pt x="5038" y="1774"/>
                      <a:pt x="5038" y="1774"/>
                    </a:cubicBezTo>
                    <a:lnTo>
                      <a:pt x="3265" y="0"/>
                    </a:lnTo>
                    <a:close/>
                  </a:path>
                </a:pathLst>
              </a:custGeom>
              <a:solidFill>
                <a:srgbClr val="D12112"/>
              </a:solidFill>
              <a:ln w="0">
                <a:solidFill>
                  <a:srgbClr val="D1211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12" name="Groupe 4"/>
            <p:cNvGrpSpPr/>
            <p:nvPr/>
          </p:nvGrpSpPr>
          <p:grpSpPr>
            <a:xfrm>
              <a:off x="2483768" y="1910675"/>
              <a:ext cx="4135049" cy="3639205"/>
              <a:chOff x="3559726" y="2636976"/>
              <a:chExt cx="4135049" cy="3639205"/>
            </a:xfrm>
          </p:grpSpPr>
          <p:sp>
            <p:nvSpPr>
              <p:cNvPr id="92" name="ZoneTexte 5"/>
              <p:cNvSpPr txBox="1"/>
              <p:nvPr/>
            </p:nvSpPr>
            <p:spPr>
              <a:xfrm>
                <a:off x="4177467" y="5937627"/>
                <a:ext cx="314510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600" b="1" dirty="0" smtClean="0"/>
                  <a:t>0</a:t>
                </a:r>
                <a:endParaRPr lang="fr-FR" sz="1600" b="1" dirty="0"/>
              </a:p>
            </p:txBody>
          </p:sp>
          <p:sp>
            <p:nvSpPr>
              <p:cNvPr id="93" name="ZoneTexte 6"/>
              <p:cNvSpPr txBox="1"/>
              <p:nvPr/>
            </p:nvSpPr>
            <p:spPr>
              <a:xfrm>
                <a:off x="6733174" y="5937627"/>
                <a:ext cx="574196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600" b="1" dirty="0" smtClean="0"/>
                  <a:t>100</a:t>
                </a:r>
                <a:endParaRPr lang="fr-FR" sz="1600" b="1" dirty="0"/>
              </a:p>
            </p:txBody>
          </p:sp>
          <p:sp>
            <p:nvSpPr>
              <p:cNvPr id="94" name="ZoneTexte 8"/>
              <p:cNvSpPr txBox="1"/>
              <p:nvPr/>
            </p:nvSpPr>
            <p:spPr>
              <a:xfrm>
                <a:off x="3559726" y="4154928"/>
                <a:ext cx="36420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20</a:t>
                </a:r>
                <a:endParaRPr lang="fr-FR" sz="1100" dirty="0"/>
              </a:p>
            </p:txBody>
          </p:sp>
          <p:sp>
            <p:nvSpPr>
              <p:cNvPr id="95" name="ZoneTexte 9"/>
              <p:cNvSpPr txBox="1"/>
              <p:nvPr/>
            </p:nvSpPr>
            <p:spPr>
              <a:xfrm>
                <a:off x="3587139" y="5139044"/>
                <a:ext cx="36420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10</a:t>
                </a:r>
                <a:endParaRPr lang="fr-FR" sz="1100" dirty="0"/>
              </a:p>
            </p:txBody>
          </p:sp>
          <p:sp>
            <p:nvSpPr>
              <p:cNvPr id="96" name="ZoneTexte 10"/>
              <p:cNvSpPr txBox="1"/>
              <p:nvPr/>
            </p:nvSpPr>
            <p:spPr>
              <a:xfrm>
                <a:off x="3987351" y="3526282"/>
                <a:ext cx="36420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30</a:t>
                </a:r>
                <a:endParaRPr lang="fr-FR" sz="1100" dirty="0"/>
              </a:p>
            </p:txBody>
          </p:sp>
          <p:sp>
            <p:nvSpPr>
              <p:cNvPr id="97" name="ZoneTexte 11"/>
              <p:cNvSpPr txBox="1"/>
              <p:nvPr/>
            </p:nvSpPr>
            <p:spPr>
              <a:xfrm>
                <a:off x="4566335" y="3023374"/>
                <a:ext cx="36420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/>
                  <a:t>4</a:t>
                </a:r>
                <a:r>
                  <a:rPr lang="fr-FR" sz="1100" dirty="0" smtClean="0"/>
                  <a:t>0</a:t>
                </a:r>
                <a:endParaRPr lang="fr-FR" sz="1100" dirty="0"/>
              </a:p>
            </p:txBody>
          </p:sp>
          <p:sp>
            <p:nvSpPr>
              <p:cNvPr id="98" name="ZoneTexte 12"/>
              <p:cNvSpPr txBox="1"/>
              <p:nvPr/>
            </p:nvSpPr>
            <p:spPr>
              <a:xfrm>
                <a:off x="7325937" y="4154928"/>
                <a:ext cx="32893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80</a:t>
                </a:r>
                <a:endParaRPr lang="fr-FR" sz="1100" dirty="0"/>
              </a:p>
            </p:txBody>
          </p:sp>
          <p:sp>
            <p:nvSpPr>
              <p:cNvPr id="99" name="ZoneTexte 13"/>
              <p:cNvSpPr txBox="1"/>
              <p:nvPr/>
            </p:nvSpPr>
            <p:spPr>
              <a:xfrm>
                <a:off x="7365839" y="5139044"/>
                <a:ext cx="32893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90</a:t>
                </a:r>
                <a:endParaRPr lang="fr-FR" sz="1100" dirty="0"/>
              </a:p>
            </p:txBody>
          </p:sp>
          <p:sp>
            <p:nvSpPr>
              <p:cNvPr id="100" name="ZoneTexte 14"/>
              <p:cNvSpPr txBox="1"/>
              <p:nvPr/>
            </p:nvSpPr>
            <p:spPr>
              <a:xfrm>
                <a:off x="7037905" y="3526282"/>
                <a:ext cx="32893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70</a:t>
                </a:r>
                <a:endParaRPr lang="fr-FR" sz="1100" dirty="0"/>
              </a:p>
            </p:txBody>
          </p:sp>
          <p:sp>
            <p:nvSpPr>
              <p:cNvPr id="101" name="ZoneTexte 15"/>
              <p:cNvSpPr txBox="1"/>
              <p:nvPr/>
            </p:nvSpPr>
            <p:spPr>
              <a:xfrm>
                <a:off x="6385671" y="3023374"/>
                <a:ext cx="32893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60</a:t>
                </a:r>
                <a:endParaRPr lang="fr-FR" sz="1100" dirty="0"/>
              </a:p>
            </p:txBody>
          </p:sp>
          <p:sp>
            <p:nvSpPr>
              <p:cNvPr id="102" name="ZoneTexte 7"/>
              <p:cNvSpPr txBox="1"/>
              <p:nvPr/>
            </p:nvSpPr>
            <p:spPr>
              <a:xfrm>
                <a:off x="5418543" y="2636976"/>
                <a:ext cx="444352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600" b="1" dirty="0" smtClean="0"/>
                  <a:t>50</a:t>
                </a:r>
                <a:endParaRPr lang="fr-FR" sz="1600" b="1" dirty="0"/>
              </a:p>
            </p:txBody>
          </p:sp>
        </p:grpSp>
      </p:grpSp>
      <p:graphicFrame>
        <p:nvGraphicFramePr>
          <p:cNvPr id="106" name="Graphique 25"/>
          <p:cNvGraphicFramePr/>
          <p:nvPr>
            <p:extLst>
              <p:ext uri="{D42A27DB-BD31-4B8C-83A1-F6EECF244321}">
                <p14:modId xmlns:p14="http://schemas.microsoft.com/office/powerpoint/2010/main" val="3280023783"/>
              </p:ext>
            </p:extLst>
          </p:nvPr>
        </p:nvGraphicFramePr>
        <p:xfrm>
          <a:off x="618776" y="4703881"/>
          <a:ext cx="3025187" cy="2115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0" name="Graphique 25"/>
          <p:cNvGraphicFramePr/>
          <p:nvPr>
            <p:extLst>
              <p:ext uri="{D42A27DB-BD31-4B8C-83A1-F6EECF244321}">
                <p14:modId xmlns:p14="http://schemas.microsoft.com/office/powerpoint/2010/main" val="285449095"/>
              </p:ext>
            </p:extLst>
          </p:nvPr>
        </p:nvGraphicFramePr>
        <p:xfrm>
          <a:off x="317996" y="2780154"/>
          <a:ext cx="2317797" cy="1745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2" name="TekstSylinder 121"/>
          <p:cNvSpPr txBox="1"/>
          <p:nvPr/>
        </p:nvSpPr>
        <p:spPr>
          <a:xfrm>
            <a:off x="37420" y="1272856"/>
            <a:ext cx="298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 smtClean="0"/>
              <a:t>Alle</a:t>
            </a:r>
            <a:endParaRPr lang="nb-NO" sz="2000" b="1" dirty="0"/>
          </a:p>
        </p:txBody>
      </p:sp>
      <p:sp>
        <p:nvSpPr>
          <p:cNvPr id="123" name="TekstSylinder 122"/>
          <p:cNvSpPr txBox="1"/>
          <p:nvPr/>
        </p:nvSpPr>
        <p:spPr>
          <a:xfrm>
            <a:off x="3139155" y="1223229"/>
            <a:ext cx="2986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 err="1" smtClean="0"/>
              <a:t>Byggfakta</a:t>
            </a:r>
            <a:endParaRPr lang="nb-NO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833835" y="1232277"/>
            <a:ext cx="145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VVS Aktuelt</a:t>
            </a:r>
            <a:endParaRPr lang="nb-NO" sz="2000" b="1" dirty="0"/>
          </a:p>
        </p:txBody>
      </p:sp>
      <p:graphicFrame>
        <p:nvGraphicFramePr>
          <p:cNvPr id="67" name="Graphique 25"/>
          <p:cNvGraphicFramePr/>
          <p:nvPr>
            <p:extLst>
              <p:ext uri="{D42A27DB-BD31-4B8C-83A1-F6EECF244321}">
                <p14:modId xmlns:p14="http://schemas.microsoft.com/office/powerpoint/2010/main" val="1905470278"/>
              </p:ext>
            </p:extLst>
          </p:nvPr>
        </p:nvGraphicFramePr>
        <p:xfrm>
          <a:off x="-1290968" y="4977256"/>
          <a:ext cx="3025187" cy="2115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71" name="Groupe 1"/>
          <p:cNvGrpSpPr/>
          <p:nvPr/>
        </p:nvGrpSpPr>
        <p:grpSpPr>
          <a:xfrm>
            <a:off x="6150404" y="2121190"/>
            <a:ext cx="3043875" cy="2602876"/>
            <a:chOff x="2483768" y="1910675"/>
            <a:chExt cx="4135049" cy="3639205"/>
          </a:xfrm>
        </p:grpSpPr>
        <p:sp>
          <p:nvSpPr>
            <p:cNvPr id="72" name="Ellipse 87"/>
            <p:cNvSpPr/>
            <p:nvPr/>
          </p:nvSpPr>
          <p:spPr bwMode="auto">
            <a:xfrm>
              <a:off x="3673687" y="3052800"/>
              <a:ext cx="1782148" cy="180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</a:endParaRPr>
            </a:p>
          </p:txBody>
        </p:sp>
        <p:pic>
          <p:nvPicPr>
            <p:cNvPr id="73" name="Picture 50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5" t="3661" r="17478" b="17538"/>
            <a:stretch/>
          </p:blipFill>
          <p:spPr bwMode="auto">
            <a:xfrm>
              <a:off x="2784843" y="2447196"/>
              <a:ext cx="3669508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4" name="Groupe 18"/>
            <p:cNvGrpSpPr/>
            <p:nvPr/>
          </p:nvGrpSpPr>
          <p:grpSpPr>
            <a:xfrm>
              <a:off x="3185207" y="2558683"/>
              <a:ext cx="2759104" cy="2251074"/>
              <a:chOff x="4090987" y="1437481"/>
              <a:chExt cx="3560763" cy="2905125"/>
            </a:xfrm>
          </p:grpSpPr>
          <p:sp>
            <p:nvSpPr>
              <p:cNvPr id="124" name="Freeform 7"/>
              <p:cNvSpPr>
                <a:spLocks/>
              </p:cNvSpPr>
              <p:nvPr/>
            </p:nvSpPr>
            <p:spPr bwMode="auto">
              <a:xfrm>
                <a:off x="4745037" y="1437481"/>
                <a:ext cx="2252663" cy="960438"/>
              </a:xfrm>
              <a:custGeom>
                <a:avLst/>
                <a:gdLst>
                  <a:gd name="T0" fmla="*/ 11823 w 11823"/>
                  <a:gd name="T1" fmla="*/ 3264 h 5038"/>
                  <a:gd name="T2" fmla="*/ 0 w 11823"/>
                  <a:gd name="T3" fmla="*/ 3264 h 5038"/>
                  <a:gd name="T4" fmla="*/ 1774 w 11823"/>
                  <a:gd name="T5" fmla="*/ 5038 h 5038"/>
                  <a:gd name="T6" fmla="*/ 10049 w 11823"/>
                  <a:gd name="T7" fmla="*/ 5038 h 5038"/>
                  <a:gd name="T8" fmla="*/ 11823 w 11823"/>
                  <a:gd name="T9" fmla="*/ 3264 h 5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23" h="5038">
                    <a:moveTo>
                      <a:pt x="11823" y="3264"/>
                    </a:moveTo>
                    <a:cubicBezTo>
                      <a:pt x="8558" y="0"/>
                      <a:pt x="3265" y="0"/>
                      <a:pt x="0" y="3264"/>
                    </a:cubicBezTo>
                    <a:lnTo>
                      <a:pt x="1774" y="5038"/>
                    </a:lnTo>
                    <a:cubicBezTo>
                      <a:pt x="4059" y="2752"/>
                      <a:pt x="7764" y="2752"/>
                      <a:pt x="10049" y="5038"/>
                    </a:cubicBezTo>
                    <a:lnTo>
                      <a:pt x="11823" y="3264"/>
                    </a:lnTo>
                    <a:close/>
                  </a:path>
                </a:pathLst>
              </a:custGeom>
              <a:solidFill>
                <a:srgbClr val="ECBD0B"/>
              </a:solidFill>
              <a:ln w="0">
                <a:solidFill>
                  <a:srgbClr val="ECBD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25" name="Freeform 8"/>
              <p:cNvSpPr>
                <a:spLocks/>
              </p:cNvSpPr>
              <p:nvPr/>
            </p:nvSpPr>
            <p:spPr bwMode="auto">
              <a:xfrm>
                <a:off x="6691312" y="2091531"/>
                <a:ext cx="960438" cy="2251075"/>
              </a:xfrm>
              <a:custGeom>
                <a:avLst/>
                <a:gdLst>
                  <a:gd name="T0" fmla="*/ 1774 w 5038"/>
                  <a:gd name="T1" fmla="*/ 11823 h 11823"/>
                  <a:gd name="T2" fmla="*/ 1774 w 5038"/>
                  <a:gd name="T3" fmla="*/ 0 h 11823"/>
                  <a:gd name="T4" fmla="*/ 1774 w 5038"/>
                  <a:gd name="T5" fmla="*/ 0 h 11823"/>
                  <a:gd name="T6" fmla="*/ 0 w 5038"/>
                  <a:gd name="T7" fmla="*/ 1774 h 11823"/>
                  <a:gd name="T8" fmla="*/ 0 w 5038"/>
                  <a:gd name="T9" fmla="*/ 10049 h 11823"/>
                  <a:gd name="T10" fmla="*/ 0 w 5038"/>
                  <a:gd name="T11" fmla="*/ 10049 h 11823"/>
                  <a:gd name="T12" fmla="*/ 1774 w 5038"/>
                  <a:gd name="T13" fmla="*/ 11823 h 1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38" h="11823">
                    <a:moveTo>
                      <a:pt x="1774" y="11823"/>
                    </a:moveTo>
                    <a:cubicBezTo>
                      <a:pt x="5038" y="8558"/>
                      <a:pt x="5038" y="3265"/>
                      <a:pt x="1774" y="0"/>
                    </a:cubicBezTo>
                    <a:cubicBezTo>
                      <a:pt x="1774" y="0"/>
                      <a:pt x="1774" y="0"/>
                      <a:pt x="1774" y="0"/>
                    </a:cubicBezTo>
                    <a:lnTo>
                      <a:pt x="0" y="1774"/>
                    </a:lnTo>
                    <a:cubicBezTo>
                      <a:pt x="2286" y="4059"/>
                      <a:pt x="2286" y="7764"/>
                      <a:pt x="0" y="10049"/>
                    </a:cubicBezTo>
                    <a:cubicBezTo>
                      <a:pt x="0" y="10049"/>
                      <a:pt x="0" y="10049"/>
                      <a:pt x="0" y="10049"/>
                    </a:cubicBezTo>
                    <a:lnTo>
                      <a:pt x="1774" y="11823"/>
                    </a:lnTo>
                    <a:close/>
                  </a:path>
                </a:pathLst>
              </a:custGeom>
              <a:solidFill>
                <a:srgbClr val="619D09"/>
              </a:solidFill>
              <a:ln w="0">
                <a:solidFill>
                  <a:srgbClr val="619D0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26" name="Freeform 10"/>
              <p:cNvSpPr>
                <a:spLocks/>
              </p:cNvSpPr>
              <p:nvPr/>
            </p:nvSpPr>
            <p:spPr bwMode="auto">
              <a:xfrm>
                <a:off x="4090987" y="2091531"/>
                <a:ext cx="960438" cy="2251075"/>
              </a:xfrm>
              <a:custGeom>
                <a:avLst/>
                <a:gdLst>
                  <a:gd name="T0" fmla="*/ 3265 w 5038"/>
                  <a:gd name="T1" fmla="*/ 0 h 11823"/>
                  <a:gd name="T2" fmla="*/ 3265 w 5038"/>
                  <a:gd name="T3" fmla="*/ 11823 h 11823"/>
                  <a:gd name="T4" fmla="*/ 3265 w 5038"/>
                  <a:gd name="T5" fmla="*/ 11823 h 11823"/>
                  <a:gd name="T6" fmla="*/ 5038 w 5038"/>
                  <a:gd name="T7" fmla="*/ 10049 h 11823"/>
                  <a:gd name="T8" fmla="*/ 5038 w 5038"/>
                  <a:gd name="T9" fmla="*/ 1774 h 11823"/>
                  <a:gd name="T10" fmla="*/ 5038 w 5038"/>
                  <a:gd name="T11" fmla="*/ 1774 h 11823"/>
                  <a:gd name="T12" fmla="*/ 3265 w 5038"/>
                  <a:gd name="T13" fmla="*/ 0 h 1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38" h="11823">
                    <a:moveTo>
                      <a:pt x="3265" y="0"/>
                    </a:moveTo>
                    <a:cubicBezTo>
                      <a:pt x="0" y="3265"/>
                      <a:pt x="0" y="8558"/>
                      <a:pt x="3265" y="11823"/>
                    </a:cubicBezTo>
                    <a:cubicBezTo>
                      <a:pt x="3265" y="11823"/>
                      <a:pt x="3265" y="11823"/>
                      <a:pt x="3265" y="11823"/>
                    </a:cubicBezTo>
                    <a:lnTo>
                      <a:pt x="5038" y="10049"/>
                    </a:lnTo>
                    <a:cubicBezTo>
                      <a:pt x="2753" y="7764"/>
                      <a:pt x="2753" y="4059"/>
                      <a:pt x="5038" y="1774"/>
                    </a:cubicBezTo>
                    <a:cubicBezTo>
                      <a:pt x="5038" y="1774"/>
                      <a:pt x="5038" y="1774"/>
                      <a:pt x="5038" y="1774"/>
                    </a:cubicBezTo>
                    <a:lnTo>
                      <a:pt x="3265" y="0"/>
                    </a:lnTo>
                    <a:close/>
                  </a:path>
                </a:pathLst>
              </a:custGeom>
              <a:solidFill>
                <a:srgbClr val="D12112"/>
              </a:solidFill>
              <a:ln w="0">
                <a:solidFill>
                  <a:srgbClr val="D1211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75" name="Groupe 4"/>
            <p:cNvGrpSpPr/>
            <p:nvPr/>
          </p:nvGrpSpPr>
          <p:grpSpPr>
            <a:xfrm>
              <a:off x="2483768" y="1910675"/>
              <a:ext cx="4135049" cy="3639205"/>
              <a:chOff x="3559726" y="2636976"/>
              <a:chExt cx="4135049" cy="3639205"/>
            </a:xfrm>
          </p:grpSpPr>
          <p:sp>
            <p:nvSpPr>
              <p:cNvPr id="76" name="ZoneTexte 5"/>
              <p:cNvSpPr txBox="1"/>
              <p:nvPr/>
            </p:nvSpPr>
            <p:spPr>
              <a:xfrm>
                <a:off x="4177467" y="5937627"/>
                <a:ext cx="314510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600" b="1" dirty="0" smtClean="0"/>
                  <a:t>0</a:t>
                </a:r>
                <a:endParaRPr lang="fr-FR" sz="1600" b="1" dirty="0"/>
              </a:p>
            </p:txBody>
          </p:sp>
          <p:sp>
            <p:nvSpPr>
              <p:cNvPr id="77" name="ZoneTexte 6"/>
              <p:cNvSpPr txBox="1"/>
              <p:nvPr/>
            </p:nvSpPr>
            <p:spPr>
              <a:xfrm>
                <a:off x="6733174" y="5937627"/>
                <a:ext cx="574196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600" b="1" dirty="0" smtClean="0"/>
                  <a:t>100</a:t>
                </a:r>
                <a:endParaRPr lang="fr-FR" sz="1600" b="1" dirty="0"/>
              </a:p>
            </p:txBody>
          </p:sp>
          <p:sp>
            <p:nvSpPr>
              <p:cNvPr id="78" name="ZoneTexte 8"/>
              <p:cNvSpPr txBox="1"/>
              <p:nvPr/>
            </p:nvSpPr>
            <p:spPr>
              <a:xfrm>
                <a:off x="3559726" y="4154928"/>
                <a:ext cx="36420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20</a:t>
                </a:r>
                <a:endParaRPr lang="fr-FR" sz="1100" dirty="0"/>
              </a:p>
            </p:txBody>
          </p:sp>
          <p:sp>
            <p:nvSpPr>
              <p:cNvPr id="79" name="ZoneTexte 9"/>
              <p:cNvSpPr txBox="1"/>
              <p:nvPr/>
            </p:nvSpPr>
            <p:spPr>
              <a:xfrm>
                <a:off x="3587139" y="5139044"/>
                <a:ext cx="36420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10</a:t>
                </a:r>
                <a:endParaRPr lang="fr-FR" sz="1100" dirty="0"/>
              </a:p>
            </p:txBody>
          </p:sp>
          <p:sp>
            <p:nvSpPr>
              <p:cNvPr id="80" name="ZoneTexte 10"/>
              <p:cNvSpPr txBox="1"/>
              <p:nvPr/>
            </p:nvSpPr>
            <p:spPr>
              <a:xfrm>
                <a:off x="3987352" y="3526282"/>
                <a:ext cx="36420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30</a:t>
                </a:r>
                <a:endParaRPr lang="fr-FR" sz="1100" dirty="0"/>
              </a:p>
            </p:txBody>
          </p:sp>
          <p:sp>
            <p:nvSpPr>
              <p:cNvPr id="81" name="ZoneTexte 11"/>
              <p:cNvSpPr txBox="1"/>
              <p:nvPr/>
            </p:nvSpPr>
            <p:spPr>
              <a:xfrm>
                <a:off x="4566335" y="3023374"/>
                <a:ext cx="36420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/>
                  <a:t>4</a:t>
                </a:r>
                <a:r>
                  <a:rPr lang="fr-FR" sz="1100" dirty="0" smtClean="0"/>
                  <a:t>0</a:t>
                </a:r>
                <a:endParaRPr lang="fr-FR" sz="1100" dirty="0"/>
              </a:p>
            </p:txBody>
          </p:sp>
          <p:sp>
            <p:nvSpPr>
              <p:cNvPr id="82" name="ZoneTexte 12"/>
              <p:cNvSpPr txBox="1"/>
              <p:nvPr/>
            </p:nvSpPr>
            <p:spPr>
              <a:xfrm>
                <a:off x="7325937" y="4154928"/>
                <a:ext cx="32893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80</a:t>
                </a:r>
                <a:endParaRPr lang="fr-FR" sz="1100" dirty="0"/>
              </a:p>
            </p:txBody>
          </p:sp>
          <p:sp>
            <p:nvSpPr>
              <p:cNvPr id="83" name="ZoneTexte 13"/>
              <p:cNvSpPr txBox="1"/>
              <p:nvPr/>
            </p:nvSpPr>
            <p:spPr>
              <a:xfrm>
                <a:off x="7365839" y="5139044"/>
                <a:ext cx="32893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90</a:t>
                </a:r>
                <a:endParaRPr lang="fr-FR" sz="1100" dirty="0"/>
              </a:p>
            </p:txBody>
          </p:sp>
          <p:sp>
            <p:nvSpPr>
              <p:cNvPr id="84" name="ZoneTexte 14"/>
              <p:cNvSpPr txBox="1"/>
              <p:nvPr/>
            </p:nvSpPr>
            <p:spPr>
              <a:xfrm>
                <a:off x="7037905" y="3526282"/>
                <a:ext cx="32893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70</a:t>
                </a:r>
                <a:endParaRPr lang="fr-FR" sz="1100" dirty="0"/>
              </a:p>
            </p:txBody>
          </p:sp>
          <p:sp>
            <p:nvSpPr>
              <p:cNvPr id="85" name="ZoneTexte 15"/>
              <p:cNvSpPr txBox="1"/>
              <p:nvPr/>
            </p:nvSpPr>
            <p:spPr>
              <a:xfrm>
                <a:off x="6385671" y="3023374"/>
                <a:ext cx="32893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60</a:t>
                </a:r>
                <a:endParaRPr lang="fr-FR" sz="1100" dirty="0"/>
              </a:p>
            </p:txBody>
          </p:sp>
          <p:sp>
            <p:nvSpPr>
              <p:cNvPr id="121" name="ZoneTexte 7"/>
              <p:cNvSpPr txBox="1"/>
              <p:nvPr/>
            </p:nvSpPr>
            <p:spPr>
              <a:xfrm>
                <a:off x="5418543" y="2636976"/>
                <a:ext cx="444352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600" b="1" dirty="0" smtClean="0"/>
                  <a:t>50</a:t>
                </a:r>
                <a:endParaRPr lang="fr-FR" sz="1600" b="1" dirty="0"/>
              </a:p>
            </p:txBody>
          </p:sp>
        </p:grpSp>
      </p:grpSp>
      <p:grpSp>
        <p:nvGrpSpPr>
          <p:cNvPr id="127" name="Groupe 1"/>
          <p:cNvGrpSpPr/>
          <p:nvPr/>
        </p:nvGrpSpPr>
        <p:grpSpPr>
          <a:xfrm>
            <a:off x="3128133" y="2114156"/>
            <a:ext cx="3043875" cy="2602876"/>
            <a:chOff x="2483768" y="1910675"/>
            <a:chExt cx="4135049" cy="3639205"/>
          </a:xfrm>
        </p:grpSpPr>
        <p:sp>
          <p:nvSpPr>
            <p:cNvPr id="128" name="Ellipse 87"/>
            <p:cNvSpPr/>
            <p:nvPr/>
          </p:nvSpPr>
          <p:spPr bwMode="auto">
            <a:xfrm>
              <a:off x="3673687" y="3052800"/>
              <a:ext cx="1782148" cy="1800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</a:endParaRPr>
            </a:p>
          </p:txBody>
        </p:sp>
        <p:pic>
          <p:nvPicPr>
            <p:cNvPr id="129" name="Picture 50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5" t="3661" r="17478" b="17538"/>
            <a:stretch/>
          </p:blipFill>
          <p:spPr bwMode="auto">
            <a:xfrm>
              <a:off x="2784843" y="2447196"/>
              <a:ext cx="3669508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0" name="Groupe 18"/>
            <p:cNvGrpSpPr/>
            <p:nvPr/>
          </p:nvGrpSpPr>
          <p:grpSpPr>
            <a:xfrm>
              <a:off x="3185207" y="2558683"/>
              <a:ext cx="2759104" cy="2251074"/>
              <a:chOff x="4090987" y="1437481"/>
              <a:chExt cx="3560763" cy="2905125"/>
            </a:xfrm>
          </p:grpSpPr>
          <p:sp>
            <p:nvSpPr>
              <p:cNvPr id="143" name="Freeform 7"/>
              <p:cNvSpPr>
                <a:spLocks/>
              </p:cNvSpPr>
              <p:nvPr/>
            </p:nvSpPr>
            <p:spPr bwMode="auto">
              <a:xfrm>
                <a:off x="4745037" y="1437481"/>
                <a:ext cx="2252663" cy="960438"/>
              </a:xfrm>
              <a:custGeom>
                <a:avLst/>
                <a:gdLst>
                  <a:gd name="T0" fmla="*/ 11823 w 11823"/>
                  <a:gd name="T1" fmla="*/ 3264 h 5038"/>
                  <a:gd name="T2" fmla="*/ 0 w 11823"/>
                  <a:gd name="T3" fmla="*/ 3264 h 5038"/>
                  <a:gd name="T4" fmla="*/ 1774 w 11823"/>
                  <a:gd name="T5" fmla="*/ 5038 h 5038"/>
                  <a:gd name="T6" fmla="*/ 10049 w 11823"/>
                  <a:gd name="T7" fmla="*/ 5038 h 5038"/>
                  <a:gd name="T8" fmla="*/ 11823 w 11823"/>
                  <a:gd name="T9" fmla="*/ 3264 h 5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23" h="5038">
                    <a:moveTo>
                      <a:pt x="11823" y="3264"/>
                    </a:moveTo>
                    <a:cubicBezTo>
                      <a:pt x="8558" y="0"/>
                      <a:pt x="3265" y="0"/>
                      <a:pt x="0" y="3264"/>
                    </a:cubicBezTo>
                    <a:lnTo>
                      <a:pt x="1774" y="5038"/>
                    </a:lnTo>
                    <a:cubicBezTo>
                      <a:pt x="4059" y="2752"/>
                      <a:pt x="7764" y="2752"/>
                      <a:pt x="10049" y="5038"/>
                    </a:cubicBezTo>
                    <a:lnTo>
                      <a:pt x="11823" y="3264"/>
                    </a:lnTo>
                    <a:close/>
                  </a:path>
                </a:pathLst>
              </a:custGeom>
              <a:solidFill>
                <a:srgbClr val="ECBD0B"/>
              </a:solidFill>
              <a:ln w="0">
                <a:solidFill>
                  <a:srgbClr val="ECBD0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44" name="Freeform 8"/>
              <p:cNvSpPr>
                <a:spLocks/>
              </p:cNvSpPr>
              <p:nvPr/>
            </p:nvSpPr>
            <p:spPr bwMode="auto">
              <a:xfrm>
                <a:off x="6691312" y="2091531"/>
                <a:ext cx="960438" cy="2251075"/>
              </a:xfrm>
              <a:custGeom>
                <a:avLst/>
                <a:gdLst>
                  <a:gd name="T0" fmla="*/ 1774 w 5038"/>
                  <a:gd name="T1" fmla="*/ 11823 h 11823"/>
                  <a:gd name="T2" fmla="*/ 1774 w 5038"/>
                  <a:gd name="T3" fmla="*/ 0 h 11823"/>
                  <a:gd name="T4" fmla="*/ 1774 w 5038"/>
                  <a:gd name="T5" fmla="*/ 0 h 11823"/>
                  <a:gd name="T6" fmla="*/ 0 w 5038"/>
                  <a:gd name="T7" fmla="*/ 1774 h 11823"/>
                  <a:gd name="T8" fmla="*/ 0 w 5038"/>
                  <a:gd name="T9" fmla="*/ 10049 h 11823"/>
                  <a:gd name="T10" fmla="*/ 0 w 5038"/>
                  <a:gd name="T11" fmla="*/ 10049 h 11823"/>
                  <a:gd name="T12" fmla="*/ 1774 w 5038"/>
                  <a:gd name="T13" fmla="*/ 11823 h 1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38" h="11823">
                    <a:moveTo>
                      <a:pt x="1774" y="11823"/>
                    </a:moveTo>
                    <a:cubicBezTo>
                      <a:pt x="5038" y="8558"/>
                      <a:pt x="5038" y="3265"/>
                      <a:pt x="1774" y="0"/>
                    </a:cubicBezTo>
                    <a:cubicBezTo>
                      <a:pt x="1774" y="0"/>
                      <a:pt x="1774" y="0"/>
                      <a:pt x="1774" y="0"/>
                    </a:cubicBezTo>
                    <a:lnTo>
                      <a:pt x="0" y="1774"/>
                    </a:lnTo>
                    <a:cubicBezTo>
                      <a:pt x="2286" y="4059"/>
                      <a:pt x="2286" y="7764"/>
                      <a:pt x="0" y="10049"/>
                    </a:cubicBezTo>
                    <a:cubicBezTo>
                      <a:pt x="0" y="10049"/>
                      <a:pt x="0" y="10049"/>
                      <a:pt x="0" y="10049"/>
                    </a:cubicBezTo>
                    <a:lnTo>
                      <a:pt x="1774" y="11823"/>
                    </a:lnTo>
                    <a:close/>
                  </a:path>
                </a:pathLst>
              </a:custGeom>
              <a:solidFill>
                <a:srgbClr val="619D09"/>
              </a:solidFill>
              <a:ln w="0">
                <a:solidFill>
                  <a:srgbClr val="619D0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45" name="Freeform 10"/>
              <p:cNvSpPr>
                <a:spLocks/>
              </p:cNvSpPr>
              <p:nvPr/>
            </p:nvSpPr>
            <p:spPr bwMode="auto">
              <a:xfrm>
                <a:off x="4090987" y="2091531"/>
                <a:ext cx="960438" cy="2251075"/>
              </a:xfrm>
              <a:custGeom>
                <a:avLst/>
                <a:gdLst>
                  <a:gd name="T0" fmla="*/ 3265 w 5038"/>
                  <a:gd name="T1" fmla="*/ 0 h 11823"/>
                  <a:gd name="T2" fmla="*/ 3265 w 5038"/>
                  <a:gd name="T3" fmla="*/ 11823 h 11823"/>
                  <a:gd name="T4" fmla="*/ 3265 w 5038"/>
                  <a:gd name="T5" fmla="*/ 11823 h 11823"/>
                  <a:gd name="T6" fmla="*/ 5038 w 5038"/>
                  <a:gd name="T7" fmla="*/ 10049 h 11823"/>
                  <a:gd name="T8" fmla="*/ 5038 w 5038"/>
                  <a:gd name="T9" fmla="*/ 1774 h 11823"/>
                  <a:gd name="T10" fmla="*/ 5038 w 5038"/>
                  <a:gd name="T11" fmla="*/ 1774 h 11823"/>
                  <a:gd name="T12" fmla="*/ 3265 w 5038"/>
                  <a:gd name="T13" fmla="*/ 0 h 1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38" h="11823">
                    <a:moveTo>
                      <a:pt x="3265" y="0"/>
                    </a:moveTo>
                    <a:cubicBezTo>
                      <a:pt x="0" y="3265"/>
                      <a:pt x="0" y="8558"/>
                      <a:pt x="3265" y="11823"/>
                    </a:cubicBezTo>
                    <a:cubicBezTo>
                      <a:pt x="3265" y="11823"/>
                      <a:pt x="3265" y="11823"/>
                      <a:pt x="3265" y="11823"/>
                    </a:cubicBezTo>
                    <a:lnTo>
                      <a:pt x="5038" y="10049"/>
                    </a:lnTo>
                    <a:cubicBezTo>
                      <a:pt x="2753" y="7764"/>
                      <a:pt x="2753" y="4059"/>
                      <a:pt x="5038" y="1774"/>
                    </a:cubicBezTo>
                    <a:cubicBezTo>
                      <a:pt x="5038" y="1774"/>
                      <a:pt x="5038" y="1774"/>
                      <a:pt x="5038" y="1774"/>
                    </a:cubicBezTo>
                    <a:lnTo>
                      <a:pt x="3265" y="0"/>
                    </a:lnTo>
                    <a:close/>
                  </a:path>
                </a:pathLst>
              </a:custGeom>
              <a:solidFill>
                <a:srgbClr val="D12112"/>
              </a:solidFill>
              <a:ln w="0">
                <a:solidFill>
                  <a:srgbClr val="D1211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grpSp>
          <p:nvGrpSpPr>
            <p:cNvPr id="131" name="Groupe 4"/>
            <p:cNvGrpSpPr/>
            <p:nvPr/>
          </p:nvGrpSpPr>
          <p:grpSpPr>
            <a:xfrm>
              <a:off x="2483768" y="1910675"/>
              <a:ext cx="4135049" cy="3639205"/>
              <a:chOff x="3559726" y="2636976"/>
              <a:chExt cx="4135049" cy="3639205"/>
            </a:xfrm>
          </p:grpSpPr>
          <p:sp>
            <p:nvSpPr>
              <p:cNvPr id="132" name="ZoneTexte 5"/>
              <p:cNvSpPr txBox="1"/>
              <p:nvPr/>
            </p:nvSpPr>
            <p:spPr>
              <a:xfrm>
                <a:off x="4177467" y="5937627"/>
                <a:ext cx="314510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600" b="1" dirty="0" smtClean="0"/>
                  <a:t>0</a:t>
                </a:r>
                <a:endParaRPr lang="fr-FR" sz="1600" b="1" dirty="0"/>
              </a:p>
            </p:txBody>
          </p:sp>
          <p:sp>
            <p:nvSpPr>
              <p:cNvPr id="133" name="ZoneTexte 6"/>
              <p:cNvSpPr txBox="1"/>
              <p:nvPr/>
            </p:nvSpPr>
            <p:spPr>
              <a:xfrm>
                <a:off x="6733174" y="5937627"/>
                <a:ext cx="574196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600" b="1" dirty="0" smtClean="0"/>
                  <a:t>100</a:t>
                </a:r>
                <a:endParaRPr lang="fr-FR" sz="1600" b="1" dirty="0"/>
              </a:p>
            </p:txBody>
          </p:sp>
          <p:sp>
            <p:nvSpPr>
              <p:cNvPr id="134" name="ZoneTexte 8"/>
              <p:cNvSpPr txBox="1"/>
              <p:nvPr/>
            </p:nvSpPr>
            <p:spPr>
              <a:xfrm>
                <a:off x="3559726" y="4154928"/>
                <a:ext cx="36420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20</a:t>
                </a:r>
                <a:endParaRPr lang="fr-FR" sz="1100" dirty="0"/>
              </a:p>
            </p:txBody>
          </p:sp>
          <p:sp>
            <p:nvSpPr>
              <p:cNvPr id="135" name="ZoneTexte 9"/>
              <p:cNvSpPr txBox="1"/>
              <p:nvPr/>
            </p:nvSpPr>
            <p:spPr>
              <a:xfrm>
                <a:off x="3587139" y="5139044"/>
                <a:ext cx="36420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10</a:t>
                </a:r>
                <a:endParaRPr lang="fr-FR" sz="1100" dirty="0"/>
              </a:p>
            </p:txBody>
          </p:sp>
          <p:sp>
            <p:nvSpPr>
              <p:cNvPr id="136" name="ZoneTexte 10"/>
              <p:cNvSpPr txBox="1"/>
              <p:nvPr/>
            </p:nvSpPr>
            <p:spPr>
              <a:xfrm>
                <a:off x="3987351" y="3526282"/>
                <a:ext cx="36420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30</a:t>
                </a:r>
                <a:endParaRPr lang="fr-FR" sz="1100" dirty="0"/>
              </a:p>
            </p:txBody>
          </p:sp>
          <p:sp>
            <p:nvSpPr>
              <p:cNvPr id="137" name="ZoneTexte 11"/>
              <p:cNvSpPr txBox="1"/>
              <p:nvPr/>
            </p:nvSpPr>
            <p:spPr>
              <a:xfrm>
                <a:off x="4566335" y="3023374"/>
                <a:ext cx="364202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/>
                  <a:t>4</a:t>
                </a:r>
                <a:r>
                  <a:rPr lang="fr-FR" sz="1100" dirty="0" smtClean="0"/>
                  <a:t>0</a:t>
                </a:r>
                <a:endParaRPr lang="fr-FR" sz="1100" dirty="0"/>
              </a:p>
            </p:txBody>
          </p:sp>
          <p:sp>
            <p:nvSpPr>
              <p:cNvPr id="138" name="ZoneTexte 12"/>
              <p:cNvSpPr txBox="1"/>
              <p:nvPr/>
            </p:nvSpPr>
            <p:spPr>
              <a:xfrm>
                <a:off x="7325937" y="4154928"/>
                <a:ext cx="32893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80</a:t>
                </a:r>
                <a:endParaRPr lang="fr-FR" sz="1100" dirty="0"/>
              </a:p>
            </p:txBody>
          </p:sp>
          <p:sp>
            <p:nvSpPr>
              <p:cNvPr id="139" name="ZoneTexte 13"/>
              <p:cNvSpPr txBox="1"/>
              <p:nvPr/>
            </p:nvSpPr>
            <p:spPr>
              <a:xfrm>
                <a:off x="7365839" y="5139044"/>
                <a:ext cx="32893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90</a:t>
                </a:r>
                <a:endParaRPr lang="fr-FR" sz="1100" dirty="0"/>
              </a:p>
            </p:txBody>
          </p:sp>
          <p:sp>
            <p:nvSpPr>
              <p:cNvPr id="140" name="ZoneTexte 14"/>
              <p:cNvSpPr txBox="1"/>
              <p:nvPr/>
            </p:nvSpPr>
            <p:spPr>
              <a:xfrm>
                <a:off x="7037905" y="3526282"/>
                <a:ext cx="32893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70</a:t>
                </a:r>
                <a:endParaRPr lang="fr-FR" sz="1100" dirty="0"/>
              </a:p>
            </p:txBody>
          </p:sp>
          <p:sp>
            <p:nvSpPr>
              <p:cNvPr id="141" name="ZoneTexte 15"/>
              <p:cNvSpPr txBox="1"/>
              <p:nvPr/>
            </p:nvSpPr>
            <p:spPr>
              <a:xfrm>
                <a:off x="6385671" y="3023374"/>
                <a:ext cx="328936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100" dirty="0" smtClean="0"/>
                  <a:t>60</a:t>
                </a:r>
                <a:endParaRPr lang="fr-FR" sz="1100" dirty="0"/>
              </a:p>
            </p:txBody>
          </p:sp>
          <p:sp>
            <p:nvSpPr>
              <p:cNvPr id="142" name="ZoneTexte 7"/>
              <p:cNvSpPr txBox="1"/>
              <p:nvPr/>
            </p:nvSpPr>
            <p:spPr>
              <a:xfrm>
                <a:off x="5418543" y="2636976"/>
                <a:ext cx="444352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600" b="1" dirty="0" smtClean="0"/>
                  <a:t>50</a:t>
                </a:r>
                <a:endParaRPr lang="fr-FR" sz="1600" b="1" dirty="0"/>
              </a:p>
            </p:txBody>
          </p:sp>
        </p:grpSp>
      </p:grpSp>
      <p:graphicFrame>
        <p:nvGraphicFramePr>
          <p:cNvPr id="146" name="Graphique 25"/>
          <p:cNvGraphicFramePr/>
          <p:nvPr>
            <p:extLst>
              <p:ext uri="{D42A27DB-BD31-4B8C-83A1-F6EECF244321}">
                <p14:modId xmlns:p14="http://schemas.microsoft.com/office/powerpoint/2010/main" val="2035628884"/>
              </p:ext>
            </p:extLst>
          </p:nvPr>
        </p:nvGraphicFramePr>
        <p:xfrm>
          <a:off x="3541451" y="2730804"/>
          <a:ext cx="2317797" cy="1745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7" name="Graphique 25"/>
          <p:cNvGraphicFramePr/>
          <p:nvPr>
            <p:extLst>
              <p:ext uri="{D42A27DB-BD31-4B8C-83A1-F6EECF244321}">
                <p14:modId xmlns:p14="http://schemas.microsoft.com/office/powerpoint/2010/main" val="2256352663"/>
              </p:ext>
            </p:extLst>
          </p:nvPr>
        </p:nvGraphicFramePr>
        <p:xfrm>
          <a:off x="6556512" y="2719946"/>
          <a:ext cx="2317797" cy="1745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654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Funksjon i bedriften</a:t>
            </a:r>
            <a:endParaRPr lang="nb-NO" dirty="0"/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86804594"/>
              </p:ext>
            </p:extLst>
          </p:nvPr>
        </p:nvGraphicFramePr>
        <p:xfrm>
          <a:off x="223284" y="709685"/>
          <a:ext cx="7931889" cy="5882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05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Privat og offentlig sektor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8961438" y="6623050"/>
            <a:ext cx="182562" cy="185738"/>
          </a:xfrm>
          <a:prstGeom prst="rect">
            <a:avLst/>
          </a:prstGeom>
        </p:spPr>
        <p:txBody>
          <a:bodyPr/>
          <a:lstStyle/>
          <a:p>
            <a:fld id="{99DB18A3-D21F-4BB0-9E84-DFB029941648}" type="slidenum">
              <a:rPr lang="de-DE" smtClean="0"/>
              <a:pPr/>
              <a:t>36</a:t>
            </a:fld>
            <a:endParaRPr lang="de-DE" dirty="0"/>
          </a:p>
        </p:txBody>
      </p:sp>
      <p:graphicFrame>
        <p:nvGraphicFramePr>
          <p:cNvPr id="10" name="Plassholder for innhold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38309063"/>
              </p:ext>
            </p:extLst>
          </p:nvPr>
        </p:nvGraphicFramePr>
        <p:xfrm>
          <a:off x="276447" y="947590"/>
          <a:ext cx="7740650" cy="539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286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Beløp bidratt til oppdragsgivers kjøp av varer og tjenester</a:t>
            </a:r>
            <a:endParaRPr lang="nb-NO" dirty="0"/>
          </a:p>
        </p:txBody>
      </p:sp>
      <p:graphicFrame>
        <p:nvGraphicFramePr>
          <p:cNvPr id="10" name="Plassholder for innhold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61235392"/>
              </p:ext>
            </p:extLst>
          </p:nvPr>
        </p:nvGraphicFramePr>
        <p:xfrm>
          <a:off x="0" y="1167302"/>
          <a:ext cx="8270543" cy="539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Sylinder 6"/>
          <p:cNvSpPr txBox="1"/>
          <p:nvPr/>
        </p:nvSpPr>
        <p:spPr>
          <a:xfrm>
            <a:off x="5138840" y="928944"/>
            <a:ext cx="3022203" cy="1107996"/>
          </a:xfrm>
          <a:prstGeom prst="rect">
            <a:avLst/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chemeClr val="bg1"/>
                </a:solidFill>
              </a:rPr>
              <a:t>38 % </a:t>
            </a:r>
            <a:r>
              <a:rPr lang="nb-NO" sz="1600" dirty="0" smtClean="0">
                <a:solidFill>
                  <a:schemeClr val="bg1"/>
                </a:solidFill>
              </a:rPr>
              <a:t>av </a:t>
            </a:r>
            <a:r>
              <a:rPr lang="nb-NO" sz="1600" dirty="0" err="1" smtClean="0">
                <a:solidFill>
                  <a:schemeClr val="bg1"/>
                </a:solidFill>
              </a:rPr>
              <a:t>Byggfaktas</a:t>
            </a:r>
            <a:r>
              <a:rPr lang="nb-NO" sz="1600" dirty="0" smtClean="0">
                <a:solidFill>
                  <a:schemeClr val="bg1"/>
                </a:solidFill>
              </a:rPr>
              <a:t> lesere  bidrar til oppdragsgiver kjøp av varer/tjenester for over 1. million, mot 26 % normalt blant ledere</a:t>
            </a:r>
            <a:endParaRPr lang="nb-NO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Antall styreverv</a:t>
            </a:r>
            <a:endParaRPr lang="nb-NO" dirty="0"/>
          </a:p>
        </p:txBody>
      </p:sp>
      <p:graphicFrame>
        <p:nvGraphicFramePr>
          <p:cNvPr id="10" name="Plassholder for innhold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96503506"/>
              </p:ext>
            </p:extLst>
          </p:nvPr>
        </p:nvGraphicFramePr>
        <p:xfrm>
          <a:off x="0" y="979488"/>
          <a:ext cx="7740650" cy="539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Sylinder 6"/>
          <p:cNvSpPr txBox="1"/>
          <p:nvPr/>
        </p:nvSpPr>
        <p:spPr>
          <a:xfrm>
            <a:off x="3323688" y="1775105"/>
            <a:ext cx="4564718" cy="615553"/>
          </a:xfrm>
          <a:prstGeom prst="rect">
            <a:avLst/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3</a:t>
            </a:r>
            <a:r>
              <a:rPr lang="nb-NO" b="1" dirty="0" smtClean="0">
                <a:solidFill>
                  <a:schemeClr val="bg1"/>
                </a:solidFill>
              </a:rPr>
              <a:t>9 % </a:t>
            </a:r>
            <a:r>
              <a:rPr lang="nb-NO" sz="1600" dirty="0" smtClean="0">
                <a:solidFill>
                  <a:schemeClr val="bg1"/>
                </a:solidFill>
              </a:rPr>
              <a:t>av </a:t>
            </a:r>
            <a:r>
              <a:rPr lang="nb-NO" sz="1600" dirty="0" err="1" smtClean="0">
                <a:solidFill>
                  <a:schemeClr val="bg1"/>
                </a:solidFill>
              </a:rPr>
              <a:t>Byggfaktas</a:t>
            </a:r>
            <a:r>
              <a:rPr lang="nb-NO" sz="1600" dirty="0" smtClean="0">
                <a:solidFill>
                  <a:schemeClr val="bg1"/>
                </a:solidFill>
              </a:rPr>
              <a:t> lesere  har 2-3 </a:t>
            </a:r>
            <a:r>
              <a:rPr lang="nb-NO" sz="1600" dirty="0" err="1" smtClean="0">
                <a:solidFill>
                  <a:schemeClr val="bg1"/>
                </a:solidFill>
              </a:rPr>
              <a:t>styrever</a:t>
            </a:r>
            <a:r>
              <a:rPr lang="nb-NO" sz="1600" dirty="0" smtClean="0">
                <a:solidFill>
                  <a:schemeClr val="bg1"/>
                </a:solidFill>
              </a:rPr>
              <a:t> eller flere, mot 31 % normalt blant ledere</a:t>
            </a:r>
            <a:endParaRPr lang="nb-NO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368300" y="1608667"/>
            <a:ext cx="6565900" cy="3556000"/>
            <a:chOff x="-368300" y="1206500"/>
            <a:chExt cx="6565900" cy="2667000"/>
          </a:xfrm>
          <a:solidFill>
            <a:schemeClr val="bg2"/>
          </a:solidFill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59944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5659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Title 5"/>
          <p:cNvSpPr txBox="1">
            <a:spLocks/>
          </p:cNvSpPr>
          <p:nvPr/>
        </p:nvSpPr>
        <p:spPr>
          <a:xfrm>
            <a:off x="139700" y="2201337"/>
            <a:ext cx="6057524" cy="2302933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4200" cap="small" dirty="0" smtClean="0">
                <a:solidFill>
                  <a:srgbClr val="545757"/>
                </a:solidFill>
                <a:cs typeface="Arial"/>
              </a:rPr>
              <a:t>KJØPEKRAFT</a:t>
            </a:r>
            <a:endParaRPr lang="en-US" sz="4400" cap="small" dirty="0">
              <a:solidFill>
                <a:srgbClr val="545757"/>
              </a:solidFill>
              <a:cs typeface="Arial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087941" y="2369092"/>
            <a:ext cx="2218565" cy="2169041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vert270" wrap="square" lIns="90000" tIns="46800" rIns="90000" bIns="46800" rtlCol="0" anchor="ctr">
            <a:spAutoFit/>
          </a:bodyPr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607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368300" y="1608667"/>
            <a:ext cx="6972300" cy="3556000"/>
            <a:chOff x="-368300" y="1206500"/>
            <a:chExt cx="6972300" cy="2667000"/>
          </a:xfrm>
          <a:solidFill>
            <a:schemeClr val="bg2"/>
          </a:solidFill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64008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defTabSz="457137"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9723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7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961438" y="6565900"/>
            <a:ext cx="182562" cy="185738"/>
          </a:xfrm>
          <a:prstGeom prst="rect">
            <a:avLst/>
          </a:prstGeom>
        </p:spPr>
        <p:txBody>
          <a:bodyPr/>
          <a:lstStyle/>
          <a:p>
            <a:pPr algn="r"/>
            <a:fld id="{976E9F39-4EC8-7D43-AE57-B67BC8DE7C05}" type="slidenum">
              <a:rPr lang="en-US" sz="1600">
                <a:solidFill>
                  <a:prstClr val="white"/>
                </a:solidFill>
                <a:cs typeface="Arial"/>
              </a:rPr>
              <a:pPr algn="r"/>
              <a:t>4</a:t>
            </a:fld>
            <a:endParaRPr lang="en-US" sz="160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139700" y="2201337"/>
            <a:ext cx="6400800" cy="2302933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 defTabSz="457137">
              <a:spcBef>
                <a:spcPct val="0"/>
              </a:spcBef>
            </a:pPr>
            <a:r>
              <a:rPr lang="en-US" sz="4200" cap="small" dirty="0" err="1">
                <a:solidFill>
                  <a:srgbClr val="545757"/>
                </a:solidFill>
                <a:cs typeface="Arial"/>
              </a:rPr>
              <a:t>Lederes</a:t>
            </a:r>
            <a:r>
              <a:rPr lang="en-US" sz="4200" cap="small" dirty="0">
                <a:solidFill>
                  <a:srgbClr val="545757"/>
                </a:solidFill>
                <a:cs typeface="Arial"/>
              </a:rPr>
              <a:t> </a:t>
            </a:r>
            <a:r>
              <a:rPr lang="en-US" sz="4200" cap="small" dirty="0" err="1">
                <a:solidFill>
                  <a:srgbClr val="545757"/>
                </a:solidFill>
                <a:cs typeface="Arial"/>
              </a:rPr>
              <a:t>leservaner</a:t>
            </a:r>
            <a:r>
              <a:rPr lang="en-US" sz="4200" cap="small" dirty="0">
                <a:solidFill>
                  <a:srgbClr val="545757"/>
                </a:solidFill>
                <a:cs typeface="Arial"/>
              </a:rPr>
              <a:t> </a:t>
            </a:r>
            <a:br>
              <a:rPr lang="en-US" sz="4200" cap="small" dirty="0">
                <a:solidFill>
                  <a:srgbClr val="545757"/>
                </a:solidFill>
                <a:cs typeface="Arial"/>
              </a:rPr>
            </a:br>
            <a:r>
              <a:rPr lang="en-US" sz="4200" cap="small" dirty="0" err="1">
                <a:solidFill>
                  <a:srgbClr val="545757"/>
                </a:solidFill>
                <a:cs typeface="Arial"/>
              </a:rPr>
              <a:t>på</a:t>
            </a:r>
            <a:r>
              <a:rPr lang="en-US" sz="4200" cap="small" dirty="0">
                <a:solidFill>
                  <a:srgbClr val="545757"/>
                </a:solidFill>
                <a:cs typeface="Arial"/>
              </a:rPr>
              <a:t> </a:t>
            </a:r>
            <a:r>
              <a:rPr lang="en-US" sz="4200" cap="small" dirty="0" err="1">
                <a:solidFill>
                  <a:srgbClr val="545757"/>
                </a:solidFill>
                <a:cs typeface="Arial"/>
              </a:rPr>
              <a:t>papir</a:t>
            </a:r>
            <a:r>
              <a:rPr lang="en-US" sz="4200" cap="small" dirty="0">
                <a:solidFill>
                  <a:srgbClr val="545757"/>
                </a:solidFill>
                <a:cs typeface="Arial"/>
              </a:rPr>
              <a:t> 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328920" y="2416217"/>
            <a:ext cx="1737360" cy="1840035"/>
          </a:xfrm>
          <a:prstGeom prst="ellipse">
            <a:avLst/>
          </a:prstGeom>
          <a:solidFill>
            <a:srgbClr val="F98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grpSp>
        <p:nvGrpSpPr>
          <p:cNvPr id="21" name="Group 181"/>
          <p:cNvGrpSpPr>
            <a:grpSpLocks noChangeAspect="1"/>
          </p:cNvGrpSpPr>
          <p:nvPr/>
        </p:nvGrpSpPr>
        <p:grpSpPr>
          <a:xfrm>
            <a:off x="6235362" y="2912171"/>
            <a:ext cx="648422" cy="720000"/>
            <a:chOff x="1784350" y="4149725"/>
            <a:chExt cx="977900" cy="1085850"/>
          </a:xfrm>
          <a:solidFill>
            <a:schemeClr val="bg1"/>
          </a:solidFill>
        </p:grpSpPr>
        <p:sp>
          <p:nvSpPr>
            <p:cNvPr id="22" name="Freeform 48"/>
            <p:cNvSpPr>
              <a:spLocks/>
            </p:cNvSpPr>
            <p:nvPr/>
          </p:nvSpPr>
          <p:spPr bwMode="auto">
            <a:xfrm>
              <a:off x="2019300" y="4149725"/>
              <a:ext cx="503238" cy="396875"/>
            </a:xfrm>
            <a:custGeom>
              <a:avLst/>
              <a:gdLst/>
              <a:ahLst/>
              <a:cxnLst>
                <a:cxn ang="0">
                  <a:pos x="387" y="246"/>
                </a:cxn>
                <a:cxn ang="0">
                  <a:pos x="393" y="197"/>
                </a:cxn>
                <a:cxn ang="0">
                  <a:pos x="196" y="0"/>
                </a:cxn>
                <a:cxn ang="0">
                  <a:pos x="0" y="197"/>
                </a:cxn>
                <a:cxn ang="0">
                  <a:pos x="6" y="246"/>
                </a:cxn>
                <a:cxn ang="0">
                  <a:pos x="201" y="310"/>
                </a:cxn>
                <a:cxn ang="0">
                  <a:pos x="387" y="246"/>
                </a:cxn>
              </a:cxnLst>
              <a:rect l="0" t="0" r="r" b="b"/>
              <a:pathLst>
                <a:path w="393" h="310">
                  <a:moveTo>
                    <a:pt x="387" y="246"/>
                  </a:moveTo>
                  <a:cubicBezTo>
                    <a:pt x="391" y="231"/>
                    <a:pt x="393" y="214"/>
                    <a:pt x="393" y="197"/>
                  </a:cubicBezTo>
                  <a:cubicBezTo>
                    <a:pt x="393" y="89"/>
                    <a:pt x="305" y="0"/>
                    <a:pt x="196" y="0"/>
                  </a:cubicBezTo>
                  <a:cubicBezTo>
                    <a:pt x="88" y="0"/>
                    <a:pt x="0" y="89"/>
                    <a:pt x="0" y="197"/>
                  </a:cubicBezTo>
                  <a:cubicBezTo>
                    <a:pt x="0" y="214"/>
                    <a:pt x="2" y="230"/>
                    <a:pt x="6" y="246"/>
                  </a:cubicBezTo>
                  <a:cubicBezTo>
                    <a:pt x="76" y="249"/>
                    <a:pt x="145" y="272"/>
                    <a:pt x="201" y="310"/>
                  </a:cubicBezTo>
                  <a:cubicBezTo>
                    <a:pt x="253" y="274"/>
                    <a:pt x="320" y="251"/>
                    <a:pt x="387" y="2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49"/>
            <p:cNvSpPr>
              <a:spLocks/>
            </p:cNvSpPr>
            <p:nvPr/>
          </p:nvSpPr>
          <p:spPr bwMode="auto">
            <a:xfrm>
              <a:off x="1828800" y="4930775"/>
              <a:ext cx="895350" cy="304800"/>
            </a:xfrm>
            <a:custGeom>
              <a:avLst/>
              <a:gdLst/>
              <a:ahLst/>
              <a:cxnLst>
                <a:cxn ang="0">
                  <a:pos x="62" y="175"/>
                </a:cxn>
                <a:cxn ang="0">
                  <a:pos x="78" y="173"/>
                </a:cxn>
                <a:cxn ang="0">
                  <a:pos x="138" y="165"/>
                </a:cxn>
                <a:cxn ang="0">
                  <a:pos x="307" y="223"/>
                </a:cxn>
                <a:cxn ang="0">
                  <a:pos x="349" y="238"/>
                </a:cxn>
                <a:cxn ang="0">
                  <a:pos x="393" y="222"/>
                </a:cxn>
                <a:cxn ang="0">
                  <a:pos x="564" y="162"/>
                </a:cxn>
                <a:cxn ang="0">
                  <a:pos x="621" y="169"/>
                </a:cxn>
                <a:cxn ang="0">
                  <a:pos x="637" y="171"/>
                </a:cxn>
                <a:cxn ang="0">
                  <a:pos x="699" y="109"/>
                </a:cxn>
                <a:cxn ang="0">
                  <a:pos x="699" y="58"/>
                </a:cxn>
                <a:cxn ang="0">
                  <a:pos x="699" y="59"/>
                </a:cxn>
                <a:cxn ang="0">
                  <a:pos x="672" y="63"/>
                </a:cxn>
                <a:cxn ang="0">
                  <a:pos x="671" y="63"/>
                </a:cxn>
                <a:cxn ang="0">
                  <a:pos x="671" y="63"/>
                </a:cxn>
                <a:cxn ang="0">
                  <a:pos x="645" y="63"/>
                </a:cxn>
                <a:cxn ang="0">
                  <a:pos x="645" y="89"/>
                </a:cxn>
                <a:cxn ang="0">
                  <a:pos x="645" y="109"/>
                </a:cxn>
                <a:cxn ang="0">
                  <a:pos x="637" y="117"/>
                </a:cxn>
                <a:cxn ang="0">
                  <a:pos x="635" y="117"/>
                </a:cxn>
                <a:cxn ang="0">
                  <a:pos x="571" y="108"/>
                </a:cxn>
                <a:cxn ang="0">
                  <a:pos x="564" y="108"/>
                </a:cxn>
                <a:cxn ang="0">
                  <a:pos x="552" y="109"/>
                </a:cxn>
                <a:cxn ang="0">
                  <a:pos x="372" y="169"/>
                </a:cxn>
                <a:cxn ang="0">
                  <a:pos x="370" y="151"/>
                </a:cxn>
                <a:cxn ang="0">
                  <a:pos x="366" y="120"/>
                </a:cxn>
                <a:cxn ang="0">
                  <a:pos x="350" y="0"/>
                </a:cxn>
                <a:cxn ang="0">
                  <a:pos x="333" y="121"/>
                </a:cxn>
                <a:cxn ang="0">
                  <a:pos x="329" y="151"/>
                </a:cxn>
                <a:cxn ang="0">
                  <a:pos x="327" y="170"/>
                </a:cxn>
                <a:cxn ang="0">
                  <a:pos x="150" y="111"/>
                </a:cxn>
                <a:cxn ang="0">
                  <a:pos x="138" y="111"/>
                </a:cxn>
                <a:cxn ang="0">
                  <a:pos x="130" y="111"/>
                </a:cxn>
                <a:cxn ang="0">
                  <a:pos x="64" y="120"/>
                </a:cxn>
                <a:cxn ang="0">
                  <a:pos x="62" y="121"/>
                </a:cxn>
                <a:cxn ang="0">
                  <a:pos x="54" y="113"/>
                </a:cxn>
                <a:cxn ang="0">
                  <a:pos x="54" y="93"/>
                </a:cxn>
                <a:cxn ang="0">
                  <a:pos x="54" y="64"/>
                </a:cxn>
                <a:cxn ang="0">
                  <a:pos x="27" y="64"/>
                </a:cxn>
                <a:cxn ang="0">
                  <a:pos x="27" y="64"/>
                </a:cxn>
                <a:cxn ang="0">
                  <a:pos x="12" y="64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113"/>
                </a:cxn>
                <a:cxn ang="0">
                  <a:pos x="62" y="175"/>
                </a:cxn>
              </a:cxnLst>
              <a:rect l="0" t="0" r="r" b="b"/>
              <a:pathLst>
                <a:path w="699" h="238">
                  <a:moveTo>
                    <a:pt x="62" y="175"/>
                  </a:moveTo>
                  <a:cubicBezTo>
                    <a:pt x="68" y="175"/>
                    <a:pt x="73" y="174"/>
                    <a:pt x="78" y="173"/>
                  </a:cubicBezTo>
                  <a:cubicBezTo>
                    <a:pt x="97" y="168"/>
                    <a:pt x="117" y="165"/>
                    <a:pt x="138" y="165"/>
                  </a:cubicBezTo>
                  <a:cubicBezTo>
                    <a:pt x="201" y="165"/>
                    <a:pt x="264" y="187"/>
                    <a:pt x="307" y="223"/>
                  </a:cubicBezTo>
                  <a:cubicBezTo>
                    <a:pt x="319" y="233"/>
                    <a:pt x="334" y="238"/>
                    <a:pt x="349" y="238"/>
                  </a:cubicBezTo>
                  <a:cubicBezTo>
                    <a:pt x="365" y="238"/>
                    <a:pt x="381" y="232"/>
                    <a:pt x="393" y="222"/>
                  </a:cubicBezTo>
                  <a:cubicBezTo>
                    <a:pt x="436" y="185"/>
                    <a:pt x="500" y="162"/>
                    <a:pt x="564" y="162"/>
                  </a:cubicBezTo>
                  <a:cubicBezTo>
                    <a:pt x="584" y="162"/>
                    <a:pt x="603" y="165"/>
                    <a:pt x="621" y="169"/>
                  </a:cubicBezTo>
                  <a:cubicBezTo>
                    <a:pt x="626" y="171"/>
                    <a:pt x="631" y="171"/>
                    <a:pt x="637" y="171"/>
                  </a:cubicBezTo>
                  <a:cubicBezTo>
                    <a:pt x="671" y="171"/>
                    <a:pt x="699" y="143"/>
                    <a:pt x="699" y="109"/>
                  </a:cubicBezTo>
                  <a:cubicBezTo>
                    <a:pt x="699" y="58"/>
                    <a:pt x="699" y="58"/>
                    <a:pt x="699" y="58"/>
                  </a:cubicBezTo>
                  <a:cubicBezTo>
                    <a:pt x="699" y="58"/>
                    <a:pt x="699" y="58"/>
                    <a:pt x="699" y="59"/>
                  </a:cubicBezTo>
                  <a:cubicBezTo>
                    <a:pt x="690" y="61"/>
                    <a:pt x="681" y="63"/>
                    <a:pt x="672" y="63"/>
                  </a:cubicBezTo>
                  <a:cubicBezTo>
                    <a:pt x="672" y="63"/>
                    <a:pt x="671" y="63"/>
                    <a:pt x="671" y="63"/>
                  </a:cubicBezTo>
                  <a:cubicBezTo>
                    <a:pt x="671" y="63"/>
                    <a:pt x="671" y="63"/>
                    <a:pt x="671" y="63"/>
                  </a:cubicBezTo>
                  <a:cubicBezTo>
                    <a:pt x="645" y="63"/>
                    <a:pt x="645" y="63"/>
                    <a:pt x="645" y="63"/>
                  </a:cubicBezTo>
                  <a:cubicBezTo>
                    <a:pt x="645" y="89"/>
                    <a:pt x="645" y="89"/>
                    <a:pt x="645" y="89"/>
                  </a:cubicBezTo>
                  <a:cubicBezTo>
                    <a:pt x="645" y="109"/>
                    <a:pt x="645" y="109"/>
                    <a:pt x="645" y="109"/>
                  </a:cubicBezTo>
                  <a:cubicBezTo>
                    <a:pt x="645" y="114"/>
                    <a:pt x="641" y="117"/>
                    <a:pt x="637" y="117"/>
                  </a:cubicBezTo>
                  <a:cubicBezTo>
                    <a:pt x="636" y="117"/>
                    <a:pt x="635" y="117"/>
                    <a:pt x="635" y="117"/>
                  </a:cubicBezTo>
                  <a:cubicBezTo>
                    <a:pt x="614" y="112"/>
                    <a:pt x="593" y="109"/>
                    <a:pt x="571" y="108"/>
                  </a:cubicBezTo>
                  <a:cubicBezTo>
                    <a:pt x="569" y="108"/>
                    <a:pt x="566" y="108"/>
                    <a:pt x="564" y="108"/>
                  </a:cubicBezTo>
                  <a:cubicBezTo>
                    <a:pt x="560" y="108"/>
                    <a:pt x="556" y="108"/>
                    <a:pt x="552" y="109"/>
                  </a:cubicBezTo>
                  <a:cubicBezTo>
                    <a:pt x="488" y="111"/>
                    <a:pt x="422" y="133"/>
                    <a:pt x="372" y="169"/>
                  </a:cubicBezTo>
                  <a:cubicBezTo>
                    <a:pt x="370" y="151"/>
                    <a:pt x="370" y="151"/>
                    <a:pt x="370" y="151"/>
                  </a:cubicBezTo>
                  <a:cubicBezTo>
                    <a:pt x="366" y="120"/>
                    <a:pt x="366" y="120"/>
                    <a:pt x="366" y="12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33" y="121"/>
                    <a:pt x="333" y="121"/>
                    <a:pt x="333" y="121"/>
                  </a:cubicBezTo>
                  <a:cubicBezTo>
                    <a:pt x="329" y="151"/>
                    <a:pt x="329" y="151"/>
                    <a:pt x="329" y="151"/>
                  </a:cubicBezTo>
                  <a:cubicBezTo>
                    <a:pt x="327" y="170"/>
                    <a:pt x="327" y="170"/>
                    <a:pt x="327" y="170"/>
                  </a:cubicBezTo>
                  <a:cubicBezTo>
                    <a:pt x="277" y="134"/>
                    <a:pt x="213" y="114"/>
                    <a:pt x="150" y="111"/>
                  </a:cubicBezTo>
                  <a:cubicBezTo>
                    <a:pt x="146" y="111"/>
                    <a:pt x="142" y="111"/>
                    <a:pt x="138" y="111"/>
                  </a:cubicBezTo>
                  <a:cubicBezTo>
                    <a:pt x="136" y="111"/>
                    <a:pt x="133" y="111"/>
                    <a:pt x="130" y="111"/>
                  </a:cubicBezTo>
                  <a:cubicBezTo>
                    <a:pt x="108" y="112"/>
                    <a:pt x="85" y="115"/>
                    <a:pt x="64" y="120"/>
                  </a:cubicBezTo>
                  <a:cubicBezTo>
                    <a:pt x="63" y="121"/>
                    <a:pt x="63" y="121"/>
                    <a:pt x="62" y="121"/>
                  </a:cubicBezTo>
                  <a:cubicBezTo>
                    <a:pt x="58" y="121"/>
                    <a:pt x="54" y="117"/>
                    <a:pt x="54" y="11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8" y="64"/>
                    <a:pt x="4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47"/>
                    <a:pt x="28" y="175"/>
                    <a:pt x="62" y="1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50"/>
            <p:cNvSpPr>
              <a:spLocks/>
            </p:cNvSpPr>
            <p:nvPr/>
          </p:nvSpPr>
          <p:spPr bwMode="auto">
            <a:xfrm>
              <a:off x="1828800" y="4532313"/>
              <a:ext cx="895350" cy="212725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51" y="10"/>
                </a:cxn>
                <a:cxn ang="0">
                  <a:pos x="27" y="22"/>
                </a:cxn>
                <a:cxn ang="0">
                  <a:pos x="0" y="77"/>
                </a:cxn>
                <a:cxn ang="0">
                  <a:pos x="0" y="140"/>
                </a:cxn>
                <a:cxn ang="0">
                  <a:pos x="27" y="135"/>
                </a:cxn>
                <a:cxn ang="0">
                  <a:pos x="28" y="135"/>
                </a:cxn>
                <a:cxn ang="0">
                  <a:pos x="52" y="135"/>
                </a:cxn>
                <a:cxn ang="0">
                  <a:pos x="54" y="135"/>
                </a:cxn>
                <a:cxn ang="0">
                  <a:pos x="54" y="77"/>
                </a:cxn>
                <a:cxn ang="0">
                  <a:pos x="65" y="63"/>
                </a:cxn>
                <a:cxn ang="0">
                  <a:pos x="135" y="54"/>
                </a:cxn>
                <a:cxn ang="0">
                  <a:pos x="330" y="118"/>
                </a:cxn>
                <a:cxn ang="0">
                  <a:pos x="350" y="166"/>
                </a:cxn>
                <a:cxn ang="0">
                  <a:pos x="369" y="118"/>
                </a:cxn>
                <a:cxn ang="0">
                  <a:pos x="564" y="54"/>
                </a:cxn>
                <a:cxn ang="0">
                  <a:pos x="635" y="63"/>
                </a:cxn>
                <a:cxn ang="0">
                  <a:pos x="645" y="77"/>
                </a:cxn>
                <a:cxn ang="0">
                  <a:pos x="645" y="135"/>
                </a:cxn>
                <a:cxn ang="0">
                  <a:pos x="666" y="135"/>
                </a:cxn>
                <a:cxn ang="0">
                  <a:pos x="672" y="136"/>
                </a:cxn>
                <a:cxn ang="0">
                  <a:pos x="699" y="141"/>
                </a:cxn>
                <a:cxn ang="0">
                  <a:pos x="699" y="77"/>
                </a:cxn>
                <a:cxn ang="0">
                  <a:pos x="672" y="22"/>
                </a:cxn>
                <a:cxn ang="0">
                  <a:pos x="648" y="10"/>
                </a:cxn>
                <a:cxn ang="0">
                  <a:pos x="573" y="0"/>
                </a:cxn>
                <a:cxn ang="0">
                  <a:pos x="564" y="0"/>
                </a:cxn>
                <a:cxn ang="0">
                  <a:pos x="512" y="4"/>
                </a:cxn>
                <a:cxn ang="0">
                  <a:pos x="350" y="65"/>
                </a:cxn>
                <a:cxn ang="0">
                  <a:pos x="178" y="3"/>
                </a:cxn>
                <a:cxn ang="0">
                  <a:pos x="135" y="0"/>
                </a:cxn>
                <a:cxn ang="0">
                  <a:pos x="126" y="0"/>
                </a:cxn>
              </a:cxnLst>
              <a:rect l="0" t="0" r="r" b="b"/>
              <a:pathLst>
                <a:path w="699" h="166">
                  <a:moveTo>
                    <a:pt x="126" y="0"/>
                  </a:moveTo>
                  <a:cubicBezTo>
                    <a:pt x="100" y="1"/>
                    <a:pt x="75" y="4"/>
                    <a:pt x="51" y="10"/>
                  </a:cubicBezTo>
                  <a:cubicBezTo>
                    <a:pt x="42" y="13"/>
                    <a:pt x="34" y="17"/>
                    <a:pt x="27" y="22"/>
                  </a:cubicBezTo>
                  <a:cubicBezTo>
                    <a:pt x="10" y="35"/>
                    <a:pt x="0" y="55"/>
                    <a:pt x="0" y="77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9" y="137"/>
                    <a:pt x="18" y="135"/>
                    <a:pt x="27" y="135"/>
                  </a:cubicBezTo>
                  <a:cubicBezTo>
                    <a:pt x="27" y="135"/>
                    <a:pt x="28" y="135"/>
                    <a:pt x="28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0"/>
                    <a:pt x="58" y="64"/>
                    <a:pt x="65" y="63"/>
                  </a:cubicBezTo>
                  <a:cubicBezTo>
                    <a:pt x="87" y="57"/>
                    <a:pt x="111" y="54"/>
                    <a:pt x="135" y="54"/>
                  </a:cubicBezTo>
                  <a:cubicBezTo>
                    <a:pt x="205" y="54"/>
                    <a:pt x="277" y="77"/>
                    <a:pt x="330" y="118"/>
                  </a:cubicBezTo>
                  <a:cubicBezTo>
                    <a:pt x="350" y="166"/>
                    <a:pt x="350" y="166"/>
                    <a:pt x="350" y="166"/>
                  </a:cubicBezTo>
                  <a:cubicBezTo>
                    <a:pt x="369" y="118"/>
                    <a:pt x="369" y="118"/>
                    <a:pt x="369" y="118"/>
                  </a:cubicBezTo>
                  <a:cubicBezTo>
                    <a:pt x="422" y="77"/>
                    <a:pt x="495" y="54"/>
                    <a:pt x="564" y="54"/>
                  </a:cubicBezTo>
                  <a:cubicBezTo>
                    <a:pt x="588" y="54"/>
                    <a:pt x="612" y="57"/>
                    <a:pt x="635" y="63"/>
                  </a:cubicBezTo>
                  <a:cubicBezTo>
                    <a:pt x="641" y="64"/>
                    <a:pt x="645" y="70"/>
                    <a:pt x="645" y="77"/>
                  </a:cubicBezTo>
                  <a:cubicBezTo>
                    <a:pt x="645" y="135"/>
                    <a:pt x="645" y="135"/>
                    <a:pt x="645" y="135"/>
                  </a:cubicBezTo>
                  <a:cubicBezTo>
                    <a:pt x="666" y="135"/>
                    <a:pt x="666" y="135"/>
                    <a:pt x="666" y="135"/>
                  </a:cubicBezTo>
                  <a:cubicBezTo>
                    <a:pt x="668" y="135"/>
                    <a:pt x="670" y="135"/>
                    <a:pt x="672" y="136"/>
                  </a:cubicBezTo>
                  <a:cubicBezTo>
                    <a:pt x="682" y="136"/>
                    <a:pt x="691" y="138"/>
                    <a:pt x="699" y="141"/>
                  </a:cubicBezTo>
                  <a:cubicBezTo>
                    <a:pt x="699" y="77"/>
                    <a:pt x="699" y="77"/>
                    <a:pt x="699" y="77"/>
                  </a:cubicBezTo>
                  <a:cubicBezTo>
                    <a:pt x="699" y="55"/>
                    <a:pt x="689" y="35"/>
                    <a:pt x="672" y="22"/>
                  </a:cubicBezTo>
                  <a:cubicBezTo>
                    <a:pt x="665" y="17"/>
                    <a:pt x="657" y="13"/>
                    <a:pt x="648" y="10"/>
                  </a:cubicBezTo>
                  <a:cubicBezTo>
                    <a:pt x="624" y="4"/>
                    <a:pt x="599" y="1"/>
                    <a:pt x="573" y="0"/>
                  </a:cubicBezTo>
                  <a:cubicBezTo>
                    <a:pt x="570" y="0"/>
                    <a:pt x="567" y="0"/>
                    <a:pt x="564" y="0"/>
                  </a:cubicBezTo>
                  <a:cubicBezTo>
                    <a:pt x="547" y="0"/>
                    <a:pt x="529" y="2"/>
                    <a:pt x="512" y="4"/>
                  </a:cubicBezTo>
                  <a:cubicBezTo>
                    <a:pt x="453" y="12"/>
                    <a:pt x="396" y="34"/>
                    <a:pt x="350" y="65"/>
                  </a:cubicBezTo>
                  <a:cubicBezTo>
                    <a:pt x="301" y="32"/>
                    <a:pt x="240" y="10"/>
                    <a:pt x="178" y="3"/>
                  </a:cubicBezTo>
                  <a:cubicBezTo>
                    <a:pt x="164" y="1"/>
                    <a:pt x="150" y="0"/>
                    <a:pt x="135" y="0"/>
                  </a:cubicBezTo>
                  <a:cubicBezTo>
                    <a:pt x="132" y="0"/>
                    <a:pt x="129" y="0"/>
                    <a:pt x="12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51"/>
            <p:cNvSpPr>
              <a:spLocks/>
            </p:cNvSpPr>
            <p:nvPr/>
          </p:nvSpPr>
          <p:spPr bwMode="auto">
            <a:xfrm>
              <a:off x="2600325" y="4745038"/>
              <a:ext cx="161925" cy="227013"/>
            </a:xfrm>
            <a:custGeom>
              <a:avLst/>
              <a:gdLst/>
              <a:ahLst/>
              <a:cxnLst>
                <a:cxn ang="0">
                  <a:pos x="127" y="120"/>
                </a:cxn>
                <a:cxn ang="0">
                  <a:pos x="127" y="64"/>
                </a:cxn>
                <a:cxn ang="0">
                  <a:pos x="97" y="10"/>
                </a:cxn>
                <a:cxn ang="0">
                  <a:pos x="70" y="1"/>
                </a:cxn>
                <a:cxn ang="0">
                  <a:pos x="64" y="0"/>
                </a:cxn>
                <a:cxn ang="0">
                  <a:pos x="43" y="0"/>
                </a:cxn>
                <a:cxn ang="0">
                  <a:pos x="39" y="0"/>
                </a:cxn>
                <a:cxn ang="0">
                  <a:pos x="33" y="0"/>
                </a:cxn>
                <a:cxn ang="0">
                  <a:pos x="26" y="0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17" y="51"/>
                </a:cxn>
                <a:cxn ang="0">
                  <a:pos x="26" y="51"/>
                </a:cxn>
                <a:cxn ang="0">
                  <a:pos x="33" y="58"/>
                </a:cxn>
                <a:cxn ang="0">
                  <a:pos x="26" y="66"/>
                </a:cxn>
                <a:cxn ang="0">
                  <a:pos x="17" y="66"/>
                </a:cxn>
                <a:cxn ang="0">
                  <a:pos x="0" y="82"/>
                </a:cxn>
                <a:cxn ang="0">
                  <a:pos x="0" y="97"/>
                </a:cxn>
                <a:cxn ang="0">
                  <a:pos x="17" y="113"/>
                </a:cxn>
                <a:cxn ang="0">
                  <a:pos x="25" y="113"/>
                </a:cxn>
                <a:cxn ang="0">
                  <a:pos x="33" y="122"/>
                </a:cxn>
                <a:cxn ang="0">
                  <a:pos x="25" y="130"/>
                </a:cxn>
                <a:cxn ang="0">
                  <a:pos x="17" y="130"/>
                </a:cxn>
                <a:cxn ang="0">
                  <a:pos x="4" y="146"/>
                </a:cxn>
                <a:cxn ang="0">
                  <a:pos x="6" y="154"/>
                </a:cxn>
                <a:cxn ang="0">
                  <a:pos x="35" y="178"/>
                </a:cxn>
                <a:cxn ang="0">
                  <a:pos x="43" y="178"/>
                </a:cxn>
                <a:cxn ang="0">
                  <a:pos x="69" y="178"/>
                </a:cxn>
                <a:cxn ang="0">
                  <a:pos x="70" y="178"/>
                </a:cxn>
                <a:cxn ang="0">
                  <a:pos x="97" y="171"/>
                </a:cxn>
                <a:cxn ang="0">
                  <a:pos x="127" y="120"/>
                </a:cxn>
              </a:cxnLst>
              <a:rect l="0" t="0" r="r" b="b"/>
              <a:pathLst>
                <a:path w="127" h="178">
                  <a:moveTo>
                    <a:pt x="127" y="120"/>
                  </a:moveTo>
                  <a:cubicBezTo>
                    <a:pt x="127" y="64"/>
                    <a:pt x="127" y="64"/>
                    <a:pt x="127" y="64"/>
                  </a:cubicBezTo>
                  <a:cubicBezTo>
                    <a:pt x="127" y="41"/>
                    <a:pt x="115" y="21"/>
                    <a:pt x="97" y="10"/>
                  </a:cubicBezTo>
                  <a:cubicBezTo>
                    <a:pt x="89" y="5"/>
                    <a:pt x="80" y="2"/>
                    <a:pt x="70" y="1"/>
                  </a:cubicBezTo>
                  <a:cubicBezTo>
                    <a:pt x="68" y="1"/>
                    <a:pt x="66" y="0"/>
                    <a:pt x="6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8" y="51"/>
                    <a:pt x="17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30" y="51"/>
                    <a:pt x="33" y="54"/>
                    <a:pt x="33" y="58"/>
                  </a:cubicBezTo>
                  <a:cubicBezTo>
                    <a:pt x="33" y="62"/>
                    <a:pt x="30" y="66"/>
                    <a:pt x="26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8" y="66"/>
                    <a:pt x="0" y="73"/>
                    <a:pt x="0" y="8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6"/>
                    <a:pt x="8" y="113"/>
                    <a:pt x="17" y="113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30" y="113"/>
                    <a:pt x="33" y="117"/>
                    <a:pt x="33" y="122"/>
                  </a:cubicBezTo>
                  <a:cubicBezTo>
                    <a:pt x="33" y="127"/>
                    <a:pt x="30" y="130"/>
                    <a:pt x="25" y="130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8" y="130"/>
                    <a:pt x="2" y="138"/>
                    <a:pt x="4" y="146"/>
                  </a:cubicBezTo>
                  <a:cubicBezTo>
                    <a:pt x="6" y="154"/>
                    <a:pt x="6" y="154"/>
                    <a:pt x="6" y="154"/>
                  </a:cubicBezTo>
                  <a:cubicBezTo>
                    <a:pt x="9" y="168"/>
                    <a:pt x="21" y="178"/>
                    <a:pt x="35" y="178"/>
                  </a:cubicBezTo>
                  <a:cubicBezTo>
                    <a:pt x="43" y="178"/>
                    <a:pt x="43" y="178"/>
                    <a:pt x="43" y="178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8"/>
                    <a:pt x="70" y="178"/>
                  </a:cubicBezTo>
                  <a:cubicBezTo>
                    <a:pt x="80" y="178"/>
                    <a:pt x="89" y="175"/>
                    <a:pt x="97" y="171"/>
                  </a:cubicBezTo>
                  <a:cubicBezTo>
                    <a:pt x="115" y="161"/>
                    <a:pt x="127" y="142"/>
                    <a:pt x="127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52"/>
            <p:cNvSpPr>
              <a:spLocks/>
            </p:cNvSpPr>
            <p:nvPr/>
          </p:nvSpPr>
          <p:spPr bwMode="auto">
            <a:xfrm>
              <a:off x="1784350" y="4745038"/>
              <a:ext cx="161925" cy="22701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132"/>
                </a:cxn>
                <a:cxn ang="0">
                  <a:pos x="35" y="177"/>
                </a:cxn>
                <a:cxn ang="0">
                  <a:pos x="47" y="178"/>
                </a:cxn>
                <a:cxn ang="0">
                  <a:pos x="62" y="178"/>
                </a:cxn>
                <a:cxn ang="0">
                  <a:pos x="89" y="178"/>
                </a:cxn>
                <a:cxn ang="0">
                  <a:pos x="93" y="178"/>
                </a:cxn>
                <a:cxn ang="0">
                  <a:pos x="93" y="178"/>
                </a:cxn>
                <a:cxn ang="0">
                  <a:pos x="94" y="178"/>
                </a:cxn>
                <a:cxn ang="0">
                  <a:pos x="110" y="178"/>
                </a:cxn>
                <a:cxn ang="0">
                  <a:pos x="126" y="162"/>
                </a:cxn>
                <a:cxn ang="0">
                  <a:pos x="126" y="147"/>
                </a:cxn>
                <a:cxn ang="0">
                  <a:pos x="110" y="130"/>
                </a:cxn>
                <a:cxn ang="0">
                  <a:pos x="102" y="130"/>
                </a:cxn>
                <a:cxn ang="0">
                  <a:pos x="93" y="122"/>
                </a:cxn>
                <a:cxn ang="0">
                  <a:pos x="102" y="113"/>
                </a:cxn>
                <a:cxn ang="0">
                  <a:pos x="110" y="113"/>
                </a:cxn>
                <a:cxn ang="0">
                  <a:pos x="126" y="97"/>
                </a:cxn>
                <a:cxn ang="0">
                  <a:pos x="126" y="82"/>
                </a:cxn>
                <a:cxn ang="0">
                  <a:pos x="110" y="66"/>
                </a:cxn>
                <a:cxn ang="0">
                  <a:pos x="101" y="66"/>
                </a:cxn>
                <a:cxn ang="0">
                  <a:pos x="93" y="58"/>
                </a:cxn>
                <a:cxn ang="0">
                  <a:pos x="101" y="51"/>
                </a:cxn>
                <a:cxn ang="0">
                  <a:pos x="110" y="51"/>
                </a:cxn>
                <a:cxn ang="0">
                  <a:pos x="126" y="35"/>
                </a:cxn>
                <a:cxn ang="0">
                  <a:pos x="126" y="26"/>
                </a:cxn>
                <a:cxn ang="0">
                  <a:pos x="101" y="0"/>
                </a:cxn>
                <a:cxn ang="0">
                  <a:pos x="93" y="0"/>
                </a:cxn>
                <a:cxn ang="0">
                  <a:pos x="89" y="0"/>
                </a:cxn>
                <a:cxn ang="0">
                  <a:pos x="87" y="0"/>
                </a:cxn>
                <a:cxn ang="0">
                  <a:pos x="63" y="0"/>
                </a:cxn>
                <a:cxn ang="0">
                  <a:pos x="62" y="0"/>
                </a:cxn>
                <a:cxn ang="0">
                  <a:pos x="35" y="7"/>
                </a:cxn>
                <a:cxn ang="0">
                  <a:pos x="0" y="64"/>
                </a:cxn>
              </a:cxnLst>
              <a:rect l="0" t="0" r="r" b="b"/>
              <a:pathLst>
                <a:path w="126" h="178">
                  <a:moveTo>
                    <a:pt x="0" y="64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153"/>
                    <a:pt x="15" y="172"/>
                    <a:pt x="35" y="177"/>
                  </a:cubicBezTo>
                  <a:cubicBezTo>
                    <a:pt x="39" y="178"/>
                    <a:pt x="43" y="178"/>
                    <a:pt x="47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4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9" y="178"/>
                    <a:pt x="126" y="171"/>
                    <a:pt x="126" y="162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38"/>
                    <a:pt x="119" y="130"/>
                    <a:pt x="110" y="130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97" y="130"/>
                    <a:pt x="93" y="127"/>
                    <a:pt x="93" y="122"/>
                  </a:cubicBezTo>
                  <a:cubicBezTo>
                    <a:pt x="93" y="117"/>
                    <a:pt x="97" y="113"/>
                    <a:pt x="102" y="113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9" y="113"/>
                    <a:pt x="126" y="106"/>
                    <a:pt x="126" y="97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6" y="73"/>
                    <a:pt x="119" y="66"/>
                    <a:pt x="110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97" y="66"/>
                    <a:pt x="93" y="62"/>
                    <a:pt x="93" y="58"/>
                  </a:cubicBezTo>
                  <a:cubicBezTo>
                    <a:pt x="93" y="54"/>
                    <a:pt x="97" y="51"/>
                    <a:pt x="101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9" y="51"/>
                    <a:pt x="126" y="44"/>
                    <a:pt x="126" y="3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12"/>
                    <a:pt x="115" y="0"/>
                    <a:pt x="101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2" y="0"/>
                    <a:pt x="62" y="0"/>
                  </a:cubicBezTo>
                  <a:cubicBezTo>
                    <a:pt x="52" y="1"/>
                    <a:pt x="43" y="3"/>
                    <a:pt x="35" y="7"/>
                  </a:cubicBezTo>
                  <a:cubicBezTo>
                    <a:pt x="14" y="17"/>
                    <a:pt x="0" y="39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53"/>
            <p:cNvSpPr>
              <a:spLocks/>
            </p:cNvSpPr>
            <p:nvPr/>
          </p:nvSpPr>
          <p:spPr bwMode="auto">
            <a:xfrm>
              <a:off x="2386013" y="4660900"/>
              <a:ext cx="185738" cy="152400"/>
            </a:xfrm>
            <a:custGeom>
              <a:avLst/>
              <a:gdLst/>
              <a:ahLst/>
              <a:cxnLst>
                <a:cxn ang="0">
                  <a:pos x="8" y="38"/>
                </a:cxn>
                <a:cxn ang="0">
                  <a:pos x="0" y="55"/>
                </a:cxn>
                <a:cxn ang="0">
                  <a:pos x="0" y="113"/>
                </a:cxn>
                <a:cxn ang="0">
                  <a:pos x="9" y="116"/>
                </a:cxn>
                <a:cxn ang="0">
                  <a:pos x="135" y="89"/>
                </a:cxn>
                <a:cxn ang="0">
                  <a:pos x="136" y="89"/>
                </a:cxn>
                <a:cxn ang="0">
                  <a:pos x="145" y="81"/>
                </a:cxn>
                <a:cxn ang="0">
                  <a:pos x="145" y="60"/>
                </a:cxn>
                <a:cxn ang="0">
                  <a:pos x="145" y="24"/>
                </a:cxn>
                <a:cxn ang="0">
                  <a:pos x="135" y="10"/>
                </a:cxn>
                <a:cxn ang="0">
                  <a:pos x="8" y="38"/>
                </a:cxn>
              </a:cxnLst>
              <a:rect l="0" t="0" r="r" b="b"/>
              <a:pathLst>
                <a:path w="145" h="119">
                  <a:moveTo>
                    <a:pt x="8" y="38"/>
                  </a:moveTo>
                  <a:cubicBezTo>
                    <a:pt x="3" y="42"/>
                    <a:pt x="0" y="49"/>
                    <a:pt x="0" y="5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7"/>
                    <a:pt x="5" y="119"/>
                    <a:pt x="9" y="116"/>
                  </a:cubicBezTo>
                  <a:cubicBezTo>
                    <a:pt x="43" y="90"/>
                    <a:pt x="93" y="79"/>
                    <a:pt x="135" y="89"/>
                  </a:cubicBezTo>
                  <a:cubicBezTo>
                    <a:pt x="136" y="89"/>
                    <a:pt x="136" y="89"/>
                    <a:pt x="136" y="89"/>
                  </a:cubicBezTo>
                  <a:cubicBezTo>
                    <a:pt x="141" y="89"/>
                    <a:pt x="145" y="86"/>
                    <a:pt x="145" y="81"/>
                  </a:cubicBezTo>
                  <a:cubicBezTo>
                    <a:pt x="145" y="60"/>
                    <a:pt x="145" y="60"/>
                    <a:pt x="145" y="60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17"/>
                    <a:pt x="141" y="11"/>
                    <a:pt x="135" y="10"/>
                  </a:cubicBezTo>
                  <a:cubicBezTo>
                    <a:pt x="92" y="0"/>
                    <a:pt x="43" y="11"/>
                    <a:pt x="8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9" name="Freeform 42"/>
          <p:cNvSpPr>
            <a:spLocks noChangeAspect="1" noEditPoints="1"/>
          </p:cNvSpPr>
          <p:nvPr/>
        </p:nvSpPr>
        <p:spPr bwMode="auto">
          <a:xfrm>
            <a:off x="5568939" y="2950818"/>
            <a:ext cx="423804" cy="720000"/>
          </a:xfrm>
          <a:custGeom>
            <a:avLst/>
            <a:gdLst/>
            <a:ahLst/>
            <a:cxnLst>
              <a:cxn ang="0">
                <a:pos x="777" y="1699"/>
              </a:cxn>
              <a:cxn ang="0">
                <a:pos x="1584" y="1113"/>
              </a:cxn>
              <a:cxn ang="0">
                <a:pos x="949" y="2693"/>
              </a:cxn>
              <a:cxn ang="0">
                <a:pos x="765" y="2563"/>
              </a:cxn>
              <a:cxn ang="0">
                <a:pos x="101" y="1220"/>
              </a:cxn>
              <a:cxn ang="0">
                <a:pos x="547" y="500"/>
              </a:cxn>
              <a:cxn ang="0">
                <a:pos x="1371" y="1113"/>
              </a:cxn>
              <a:cxn ang="0">
                <a:pos x="1453" y="1568"/>
              </a:cxn>
              <a:cxn ang="0">
                <a:pos x="200" y="1292"/>
              </a:cxn>
              <a:cxn ang="0">
                <a:pos x="248" y="1302"/>
              </a:cxn>
              <a:cxn ang="0">
                <a:pos x="296" y="1311"/>
              </a:cxn>
              <a:cxn ang="0">
                <a:pos x="324" y="1557"/>
              </a:cxn>
              <a:cxn ang="0">
                <a:pos x="420" y="1437"/>
              </a:cxn>
              <a:cxn ang="0">
                <a:pos x="728" y="1399"/>
              </a:cxn>
              <a:cxn ang="0">
                <a:pos x="660" y="1385"/>
              </a:cxn>
              <a:cxn ang="0">
                <a:pos x="612" y="1376"/>
              </a:cxn>
              <a:cxn ang="0">
                <a:pos x="564" y="1466"/>
              </a:cxn>
              <a:cxn ang="0">
                <a:pos x="516" y="1457"/>
              </a:cxn>
              <a:cxn ang="0">
                <a:pos x="468" y="1447"/>
              </a:cxn>
              <a:cxn ang="0">
                <a:pos x="420" y="986"/>
              </a:cxn>
              <a:cxn ang="0">
                <a:pos x="468" y="996"/>
              </a:cxn>
              <a:cxn ang="0">
                <a:pos x="516" y="1006"/>
              </a:cxn>
              <a:cxn ang="0">
                <a:pos x="564" y="1016"/>
              </a:cxn>
              <a:cxn ang="0">
                <a:pos x="392" y="1210"/>
              </a:cxn>
              <a:cxn ang="0">
                <a:pos x="420" y="1282"/>
              </a:cxn>
              <a:cxn ang="0">
                <a:pos x="516" y="1301"/>
              </a:cxn>
              <a:cxn ang="0">
                <a:pos x="468" y="1291"/>
              </a:cxn>
              <a:cxn ang="0">
                <a:pos x="660" y="1035"/>
              </a:cxn>
              <a:cxn ang="0">
                <a:pos x="564" y="1230"/>
              </a:cxn>
              <a:cxn ang="0">
                <a:pos x="707" y="1609"/>
              </a:cxn>
              <a:cxn ang="0">
                <a:pos x="421" y="1469"/>
              </a:cxn>
              <a:cxn ang="0">
                <a:pos x="181" y="938"/>
              </a:cxn>
              <a:cxn ang="0">
                <a:pos x="1131" y="1560"/>
              </a:cxn>
              <a:cxn ang="0">
                <a:pos x="1151" y="1580"/>
              </a:cxn>
              <a:cxn ang="0">
                <a:pos x="1240" y="1321"/>
              </a:cxn>
              <a:cxn ang="0">
                <a:pos x="1288" y="1552"/>
              </a:cxn>
              <a:cxn ang="0">
                <a:pos x="1336" y="1542"/>
              </a:cxn>
              <a:cxn ang="0">
                <a:pos x="1384" y="1532"/>
              </a:cxn>
              <a:cxn ang="0">
                <a:pos x="876" y="1100"/>
              </a:cxn>
              <a:cxn ang="0">
                <a:pos x="924" y="1331"/>
              </a:cxn>
              <a:cxn ang="0">
                <a:pos x="972" y="1080"/>
              </a:cxn>
              <a:cxn ang="0">
                <a:pos x="1020" y="1071"/>
              </a:cxn>
              <a:cxn ang="0">
                <a:pos x="1068" y="1061"/>
              </a:cxn>
              <a:cxn ang="0">
                <a:pos x="1116" y="1291"/>
              </a:cxn>
              <a:cxn ang="0">
                <a:pos x="1144" y="1286"/>
              </a:cxn>
              <a:cxn ang="0">
                <a:pos x="1192" y="1036"/>
              </a:cxn>
              <a:cxn ang="0">
                <a:pos x="1240" y="1147"/>
              </a:cxn>
              <a:cxn ang="0">
                <a:pos x="1308" y="1012"/>
              </a:cxn>
              <a:cxn ang="0">
                <a:pos x="876" y="805"/>
              </a:cxn>
              <a:cxn ang="0">
                <a:pos x="924" y="795"/>
              </a:cxn>
              <a:cxn ang="0">
                <a:pos x="1020" y="775"/>
              </a:cxn>
              <a:cxn ang="0">
                <a:pos x="972" y="785"/>
              </a:cxn>
              <a:cxn ang="0">
                <a:pos x="1404" y="937"/>
              </a:cxn>
              <a:cxn ang="0">
                <a:pos x="1212" y="736"/>
              </a:cxn>
              <a:cxn ang="0">
                <a:pos x="792" y="443"/>
              </a:cxn>
            </a:cxnLst>
            <a:rect l="0" t="0" r="r" b="b"/>
            <a:pathLst>
              <a:path w="1584" h="2693">
                <a:moveTo>
                  <a:pt x="131" y="1010"/>
                </a:moveTo>
                <a:cubicBezTo>
                  <a:pt x="178" y="1021"/>
                  <a:pt x="213" y="1063"/>
                  <a:pt x="213" y="1113"/>
                </a:cubicBezTo>
                <a:cubicBezTo>
                  <a:pt x="213" y="1164"/>
                  <a:pt x="178" y="1206"/>
                  <a:pt x="131" y="1217"/>
                </a:cubicBezTo>
                <a:cubicBezTo>
                  <a:pt x="131" y="1568"/>
                  <a:pt x="131" y="1568"/>
                  <a:pt x="131" y="1568"/>
                </a:cubicBezTo>
                <a:cubicBezTo>
                  <a:pt x="139" y="1570"/>
                  <a:pt x="765" y="1697"/>
                  <a:pt x="777" y="1699"/>
                </a:cubicBezTo>
                <a:cubicBezTo>
                  <a:pt x="777" y="769"/>
                  <a:pt x="777" y="769"/>
                  <a:pt x="777" y="769"/>
                </a:cubicBezTo>
                <a:cubicBezTo>
                  <a:pt x="131" y="637"/>
                  <a:pt x="131" y="637"/>
                  <a:pt x="131" y="637"/>
                </a:cubicBezTo>
                <a:cubicBezTo>
                  <a:pt x="131" y="1010"/>
                  <a:pt x="131" y="1010"/>
                  <a:pt x="131" y="1010"/>
                </a:cubicBezTo>
                <a:close/>
                <a:moveTo>
                  <a:pt x="1483" y="1007"/>
                </a:moveTo>
                <a:cubicBezTo>
                  <a:pt x="1539" y="1010"/>
                  <a:pt x="1584" y="1056"/>
                  <a:pt x="1584" y="1113"/>
                </a:cubicBezTo>
                <a:cubicBezTo>
                  <a:pt x="1584" y="1170"/>
                  <a:pt x="1539" y="1217"/>
                  <a:pt x="1483" y="1220"/>
                </a:cubicBezTo>
                <a:cubicBezTo>
                  <a:pt x="1483" y="1596"/>
                  <a:pt x="1483" y="1596"/>
                  <a:pt x="1483" y="1596"/>
                </a:cubicBezTo>
                <a:cubicBezTo>
                  <a:pt x="1079" y="1682"/>
                  <a:pt x="1079" y="1682"/>
                  <a:pt x="1079" y="1682"/>
                </a:cubicBezTo>
                <a:cubicBezTo>
                  <a:pt x="1079" y="2563"/>
                  <a:pt x="1079" y="2563"/>
                  <a:pt x="1079" y="2563"/>
                </a:cubicBezTo>
                <a:cubicBezTo>
                  <a:pt x="1079" y="2635"/>
                  <a:pt x="1020" y="2693"/>
                  <a:pt x="949" y="2693"/>
                </a:cubicBezTo>
                <a:cubicBezTo>
                  <a:pt x="877" y="2693"/>
                  <a:pt x="819" y="2635"/>
                  <a:pt x="819" y="2563"/>
                </a:cubicBezTo>
                <a:cubicBezTo>
                  <a:pt x="819" y="1737"/>
                  <a:pt x="819" y="1737"/>
                  <a:pt x="819" y="1737"/>
                </a:cubicBezTo>
                <a:cubicBezTo>
                  <a:pt x="791" y="1743"/>
                  <a:pt x="791" y="1743"/>
                  <a:pt x="791" y="1743"/>
                </a:cubicBezTo>
                <a:cubicBezTo>
                  <a:pt x="765" y="1738"/>
                  <a:pt x="765" y="1738"/>
                  <a:pt x="765" y="1738"/>
                </a:cubicBezTo>
                <a:cubicBezTo>
                  <a:pt x="765" y="2563"/>
                  <a:pt x="765" y="2563"/>
                  <a:pt x="765" y="2563"/>
                </a:cubicBezTo>
                <a:cubicBezTo>
                  <a:pt x="765" y="2635"/>
                  <a:pt x="707" y="2693"/>
                  <a:pt x="635" y="2693"/>
                </a:cubicBezTo>
                <a:cubicBezTo>
                  <a:pt x="564" y="2693"/>
                  <a:pt x="505" y="2635"/>
                  <a:pt x="505" y="2563"/>
                </a:cubicBezTo>
                <a:cubicBezTo>
                  <a:pt x="505" y="1682"/>
                  <a:pt x="505" y="1682"/>
                  <a:pt x="505" y="1682"/>
                </a:cubicBezTo>
                <a:cubicBezTo>
                  <a:pt x="101" y="1596"/>
                  <a:pt x="101" y="1596"/>
                  <a:pt x="101" y="1596"/>
                </a:cubicBezTo>
                <a:cubicBezTo>
                  <a:pt x="101" y="1220"/>
                  <a:pt x="101" y="1220"/>
                  <a:pt x="101" y="1220"/>
                </a:cubicBezTo>
                <a:cubicBezTo>
                  <a:pt x="45" y="1217"/>
                  <a:pt x="0" y="1170"/>
                  <a:pt x="0" y="1113"/>
                </a:cubicBezTo>
                <a:cubicBezTo>
                  <a:pt x="0" y="1056"/>
                  <a:pt x="45" y="1010"/>
                  <a:pt x="101" y="1007"/>
                </a:cubicBezTo>
                <a:cubicBezTo>
                  <a:pt x="101" y="598"/>
                  <a:pt x="101" y="598"/>
                  <a:pt x="101" y="59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52" y="555"/>
                  <a:pt x="444" y="500"/>
                  <a:pt x="547" y="500"/>
                </a:cubicBezTo>
                <a:cubicBezTo>
                  <a:pt x="1037" y="500"/>
                  <a:pt x="1037" y="500"/>
                  <a:pt x="1037" y="500"/>
                </a:cubicBezTo>
                <a:cubicBezTo>
                  <a:pt x="1140" y="500"/>
                  <a:pt x="1232" y="555"/>
                  <a:pt x="1282" y="638"/>
                </a:cubicBezTo>
                <a:cubicBezTo>
                  <a:pt x="1483" y="598"/>
                  <a:pt x="1483" y="598"/>
                  <a:pt x="1483" y="598"/>
                </a:cubicBezTo>
                <a:cubicBezTo>
                  <a:pt x="1483" y="1007"/>
                  <a:pt x="1483" y="1007"/>
                  <a:pt x="1483" y="1007"/>
                </a:cubicBezTo>
                <a:close/>
                <a:moveTo>
                  <a:pt x="1371" y="1113"/>
                </a:moveTo>
                <a:cubicBezTo>
                  <a:pt x="1371" y="1063"/>
                  <a:pt x="1406" y="1021"/>
                  <a:pt x="1453" y="1010"/>
                </a:cubicBezTo>
                <a:cubicBezTo>
                  <a:pt x="1453" y="637"/>
                  <a:pt x="1453" y="637"/>
                  <a:pt x="1453" y="637"/>
                </a:cubicBezTo>
                <a:cubicBezTo>
                  <a:pt x="807" y="769"/>
                  <a:pt x="807" y="769"/>
                  <a:pt x="807" y="769"/>
                </a:cubicBezTo>
                <a:cubicBezTo>
                  <a:pt x="807" y="1699"/>
                  <a:pt x="807" y="1699"/>
                  <a:pt x="807" y="1699"/>
                </a:cubicBezTo>
                <a:cubicBezTo>
                  <a:pt x="819" y="1697"/>
                  <a:pt x="1445" y="1570"/>
                  <a:pt x="1453" y="1568"/>
                </a:cubicBezTo>
                <a:cubicBezTo>
                  <a:pt x="1453" y="1217"/>
                  <a:pt x="1453" y="1217"/>
                  <a:pt x="1453" y="1217"/>
                </a:cubicBezTo>
                <a:cubicBezTo>
                  <a:pt x="1406" y="1206"/>
                  <a:pt x="1371" y="1163"/>
                  <a:pt x="1371" y="1113"/>
                </a:cubicBezTo>
                <a:close/>
                <a:moveTo>
                  <a:pt x="180" y="1462"/>
                </a:moveTo>
                <a:cubicBezTo>
                  <a:pt x="180" y="1288"/>
                  <a:pt x="180" y="1288"/>
                  <a:pt x="180" y="1288"/>
                </a:cubicBezTo>
                <a:cubicBezTo>
                  <a:pt x="200" y="1292"/>
                  <a:pt x="200" y="1292"/>
                  <a:pt x="200" y="1292"/>
                </a:cubicBezTo>
                <a:cubicBezTo>
                  <a:pt x="200" y="1466"/>
                  <a:pt x="200" y="1466"/>
                  <a:pt x="200" y="1466"/>
                </a:cubicBezTo>
                <a:cubicBezTo>
                  <a:pt x="180" y="1462"/>
                  <a:pt x="180" y="1462"/>
                  <a:pt x="180" y="1462"/>
                </a:cubicBezTo>
                <a:close/>
                <a:moveTo>
                  <a:pt x="228" y="1538"/>
                </a:moveTo>
                <a:cubicBezTo>
                  <a:pt x="228" y="1297"/>
                  <a:pt x="228" y="1297"/>
                  <a:pt x="228" y="1297"/>
                </a:cubicBezTo>
                <a:cubicBezTo>
                  <a:pt x="248" y="1302"/>
                  <a:pt x="248" y="1302"/>
                  <a:pt x="248" y="1302"/>
                </a:cubicBezTo>
                <a:cubicBezTo>
                  <a:pt x="248" y="1542"/>
                  <a:pt x="248" y="1542"/>
                  <a:pt x="248" y="1542"/>
                </a:cubicBezTo>
                <a:cubicBezTo>
                  <a:pt x="228" y="1538"/>
                  <a:pt x="228" y="1538"/>
                  <a:pt x="228" y="1538"/>
                </a:cubicBezTo>
                <a:close/>
                <a:moveTo>
                  <a:pt x="276" y="1548"/>
                </a:moveTo>
                <a:cubicBezTo>
                  <a:pt x="276" y="1307"/>
                  <a:pt x="276" y="1307"/>
                  <a:pt x="276" y="1307"/>
                </a:cubicBezTo>
                <a:cubicBezTo>
                  <a:pt x="296" y="1311"/>
                  <a:pt x="296" y="1311"/>
                  <a:pt x="296" y="1311"/>
                </a:cubicBezTo>
                <a:cubicBezTo>
                  <a:pt x="296" y="1552"/>
                  <a:pt x="296" y="1552"/>
                  <a:pt x="296" y="1552"/>
                </a:cubicBezTo>
                <a:cubicBezTo>
                  <a:pt x="276" y="1548"/>
                  <a:pt x="276" y="1548"/>
                  <a:pt x="276" y="1548"/>
                </a:cubicBezTo>
                <a:close/>
                <a:moveTo>
                  <a:pt x="344" y="1321"/>
                </a:moveTo>
                <a:cubicBezTo>
                  <a:pt x="344" y="1562"/>
                  <a:pt x="344" y="1562"/>
                  <a:pt x="344" y="1562"/>
                </a:cubicBezTo>
                <a:cubicBezTo>
                  <a:pt x="324" y="1557"/>
                  <a:pt x="324" y="1557"/>
                  <a:pt x="324" y="1557"/>
                </a:cubicBezTo>
                <a:cubicBezTo>
                  <a:pt x="324" y="1317"/>
                  <a:pt x="324" y="1317"/>
                  <a:pt x="324" y="1317"/>
                </a:cubicBezTo>
                <a:cubicBezTo>
                  <a:pt x="344" y="1321"/>
                  <a:pt x="344" y="1321"/>
                  <a:pt x="344" y="1321"/>
                </a:cubicBezTo>
                <a:close/>
                <a:moveTo>
                  <a:pt x="440" y="1341"/>
                </a:moveTo>
                <a:cubicBezTo>
                  <a:pt x="440" y="1441"/>
                  <a:pt x="440" y="1441"/>
                  <a:pt x="440" y="1441"/>
                </a:cubicBezTo>
                <a:cubicBezTo>
                  <a:pt x="420" y="1437"/>
                  <a:pt x="420" y="1437"/>
                  <a:pt x="420" y="1437"/>
                </a:cubicBezTo>
                <a:cubicBezTo>
                  <a:pt x="420" y="1337"/>
                  <a:pt x="420" y="1337"/>
                  <a:pt x="420" y="1337"/>
                </a:cubicBezTo>
                <a:cubicBezTo>
                  <a:pt x="440" y="1341"/>
                  <a:pt x="440" y="1341"/>
                  <a:pt x="440" y="1341"/>
                </a:cubicBezTo>
                <a:close/>
                <a:moveTo>
                  <a:pt x="708" y="1496"/>
                </a:moveTo>
                <a:cubicBezTo>
                  <a:pt x="708" y="1395"/>
                  <a:pt x="708" y="1395"/>
                  <a:pt x="708" y="1395"/>
                </a:cubicBezTo>
                <a:cubicBezTo>
                  <a:pt x="728" y="1399"/>
                  <a:pt x="728" y="1399"/>
                  <a:pt x="728" y="1399"/>
                </a:cubicBezTo>
                <a:cubicBezTo>
                  <a:pt x="728" y="1500"/>
                  <a:pt x="728" y="1500"/>
                  <a:pt x="728" y="1500"/>
                </a:cubicBezTo>
                <a:cubicBezTo>
                  <a:pt x="708" y="1496"/>
                  <a:pt x="708" y="1496"/>
                  <a:pt x="708" y="1496"/>
                </a:cubicBezTo>
                <a:close/>
                <a:moveTo>
                  <a:pt x="680" y="1490"/>
                </a:moveTo>
                <a:cubicBezTo>
                  <a:pt x="660" y="1486"/>
                  <a:pt x="660" y="1486"/>
                  <a:pt x="660" y="1486"/>
                </a:cubicBezTo>
                <a:cubicBezTo>
                  <a:pt x="660" y="1385"/>
                  <a:pt x="660" y="1385"/>
                  <a:pt x="660" y="1385"/>
                </a:cubicBezTo>
                <a:cubicBezTo>
                  <a:pt x="680" y="1390"/>
                  <a:pt x="680" y="1390"/>
                  <a:pt x="680" y="1390"/>
                </a:cubicBezTo>
                <a:cubicBezTo>
                  <a:pt x="680" y="1490"/>
                  <a:pt x="680" y="1490"/>
                  <a:pt x="680" y="1490"/>
                </a:cubicBezTo>
                <a:close/>
                <a:moveTo>
                  <a:pt x="632" y="1480"/>
                </a:moveTo>
                <a:cubicBezTo>
                  <a:pt x="612" y="1476"/>
                  <a:pt x="612" y="1476"/>
                  <a:pt x="612" y="1476"/>
                </a:cubicBezTo>
                <a:cubicBezTo>
                  <a:pt x="612" y="1376"/>
                  <a:pt x="612" y="1376"/>
                  <a:pt x="612" y="1376"/>
                </a:cubicBezTo>
                <a:cubicBezTo>
                  <a:pt x="632" y="1380"/>
                  <a:pt x="632" y="1380"/>
                  <a:pt x="632" y="1380"/>
                </a:cubicBezTo>
                <a:cubicBezTo>
                  <a:pt x="632" y="1480"/>
                  <a:pt x="632" y="1480"/>
                  <a:pt x="632" y="1480"/>
                </a:cubicBezTo>
                <a:close/>
                <a:moveTo>
                  <a:pt x="584" y="1370"/>
                </a:moveTo>
                <a:cubicBezTo>
                  <a:pt x="584" y="1470"/>
                  <a:pt x="584" y="1470"/>
                  <a:pt x="584" y="1470"/>
                </a:cubicBezTo>
                <a:cubicBezTo>
                  <a:pt x="564" y="1466"/>
                  <a:pt x="564" y="1466"/>
                  <a:pt x="564" y="1466"/>
                </a:cubicBezTo>
                <a:cubicBezTo>
                  <a:pt x="564" y="1366"/>
                  <a:pt x="564" y="1366"/>
                  <a:pt x="564" y="1366"/>
                </a:cubicBezTo>
                <a:cubicBezTo>
                  <a:pt x="584" y="1370"/>
                  <a:pt x="584" y="1370"/>
                  <a:pt x="584" y="1370"/>
                </a:cubicBezTo>
                <a:close/>
                <a:moveTo>
                  <a:pt x="536" y="1360"/>
                </a:moveTo>
                <a:cubicBezTo>
                  <a:pt x="536" y="1461"/>
                  <a:pt x="536" y="1461"/>
                  <a:pt x="536" y="1461"/>
                </a:cubicBezTo>
                <a:cubicBezTo>
                  <a:pt x="516" y="1457"/>
                  <a:pt x="516" y="1457"/>
                  <a:pt x="516" y="1457"/>
                </a:cubicBezTo>
                <a:cubicBezTo>
                  <a:pt x="516" y="1356"/>
                  <a:pt x="516" y="1356"/>
                  <a:pt x="516" y="1356"/>
                </a:cubicBezTo>
                <a:cubicBezTo>
                  <a:pt x="536" y="1360"/>
                  <a:pt x="536" y="1360"/>
                  <a:pt x="536" y="1360"/>
                </a:cubicBezTo>
                <a:close/>
                <a:moveTo>
                  <a:pt x="488" y="1350"/>
                </a:moveTo>
                <a:cubicBezTo>
                  <a:pt x="488" y="1451"/>
                  <a:pt x="488" y="1451"/>
                  <a:pt x="488" y="1451"/>
                </a:cubicBezTo>
                <a:cubicBezTo>
                  <a:pt x="468" y="1447"/>
                  <a:pt x="468" y="1447"/>
                  <a:pt x="468" y="1447"/>
                </a:cubicBezTo>
                <a:cubicBezTo>
                  <a:pt x="468" y="1346"/>
                  <a:pt x="468" y="1346"/>
                  <a:pt x="468" y="1346"/>
                </a:cubicBezTo>
                <a:cubicBezTo>
                  <a:pt x="488" y="1350"/>
                  <a:pt x="488" y="1350"/>
                  <a:pt x="488" y="1350"/>
                </a:cubicBezTo>
                <a:close/>
                <a:moveTo>
                  <a:pt x="440" y="750"/>
                </a:moveTo>
                <a:cubicBezTo>
                  <a:pt x="440" y="990"/>
                  <a:pt x="440" y="990"/>
                  <a:pt x="440" y="990"/>
                </a:cubicBezTo>
                <a:cubicBezTo>
                  <a:pt x="420" y="986"/>
                  <a:pt x="420" y="986"/>
                  <a:pt x="420" y="986"/>
                </a:cubicBezTo>
                <a:cubicBezTo>
                  <a:pt x="420" y="746"/>
                  <a:pt x="420" y="746"/>
                  <a:pt x="420" y="746"/>
                </a:cubicBezTo>
                <a:cubicBezTo>
                  <a:pt x="440" y="750"/>
                  <a:pt x="440" y="750"/>
                  <a:pt x="440" y="750"/>
                </a:cubicBezTo>
                <a:close/>
                <a:moveTo>
                  <a:pt x="488" y="760"/>
                </a:moveTo>
                <a:cubicBezTo>
                  <a:pt x="488" y="1000"/>
                  <a:pt x="488" y="1000"/>
                  <a:pt x="488" y="1000"/>
                </a:cubicBezTo>
                <a:cubicBezTo>
                  <a:pt x="468" y="996"/>
                  <a:pt x="468" y="996"/>
                  <a:pt x="468" y="996"/>
                </a:cubicBezTo>
                <a:cubicBezTo>
                  <a:pt x="468" y="756"/>
                  <a:pt x="468" y="756"/>
                  <a:pt x="468" y="756"/>
                </a:cubicBezTo>
                <a:cubicBezTo>
                  <a:pt x="488" y="760"/>
                  <a:pt x="488" y="760"/>
                  <a:pt x="488" y="760"/>
                </a:cubicBezTo>
                <a:close/>
                <a:moveTo>
                  <a:pt x="536" y="770"/>
                </a:moveTo>
                <a:cubicBezTo>
                  <a:pt x="536" y="1010"/>
                  <a:pt x="536" y="1010"/>
                  <a:pt x="536" y="1010"/>
                </a:cubicBezTo>
                <a:cubicBezTo>
                  <a:pt x="516" y="1006"/>
                  <a:pt x="516" y="1006"/>
                  <a:pt x="516" y="1006"/>
                </a:cubicBezTo>
                <a:cubicBezTo>
                  <a:pt x="516" y="766"/>
                  <a:pt x="516" y="766"/>
                  <a:pt x="516" y="766"/>
                </a:cubicBezTo>
                <a:cubicBezTo>
                  <a:pt x="536" y="770"/>
                  <a:pt x="536" y="770"/>
                  <a:pt x="536" y="770"/>
                </a:cubicBezTo>
                <a:close/>
                <a:moveTo>
                  <a:pt x="584" y="779"/>
                </a:moveTo>
                <a:cubicBezTo>
                  <a:pt x="584" y="1020"/>
                  <a:pt x="584" y="1020"/>
                  <a:pt x="584" y="1020"/>
                </a:cubicBezTo>
                <a:cubicBezTo>
                  <a:pt x="564" y="1016"/>
                  <a:pt x="564" y="1016"/>
                  <a:pt x="564" y="1016"/>
                </a:cubicBezTo>
                <a:cubicBezTo>
                  <a:pt x="564" y="775"/>
                  <a:pt x="564" y="775"/>
                  <a:pt x="564" y="775"/>
                </a:cubicBezTo>
                <a:cubicBezTo>
                  <a:pt x="584" y="779"/>
                  <a:pt x="584" y="779"/>
                  <a:pt x="584" y="779"/>
                </a:cubicBezTo>
                <a:close/>
                <a:moveTo>
                  <a:pt x="372" y="1032"/>
                </a:moveTo>
                <a:cubicBezTo>
                  <a:pt x="392" y="1036"/>
                  <a:pt x="392" y="1036"/>
                  <a:pt x="392" y="1036"/>
                </a:cubicBezTo>
                <a:cubicBezTo>
                  <a:pt x="392" y="1210"/>
                  <a:pt x="392" y="1210"/>
                  <a:pt x="392" y="1210"/>
                </a:cubicBezTo>
                <a:cubicBezTo>
                  <a:pt x="372" y="1206"/>
                  <a:pt x="372" y="1206"/>
                  <a:pt x="372" y="1206"/>
                </a:cubicBezTo>
                <a:cubicBezTo>
                  <a:pt x="372" y="1032"/>
                  <a:pt x="372" y="1032"/>
                  <a:pt x="372" y="1032"/>
                </a:cubicBezTo>
                <a:close/>
                <a:moveTo>
                  <a:pt x="440" y="1045"/>
                </a:moveTo>
                <a:cubicBezTo>
                  <a:pt x="440" y="1286"/>
                  <a:pt x="440" y="1286"/>
                  <a:pt x="440" y="1286"/>
                </a:cubicBezTo>
                <a:cubicBezTo>
                  <a:pt x="420" y="1282"/>
                  <a:pt x="420" y="1282"/>
                  <a:pt x="420" y="1282"/>
                </a:cubicBezTo>
                <a:cubicBezTo>
                  <a:pt x="420" y="1041"/>
                  <a:pt x="420" y="1041"/>
                  <a:pt x="420" y="1041"/>
                </a:cubicBezTo>
                <a:cubicBezTo>
                  <a:pt x="440" y="1045"/>
                  <a:pt x="440" y="1045"/>
                  <a:pt x="440" y="1045"/>
                </a:cubicBezTo>
                <a:close/>
                <a:moveTo>
                  <a:pt x="536" y="1065"/>
                </a:moveTo>
                <a:cubicBezTo>
                  <a:pt x="536" y="1305"/>
                  <a:pt x="536" y="1305"/>
                  <a:pt x="536" y="1305"/>
                </a:cubicBezTo>
                <a:cubicBezTo>
                  <a:pt x="516" y="1301"/>
                  <a:pt x="516" y="1301"/>
                  <a:pt x="516" y="1301"/>
                </a:cubicBezTo>
                <a:cubicBezTo>
                  <a:pt x="516" y="1061"/>
                  <a:pt x="516" y="1061"/>
                  <a:pt x="516" y="1061"/>
                </a:cubicBezTo>
                <a:cubicBezTo>
                  <a:pt x="536" y="1065"/>
                  <a:pt x="536" y="1065"/>
                  <a:pt x="536" y="1065"/>
                </a:cubicBezTo>
                <a:close/>
                <a:moveTo>
                  <a:pt x="488" y="1055"/>
                </a:moveTo>
                <a:cubicBezTo>
                  <a:pt x="488" y="1296"/>
                  <a:pt x="488" y="1296"/>
                  <a:pt x="488" y="1296"/>
                </a:cubicBezTo>
                <a:cubicBezTo>
                  <a:pt x="468" y="1291"/>
                  <a:pt x="468" y="1291"/>
                  <a:pt x="468" y="1291"/>
                </a:cubicBezTo>
                <a:cubicBezTo>
                  <a:pt x="468" y="1051"/>
                  <a:pt x="468" y="1051"/>
                  <a:pt x="468" y="1051"/>
                </a:cubicBezTo>
                <a:cubicBezTo>
                  <a:pt x="488" y="1055"/>
                  <a:pt x="488" y="1055"/>
                  <a:pt x="488" y="1055"/>
                </a:cubicBezTo>
                <a:close/>
                <a:moveTo>
                  <a:pt x="728" y="809"/>
                </a:moveTo>
                <a:cubicBezTo>
                  <a:pt x="728" y="1049"/>
                  <a:pt x="728" y="1049"/>
                  <a:pt x="728" y="1049"/>
                </a:cubicBezTo>
                <a:cubicBezTo>
                  <a:pt x="660" y="1035"/>
                  <a:pt x="660" y="1035"/>
                  <a:pt x="660" y="1035"/>
                </a:cubicBezTo>
                <a:cubicBezTo>
                  <a:pt x="660" y="795"/>
                  <a:pt x="660" y="795"/>
                  <a:pt x="660" y="795"/>
                </a:cubicBezTo>
                <a:cubicBezTo>
                  <a:pt x="728" y="809"/>
                  <a:pt x="728" y="809"/>
                  <a:pt x="728" y="809"/>
                </a:cubicBezTo>
                <a:close/>
                <a:moveTo>
                  <a:pt x="728" y="1104"/>
                </a:moveTo>
                <a:cubicBezTo>
                  <a:pt x="728" y="1264"/>
                  <a:pt x="728" y="1264"/>
                  <a:pt x="728" y="1264"/>
                </a:cubicBezTo>
                <a:cubicBezTo>
                  <a:pt x="564" y="1230"/>
                  <a:pt x="564" y="1230"/>
                  <a:pt x="564" y="1230"/>
                </a:cubicBezTo>
                <a:cubicBezTo>
                  <a:pt x="564" y="1071"/>
                  <a:pt x="564" y="1071"/>
                  <a:pt x="564" y="1071"/>
                </a:cubicBezTo>
                <a:cubicBezTo>
                  <a:pt x="728" y="1104"/>
                  <a:pt x="728" y="1104"/>
                  <a:pt x="728" y="1104"/>
                </a:cubicBezTo>
                <a:close/>
                <a:moveTo>
                  <a:pt x="442" y="1500"/>
                </a:moveTo>
                <a:cubicBezTo>
                  <a:pt x="442" y="1555"/>
                  <a:pt x="442" y="1555"/>
                  <a:pt x="442" y="1555"/>
                </a:cubicBezTo>
                <a:cubicBezTo>
                  <a:pt x="707" y="1609"/>
                  <a:pt x="707" y="1609"/>
                  <a:pt x="707" y="1609"/>
                </a:cubicBezTo>
                <a:cubicBezTo>
                  <a:pt x="707" y="1554"/>
                  <a:pt x="707" y="1554"/>
                  <a:pt x="707" y="1554"/>
                </a:cubicBezTo>
                <a:cubicBezTo>
                  <a:pt x="442" y="1500"/>
                  <a:pt x="442" y="1500"/>
                  <a:pt x="442" y="1500"/>
                </a:cubicBezTo>
                <a:close/>
                <a:moveTo>
                  <a:pt x="728" y="1640"/>
                </a:moveTo>
                <a:cubicBezTo>
                  <a:pt x="421" y="1577"/>
                  <a:pt x="421" y="1577"/>
                  <a:pt x="421" y="1577"/>
                </a:cubicBezTo>
                <a:cubicBezTo>
                  <a:pt x="421" y="1469"/>
                  <a:pt x="421" y="1469"/>
                  <a:pt x="421" y="1469"/>
                </a:cubicBezTo>
                <a:cubicBezTo>
                  <a:pt x="716" y="1529"/>
                  <a:pt x="716" y="1529"/>
                  <a:pt x="716" y="1529"/>
                </a:cubicBezTo>
                <a:cubicBezTo>
                  <a:pt x="728" y="1532"/>
                  <a:pt x="728" y="1532"/>
                  <a:pt x="728" y="1532"/>
                </a:cubicBezTo>
                <a:cubicBezTo>
                  <a:pt x="728" y="1640"/>
                  <a:pt x="728" y="1640"/>
                  <a:pt x="728" y="1640"/>
                </a:cubicBezTo>
                <a:close/>
                <a:moveTo>
                  <a:pt x="392" y="981"/>
                </a:moveTo>
                <a:cubicBezTo>
                  <a:pt x="181" y="938"/>
                  <a:pt x="181" y="938"/>
                  <a:pt x="181" y="938"/>
                </a:cubicBezTo>
                <a:cubicBezTo>
                  <a:pt x="181" y="697"/>
                  <a:pt x="181" y="697"/>
                  <a:pt x="181" y="697"/>
                </a:cubicBezTo>
                <a:cubicBezTo>
                  <a:pt x="392" y="740"/>
                  <a:pt x="392" y="740"/>
                  <a:pt x="392" y="740"/>
                </a:cubicBezTo>
                <a:cubicBezTo>
                  <a:pt x="392" y="981"/>
                  <a:pt x="392" y="981"/>
                  <a:pt x="392" y="981"/>
                </a:cubicBezTo>
                <a:close/>
                <a:moveTo>
                  <a:pt x="876" y="1612"/>
                </a:moveTo>
                <a:cubicBezTo>
                  <a:pt x="894" y="1609"/>
                  <a:pt x="1113" y="1564"/>
                  <a:pt x="1131" y="1560"/>
                </a:cubicBezTo>
                <a:cubicBezTo>
                  <a:pt x="1131" y="1367"/>
                  <a:pt x="1131" y="1367"/>
                  <a:pt x="1131" y="1367"/>
                </a:cubicBezTo>
                <a:cubicBezTo>
                  <a:pt x="876" y="1419"/>
                  <a:pt x="876" y="1419"/>
                  <a:pt x="876" y="1419"/>
                </a:cubicBezTo>
                <a:cubicBezTo>
                  <a:pt x="876" y="1612"/>
                  <a:pt x="876" y="1612"/>
                  <a:pt x="876" y="1612"/>
                </a:cubicBezTo>
                <a:close/>
                <a:moveTo>
                  <a:pt x="1151" y="1339"/>
                </a:moveTo>
                <a:cubicBezTo>
                  <a:pt x="1151" y="1580"/>
                  <a:pt x="1151" y="1580"/>
                  <a:pt x="1151" y="1580"/>
                </a:cubicBezTo>
                <a:cubicBezTo>
                  <a:pt x="856" y="1640"/>
                  <a:pt x="856" y="1640"/>
                  <a:pt x="856" y="1640"/>
                </a:cubicBezTo>
                <a:cubicBezTo>
                  <a:pt x="856" y="1399"/>
                  <a:pt x="856" y="1399"/>
                  <a:pt x="856" y="1399"/>
                </a:cubicBezTo>
                <a:cubicBezTo>
                  <a:pt x="1141" y="1341"/>
                  <a:pt x="1141" y="1341"/>
                  <a:pt x="1141" y="1341"/>
                </a:cubicBezTo>
                <a:cubicBezTo>
                  <a:pt x="1151" y="1339"/>
                  <a:pt x="1151" y="1339"/>
                  <a:pt x="1151" y="1339"/>
                </a:cubicBezTo>
                <a:close/>
                <a:moveTo>
                  <a:pt x="1240" y="1321"/>
                </a:moveTo>
                <a:cubicBezTo>
                  <a:pt x="1260" y="1317"/>
                  <a:pt x="1260" y="1317"/>
                  <a:pt x="1260" y="1317"/>
                </a:cubicBezTo>
                <a:cubicBezTo>
                  <a:pt x="1260" y="1557"/>
                  <a:pt x="1260" y="1557"/>
                  <a:pt x="1260" y="1557"/>
                </a:cubicBezTo>
                <a:cubicBezTo>
                  <a:pt x="1240" y="1562"/>
                  <a:pt x="1240" y="1562"/>
                  <a:pt x="1240" y="1562"/>
                </a:cubicBezTo>
                <a:cubicBezTo>
                  <a:pt x="1240" y="1321"/>
                  <a:pt x="1240" y="1321"/>
                  <a:pt x="1240" y="1321"/>
                </a:cubicBezTo>
                <a:close/>
                <a:moveTo>
                  <a:pt x="1288" y="1552"/>
                </a:moveTo>
                <a:cubicBezTo>
                  <a:pt x="1288" y="1311"/>
                  <a:pt x="1288" y="1311"/>
                  <a:pt x="1288" y="1311"/>
                </a:cubicBezTo>
                <a:cubicBezTo>
                  <a:pt x="1308" y="1307"/>
                  <a:pt x="1308" y="1307"/>
                  <a:pt x="1308" y="1307"/>
                </a:cubicBezTo>
                <a:cubicBezTo>
                  <a:pt x="1308" y="1548"/>
                  <a:pt x="1308" y="1548"/>
                  <a:pt x="1308" y="1548"/>
                </a:cubicBezTo>
                <a:cubicBezTo>
                  <a:pt x="1288" y="1552"/>
                  <a:pt x="1288" y="1552"/>
                  <a:pt x="1288" y="1552"/>
                </a:cubicBezTo>
                <a:close/>
                <a:moveTo>
                  <a:pt x="1336" y="1542"/>
                </a:moveTo>
                <a:cubicBezTo>
                  <a:pt x="1336" y="1302"/>
                  <a:pt x="1336" y="1302"/>
                  <a:pt x="1336" y="1302"/>
                </a:cubicBezTo>
                <a:cubicBezTo>
                  <a:pt x="1356" y="1297"/>
                  <a:pt x="1356" y="1297"/>
                  <a:pt x="1356" y="1297"/>
                </a:cubicBezTo>
                <a:cubicBezTo>
                  <a:pt x="1356" y="1538"/>
                  <a:pt x="1356" y="1538"/>
                  <a:pt x="1356" y="1538"/>
                </a:cubicBezTo>
                <a:cubicBezTo>
                  <a:pt x="1336" y="1542"/>
                  <a:pt x="1336" y="1542"/>
                  <a:pt x="1336" y="1542"/>
                </a:cubicBezTo>
                <a:close/>
                <a:moveTo>
                  <a:pt x="1384" y="1532"/>
                </a:moveTo>
                <a:cubicBezTo>
                  <a:pt x="1384" y="1292"/>
                  <a:pt x="1384" y="1292"/>
                  <a:pt x="1384" y="1292"/>
                </a:cubicBezTo>
                <a:cubicBezTo>
                  <a:pt x="1404" y="1288"/>
                  <a:pt x="1404" y="1288"/>
                  <a:pt x="1404" y="1288"/>
                </a:cubicBezTo>
                <a:cubicBezTo>
                  <a:pt x="1404" y="1528"/>
                  <a:pt x="1404" y="1528"/>
                  <a:pt x="1404" y="1528"/>
                </a:cubicBezTo>
                <a:cubicBezTo>
                  <a:pt x="1384" y="1532"/>
                  <a:pt x="1384" y="1532"/>
                  <a:pt x="1384" y="1532"/>
                </a:cubicBezTo>
                <a:close/>
                <a:moveTo>
                  <a:pt x="876" y="1100"/>
                </a:moveTo>
                <a:cubicBezTo>
                  <a:pt x="876" y="1340"/>
                  <a:pt x="876" y="1340"/>
                  <a:pt x="876" y="1340"/>
                </a:cubicBezTo>
                <a:cubicBezTo>
                  <a:pt x="856" y="1344"/>
                  <a:pt x="856" y="1344"/>
                  <a:pt x="856" y="1344"/>
                </a:cubicBezTo>
                <a:cubicBezTo>
                  <a:pt x="856" y="1104"/>
                  <a:pt x="856" y="1104"/>
                  <a:pt x="856" y="1104"/>
                </a:cubicBezTo>
                <a:cubicBezTo>
                  <a:pt x="876" y="1100"/>
                  <a:pt x="876" y="1100"/>
                  <a:pt x="876" y="1100"/>
                </a:cubicBezTo>
                <a:close/>
                <a:moveTo>
                  <a:pt x="924" y="1331"/>
                </a:moveTo>
                <a:cubicBezTo>
                  <a:pt x="904" y="1335"/>
                  <a:pt x="904" y="1335"/>
                  <a:pt x="904" y="1335"/>
                </a:cubicBezTo>
                <a:cubicBezTo>
                  <a:pt x="904" y="1094"/>
                  <a:pt x="904" y="1094"/>
                  <a:pt x="904" y="1094"/>
                </a:cubicBezTo>
                <a:cubicBezTo>
                  <a:pt x="924" y="1090"/>
                  <a:pt x="924" y="1090"/>
                  <a:pt x="924" y="1090"/>
                </a:cubicBezTo>
                <a:cubicBezTo>
                  <a:pt x="924" y="1331"/>
                  <a:pt x="924" y="1331"/>
                  <a:pt x="924" y="1331"/>
                </a:cubicBezTo>
                <a:close/>
                <a:moveTo>
                  <a:pt x="972" y="1080"/>
                </a:moveTo>
                <a:cubicBezTo>
                  <a:pt x="972" y="1321"/>
                  <a:pt x="972" y="1321"/>
                  <a:pt x="972" y="1321"/>
                </a:cubicBezTo>
                <a:cubicBezTo>
                  <a:pt x="952" y="1325"/>
                  <a:pt x="952" y="1325"/>
                  <a:pt x="952" y="1325"/>
                </a:cubicBezTo>
                <a:cubicBezTo>
                  <a:pt x="952" y="1084"/>
                  <a:pt x="952" y="1084"/>
                  <a:pt x="952" y="1084"/>
                </a:cubicBezTo>
                <a:cubicBezTo>
                  <a:pt x="972" y="1080"/>
                  <a:pt x="972" y="1080"/>
                  <a:pt x="972" y="1080"/>
                </a:cubicBezTo>
                <a:close/>
                <a:moveTo>
                  <a:pt x="1020" y="1071"/>
                </a:moveTo>
                <a:cubicBezTo>
                  <a:pt x="1020" y="1311"/>
                  <a:pt x="1020" y="1311"/>
                  <a:pt x="1020" y="1311"/>
                </a:cubicBezTo>
                <a:cubicBezTo>
                  <a:pt x="1000" y="1315"/>
                  <a:pt x="1000" y="1315"/>
                  <a:pt x="1000" y="1315"/>
                </a:cubicBezTo>
                <a:cubicBezTo>
                  <a:pt x="1000" y="1075"/>
                  <a:pt x="1000" y="1075"/>
                  <a:pt x="1000" y="1075"/>
                </a:cubicBezTo>
                <a:cubicBezTo>
                  <a:pt x="1020" y="1071"/>
                  <a:pt x="1020" y="1071"/>
                  <a:pt x="1020" y="1071"/>
                </a:cubicBezTo>
                <a:close/>
                <a:moveTo>
                  <a:pt x="1068" y="1061"/>
                </a:moveTo>
                <a:cubicBezTo>
                  <a:pt x="1068" y="1248"/>
                  <a:pt x="1068" y="1248"/>
                  <a:pt x="1068" y="1248"/>
                </a:cubicBezTo>
                <a:cubicBezTo>
                  <a:pt x="1048" y="1253"/>
                  <a:pt x="1048" y="1253"/>
                  <a:pt x="1048" y="1253"/>
                </a:cubicBezTo>
                <a:cubicBezTo>
                  <a:pt x="1048" y="1065"/>
                  <a:pt x="1048" y="1065"/>
                  <a:pt x="1048" y="1065"/>
                </a:cubicBezTo>
                <a:cubicBezTo>
                  <a:pt x="1068" y="1061"/>
                  <a:pt x="1068" y="1061"/>
                  <a:pt x="1068" y="1061"/>
                </a:cubicBezTo>
                <a:close/>
                <a:moveTo>
                  <a:pt x="1116" y="1291"/>
                </a:moveTo>
                <a:cubicBezTo>
                  <a:pt x="1096" y="1296"/>
                  <a:pt x="1096" y="1296"/>
                  <a:pt x="1096" y="1296"/>
                </a:cubicBezTo>
                <a:cubicBezTo>
                  <a:pt x="1096" y="1055"/>
                  <a:pt x="1096" y="1055"/>
                  <a:pt x="1096" y="1055"/>
                </a:cubicBezTo>
                <a:cubicBezTo>
                  <a:pt x="1116" y="1051"/>
                  <a:pt x="1116" y="1051"/>
                  <a:pt x="1116" y="1051"/>
                </a:cubicBezTo>
                <a:cubicBezTo>
                  <a:pt x="1116" y="1291"/>
                  <a:pt x="1116" y="1291"/>
                  <a:pt x="1116" y="1291"/>
                </a:cubicBezTo>
                <a:close/>
                <a:moveTo>
                  <a:pt x="1144" y="1286"/>
                </a:moveTo>
                <a:cubicBezTo>
                  <a:pt x="1144" y="1045"/>
                  <a:pt x="1144" y="1045"/>
                  <a:pt x="1144" y="1045"/>
                </a:cubicBezTo>
                <a:cubicBezTo>
                  <a:pt x="1164" y="1041"/>
                  <a:pt x="1164" y="1041"/>
                  <a:pt x="1164" y="1041"/>
                </a:cubicBezTo>
                <a:cubicBezTo>
                  <a:pt x="1164" y="1282"/>
                  <a:pt x="1164" y="1282"/>
                  <a:pt x="1164" y="1282"/>
                </a:cubicBezTo>
                <a:cubicBezTo>
                  <a:pt x="1144" y="1286"/>
                  <a:pt x="1144" y="1286"/>
                  <a:pt x="1144" y="1286"/>
                </a:cubicBezTo>
                <a:close/>
                <a:moveTo>
                  <a:pt x="1192" y="1036"/>
                </a:moveTo>
                <a:cubicBezTo>
                  <a:pt x="1212" y="1032"/>
                  <a:pt x="1212" y="1032"/>
                  <a:pt x="1212" y="1032"/>
                </a:cubicBezTo>
                <a:cubicBezTo>
                  <a:pt x="1212" y="1272"/>
                  <a:pt x="1212" y="1272"/>
                  <a:pt x="1212" y="1272"/>
                </a:cubicBezTo>
                <a:cubicBezTo>
                  <a:pt x="1192" y="1276"/>
                  <a:pt x="1192" y="1276"/>
                  <a:pt x="1192" y="1276"/>
                </a:cubicBezTo>
                <a:cubicBezTo>
                  <a:pt x="1192" y="1036"/>
                  <a:pt x="1192" y="1036"/>
                  <a:pt x="1192" y="1036"/>
                </a:cubicBezTo>
                <a:close/>
                <a:moveTo>
                  <a:pt x="1240" y="1147"/>
                </a:moveTo>
                <a:cubicBezTo>
                  <a:pt x="1240" y="1026"/>
                  <a:pt x="1240" y="1026"/>
                  <a:pt x="1240" y="1026"/>
                </a:cubicBezTo>
                <a:cubicBezTo>
                  <a:pt x="1260" y="1022"/>
                  <a:pt x="1260" y="1022"/>
                  <a:pt x="1260" y="1022"/>
                </a:cubicBezTo>
                <a:cubicBezTo>
                  <a:pt x="1260" y="1143"/>
                  <a:pt x="1260" y="1143"/>
                  <a:pt x="1260" y="1143"/>
                </a:cubicBezTo>
                <a:cubicBezTo>
                  <a:pt x="1240" y="1147"/>
                  <a:pt x="1240" y="1147"/>
                  <a:pt x="1240" y="1147"/>
                </a:cubicBezTo>
                <a:close/>
                <a:moveTo>
                  <a:pt x="1308" y="1012"/>
                </a:moveTo>
                <a:cubicBezTo>
                  <a:pt x="1308" y="1252"/>
                  <a:pt x="1308" y="1252"/>
                  <a:pt x="1308" y="1252"/>
                </a:cubicBezTo>
                <a:cubicBezTo>
                  <a:pt x="1288" y="1256"/>
                  <a:pt x="1288" y="1256"/>
                  <a:pt x="1288" y="1256"/>
                </a:cubicBezTo>
                <a:cubicBezTo>
                  <a:pt x="1288" y="1016"/>
                  <a:pt x="1288" y="1016"/>
                  <a:pt x="1288" y="1016"/>
                </a:cubicBezTo>
                <a:cubicBezTo>
                  <a:pt x="1308" y="1012"/>
                  <a:pt x="1308" y="1012"/>
                  <a:pt x="1308" y="1012"/>
                </a:cubicBezTo>
                <a:close/>
                <a:moveTo>
                  <a:pt x="876" y="805"/>
                </a:moveTo>
                <a:cubicBezTo>
                  <a:pt x="876" y="1045"/>
                  <a:pt x="876" y="1045"/>
                  <a:pt x="876" y="1045"/>
                </a:cubicBezTo>
                <a:cubicBezTo>
                  <a:pt x="856" y="1049"/>
                  <a:pt x="856" y="1049"/>
                  <a:pt x="856" y="1049"/>
                </a:cubicBezTo>
                <a:cubicBezTo>
                  <a:pt x="856" y="809"/>
                  <a:pt x="856" y="809"/>
                  <a:pt x="856" y="809"/>
                </a:cubicBezTo>
                <a:cubicBezTo>
                  <a:pt x="876" y="805"/>
                  <a:pt x="876" y="805"/>
                  <a:pt x="876" y="805"/>
                </a:cubicBezTo>
                <a:close/>
                <a:moveTo>
                  <a:pt x="924" y="795"/>
                </a:moveTo>
                <a:cubicBezTo>
                  <a:pt x="924" y="1035"/>
                  <a:pt x="924" y="1035"/>
                  <a:pt x="924" y="1035"/>
                </a:cubicBezTo>
                <a:cubicBezTo>
                  <a:pt x="904" y="1039"/>
                  <a:pt x="904" y="1039"/>
                  <a:pt x="904" y="1039"/>
                </a:cubicBezTo>
                <a:cubicBezTo>
                  <a:pt x="904" y="799"/>
                  <a:pt x="904" y="799"/>
                  <a:pt x="904" y="799"/>
                </a:cubicBezTo>
                <a:cubicBezTo>
                  <a:pt x="924" y="795"/>
                  <a:pt x="924" y="795"/>
                  <a:pt x="924" y="795"/>
                </a:cubicBezTo>
                <a:close/>
                <a:moveTo>
                  <a:pt x="1020" y="775"/>
                </a:moveTo>
                <a:cubicBezTo>
                  <a:pt x="1020" y="1016"/>
                  <a:pt x="1020" y="1016"/>
                  <a:pt x="1020" y="1016"/>
                </a:cubicBezTo>
                <a:cubicBezTo>
                  <a:pt x="1000" y="1020"/>
                  <a:pt x="1000" y="1020"/>
                  <a:pt x="1000" y="1020"/>
                </a:cubicBezTo>
                <a:cubicBezTo>
                  <a:pt x="1000" y="779"/>
                  <a:pt x="1000" y="779"/>
                  <a:pt x="1000" y="779"/>
                </a:cubicBezTo>
                <a:cubicBezTo>
                  <a:pt x="1020" y="775"/>
                  <a:pt x="1020" y="775"/>
                  <a:pt x="1020" y="775"/>
                </a:cubicBezTo>
                <a:close/>
                <a:moveTo>
                  <a:pt x="972" y="785"/>
                </a:moveTo>
                <a:cubicBezTo>
                  <a:pt x="972" y="1026"/>
                  <a:pt x="972" y="1026"/>
                  <a:pt x="972" y="1026"/>
                </a:cubicBezTo>
                <a:cubicBezTo>
                  <a:pt x="952" y="1030"/>
                  <a:pt x="952" y="1030"/>
                  <a:pt x="952" y="1030"/>
                </a:cubicBezTo>
                <a:cubicBezTo>
                  <a:pt x="952" y="789"/>
                  <a:pt x="952" y="789"/>
                  <a:pt x="952" y="789"/>
                </a:cubicBezTo>
                <a:cubicBezTo>
                  <a:pt x="972" y="785"/>
                  <a:pt x="972" y="785"/>
                  <a:pt x="972" y="785"/>
                </a:cubicBezTo>
                <a:close/>
                <a:moveTo>
                  <a:pt x="1404" y="937"/>
                </a:moveTo>
                <a:cubicBezTo>
                  <a:pt x="1336" y="951"/>
                  <a:pt x="1336" y="951"/>
                  <a:pt x="1336" y="951"/>
                </a:cubicBezTo>
                <a:cubicBezTo>
                  <a:pt x="1336" y="711"/>
                  <a:pt x="1336" y="711"/>
                  <a:pt x="1336" y="711"/>
                </a:cubicBezTo>
                <a:cubicBezTo>
                  <a:pt x="1404" y="697"/>
                  <a:pt x="1404" y="697"/>
                  <a:pt x="1404" y="697"/>
                </a:cubicBezTo>
                <a:cubicBezTo>
                  <a:pt x="1404" y="937"/>
                  <a:pt x="1404" y="937"/>
                  <a:pt x="1404" y="937"/>
                </a:cubicBezTo>
                <a:close/>
                <a:moveTo>
                  <a:pt x="1212" y="736"/>
                </a:moveTo>
                <a:cubicBezTo>
                  <a:pt x="1212" y="896"/>
                  <a:pt x="1212" y="896"/>
                  <a:pt x="1212" y="896"/>
                </a:cubicBezTo>
                <a:cubicBezTo>
                  <a:pt x="1048" y="929"/>
                  <a:pt x="1048" y="929"/>
                  <a:pt x="1048" y="929"/>
                </a:cubicBezTo>
                <a:cubicBezTo>
                  <a:pt x="1048" y="770"/>
                  <a:pt x="1048" y="770"/>
                  <a:pt x="1048" y="770"/>
                </a:cubicBezTo>
                <a:cubicBezTo>
                  <a:pt x="1212" y="736"/>
                  <a:pt x="1212" y="736"/>
                  <a:pt x="1212" y="736"/>
                </a:cubicBezTo>
                <a:close/>
                <a:moveTo>
                  <a:pt x="792" y="443"/>
                </a:moveTo>
                <a:cubicBezTo>
                  <a:pt x="670" y="443"/>
                  <a:pt x="570" y="344"/>
                  <a:pt x="570" y="222"/>
                </a:cubicBezTo>
                <a:cubicBezTo>
                  <a:pt x="570" y="99"/>
                  <a:pt x="670" y="0"/>
                  <a:pt x="792" y="0"/>
                </a:cubicBezTo>
                <a:cubicBezTo>
                  <a:pt x="914" y="0"/>
                  <a:pt x="1014" y="99"/>
                  <a:pt x="1014" y="222"/>
                </a:cubicBezTo>
                <a:cubicBezTo>
                  <a:pt x="1014" y="344"/>
                  <a:pt x="914" y="443"/>
                  <a:pt x="792" y="4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4" name="Group 33"/>
          <p:cNvGrpSpPr/>
          <p:nvPr/>
        </p:nvGrpSpPr>
        <p:grpSpPr>
          <a:xfrm>
            <a:off x="6812270" y="2304252"/>
            <a:ext cx="2345378" cy="4572000"/>
            <a:chOff x="11040455" y="3781425"/>
            <a:chExt cx="2400908" cy="3781425"/>
          </a:xfrm>
        </p:grpSpPr>
        <p:sp>
          <p:nvSpPr>
            <p:cNvPr id="35" name="Oval 34"/>
            <p:cNvSpPr>
              <a:spLocks/>
            </p:cNvSpPr>
            <p:nvPr/>
          </p:nvSpPr>
          <p:spPr bwMode="auto">
            <a:xfrm rot="3900000" flipH="1">
              <a:off x="12151756" y="4845966"/>
              <a:ext cx="698400" cy="697635"/>
            </a:xfrm>
            <a:prstGeom prst="ellipse">
              <a:avLst/>
            </a:prstGeom>
            <a:solidFill>
              <a:srgbClr val="0076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2136797" y="4322143"/>
              <a:ext cx="411286" cy="411286"/>
            </a:xfrm>
            <a:prstGeom prst="ellipse">
              <a:avLst/>
            </a:prstGeom>
            <a:solidFill>
              <a:srgbClr val="F1BE4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1870414" y="4155212"/>
              <a:ext cx="172831" cy="172831"/>
            </a:xfrm>
            <a:prstGeom prst="ellipse">
              <a:avLst/>
            </a:prstGeom>
            <a:solidFill>
              <a:srgbClr val="1B3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flipH="1">
              <a:off x="11040455" y="3781425"/>
              <a:ext cx="2400908" cy="3781425"/>
            </a:xfrm>
            <a:prstGeom prst="rtTriangle">
              <a:avLst/>
            </a:prstGeom>
            <a:solidFill>
              <a:srgbClr val="C8C9C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1872897" y="5209613"/>
              <a:ext cx="957422" cy="1142838"/>
            </a:xfrm>
            <a:custGeom>
              <a:avLst/>
              <a:gdLst>
                <a:gd name="T0" fmla="*/ 397 w 568"/>
                <a:gd name="T1" fmla="*/ 0 h 678"/>
                <a:gd name="T2" fmla="*/ 397 w 568"/>
                <a:gd name="T3" fmla="*/ 0 h 678"/>
                <a:gd name="T4" fmla="*/ 428 w 568"/>
                <a:gd name="T5" fmla="*/ 22 h 678"/>
                <a:gd name="T6" fmla="*/ 457 w 568"/>
                <a:gd name="T7" fmla="*/ 46 h 678"/>
                <a:gd name="T8" fmla="*/ 481 w 568"/>
                <a:gd name="T9" fmla="*/ 71 h 678"/>
                <a:gd name="T10" fmla="*/ 503 w 568"/>
                <a:gd name="T11" fmla="*/ 100 h 678"/>
                <a:gd name="T12" fmla="*/ 522 w 568"/>
                <a:gd name="T13" fmla="*/ 131 h 678"/>
                <a:gd name="T14" fmla="*/ 539 w 568"/>
                <a:gd name="T15" fmla="*/ 163 h 678"/>
                <a:gd name="T16" fmla="*/ 551 w 568"/>
                <a:gd name="T17" fmla="*/ 196 h 678"/>
                <a:gd name="T18" fmla="*/ 559 w 568"/>
                <a:gd name="T19" fmla="*/ 230 h 678"/>
                <a:gd name="T20" fmla="*/ 566 w 568"/>
                <a:gd name="T21" fmla="*/ 266 h 678"/>
                <a:gd name="T22" fmla="*/ 568 w 568"/>
                <a:gd name="T23" fmla="*/ 300 h 678"/>
                <a:gd name="T24" fmla="*/ 568 w 568"/>
                <a:gd name="T25" fmla="*/ 335 h 678"/>
                <a:gd name="T26" fmla="*/ 564 w 568"/>
                <a:gd name="T27" fmla="*/ 371 h 678"/>
                <a:gd name="T28" fmla="*/ 556 w 568"/>
                <a:gd name="T29" fmla="*/ 407 h 678"/>
                <a:gd name="T30" fmla="*/ 544 w 568"/>
                <a:gd name="T31" fmla="*/ 441 h 678"/>
                <a:gd name="T32" fmla="*/ 530 w 568"/>
                <a:gd name="T33" fmla="*/ 475 h 678"/>
                <a:gd name="T34" fmla="*/ 511 w 568"/>
                <a:gd name="T35" fmla="*/ 507 h 678"/>
                <a:gd name="T36" fmla="*/ 511 w 568"/>
                <a:gd name="T37" fmla="*/ 507 h 678"/>
                <a:gd name="T38" fmla="*/ 489 w 568"/>
                <a:gd name="T39" fmla="*/ 538 h 678"/>
                <a:gd name="T40" fmla="*/ 466 w 568"/>
                <a:gd name="T41" fmla="*/ 567 h 678"/>
                <a:gd name="T42" fmla="*/ 438 w 568"/>
                <a:gd name="T43" fmla="*/ 591 h 678"/>
                <a:gd name="T44" fmla="*/ 409 w 568"/>
                <a:gd name="T45" fmla="*/ 613 h 678"/>
                <a:gd name="T46" fmla="*/ 380 w 568"/>
                <a:gd name="T47" fmla="*/ 632 h 678"/>
                <a:gd name="T48" fmla="*/ 348 w 568"/>
                <a:gd name="T49" fmla="*/ 647 h 678"/>
                <a:gd name="T50" fmla="*/ 314 w 568"/>
                <a:gd name="T51" fmla="*/ 661 h 678"/>
                <a:gd name="T52" fmla="*/ 280 w 568"/>
                <a:gd name="T53" fmla="*/ 669 h 678"/>
                <a:gd name="T54" fmla="*/ 246 w 568"/>
                <a:gd name="T55" fmla="*/ 676 h 678"/>
                <a:gd name="T56" fmla="*/ 210 w 568"/>
                <a:gd name="T57" fmla="*/ 678 h 678"/>
                <a:gd name="T58" fmla="*/ 174 w 568"/>
                <a:gd name="T59" fmla="*/ 678 h 678"/>
                <a:gd name="T60" fmla="*/ 140 w 568"/>
                <a:gd name="T61" fmla="*/ 673 h 678"/>
                <a:gd name="T62" fmla="*/ 104 w 568"/>
                <a:gd name="T63" fmla="*/ 666 h 678"/>
                <a:gd name="T64" fmla="*/ 70 w 568"/>
                <a:gd name="T65" fmla="*/ 654 h 678"/>
                <a:gd name="T66" fmla="*/ 36 w 568"/>
                <a:gd name="T67" fmla="*/ 640 h 678"/>
                <a:gd name="T68" fmla="*/ 2 w 568"/>
                <a:gd name="T69" fmla="*/ 622 h 678"/>
                <a:gd name="T70" fmla="*/ 2 w 568"/>
                <a:gd name="T71" fmla="*/ 622 h 678"/>
                <a:gd name="T72" fmla="*/ 0 w 568"/>
                <a:gd name="T73" fmla="*/ 620 h 678"/>
                <a:gd name="T74" fmla="*/ 397 w 568"/>
                <a:gd name="T75" fmla="*/ 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8" h="678">
                  <a:moveTo>
                    <a:pt x="397" y="0"/>
                  </a:moveTo>
                  <a:lnTo>
                    <a:pt x="397" y="0"/>
                  </a:lnTo>
                  <a:lnTo>
                    <a:pt x="428" y="22"/>
                  </a:lnTo>
                  <a:lnTo>
                    <a:pt x="457" y="46"/>
                  </a:lnTo>
                  <a:lnTo>
                    <a:pt x="481" y="71"/>
                  </a:lnTo>
                  <a:lnTo>
                    <a:pt x="503" y="100"/>
                  </a:lnTo>
                  <a:lnTo>
                    <a:pt x="522" y="131"/>
                  </a:lnTo>
                  <a:lnTo>
                    <a:pt x="539" y="163"/>
                  </a:lnTo>
                  <a:lnTo>
                    <a:pt x="551" y="196"/>
                  </a:lnTo>
                  <a:lnTo>
                    <a:pt x="559" y="230"/>
                  </a:lnTo>
                  <a:lnTo>
                    <a:pt x="566" y="266"/>
                  </a:lnTo>
                  <a:lnTo>
                    <a:pt x="568" y="300"/>
                  </a:lnTo>
                  <a:lnTo>
                    <a:pt x="568" y="335"/>
                  </a:lnTo>
                  <a:lnTo>
                    <a:pt x="564" y="371"/>
                  </a:lnTo>
                  <a:lnTo>
                    <a:pt x="556" y="407"/>
                  </a:lnTo>
                  <a:lnTo>
                    <a:pt x="544" y="441"/>
                  </a:lnTo>
                  <a:lnTo>
                    <a:pt x="530" y="475"/>
                  </a:lnTo>
                  <a:lnTo>
                    <a:pt x="511" y="507"/>
                  </a:lnTo>
                  <a:lnTo>
                    <a:pt x="511" y="507"/>
                  </a:lnTo>
                  <a:lnTo>
                    <a:pt x="489" y="538"/>
                  </a:lnTo>
                  <a:lnTo>
                    <a:pt x="466" y="567"/>
                  </a:lnTo>
                  <a:lnTo>
                    <a:pt x="438" y="591"/>
                  </a:lnTo>
                  <a:lnTo>
                    <a:pt x="409" y="613"/>
                  </a:lnTo>
                  <a:lnTo>
                    <a:pt x="380" y="632"/>
                  </a:lnTo>
                  <a:lnTo>
                    <a:pt x="348" y="647"/>
                  </a:lnTo>
                  <a:lnTo>
                    <a:pt x="314" y="661"/>
                  </a:lnTo>
                  <a:lnTo>
                    <a:pt x="280" y="669"/>
                  </a:lnTo>
                  <a:lnTo>
                    <a:pt x="246" y="676"/>
                  </a:lnTo>
                  <a:lnTo>
                    <a:pt x="210" y="678"/>
                  </a:lnTo>
                  <a:lnTo>
                    <a:pt x="174" y="678"/>
                  </a:lnTo>
                  <a:lnTo>
                    <a:pt x="140" y="673"/>
                  </a:lnTo>
                  <a:lnTo>
                    <a:pt x="104" y="666"/>
                  </a:lnTo>
                  <a:lnTo>
                    <a:pt x="70" y="654"/>
                  </a:lnTo>
                  <a:lnTo>
                    <a:pt x="36" y="640"/>
                  </a:lnTo>
                  <a:lnTo>
                    <a:pt x="2" y="622"/>
                  </a:lnTo>
                  <a:lnTo>
                    <a:pt x="2" y="622"/>
                  </a:lnTo>
                  <a:lnTo>
                    <a:pt x="0" y="62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5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1144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18A3-D21F-4BB0-9E84-DFB029941648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0" y="69904"/>
            <a:ext cx="9144000" cy="612000"/>
          </a:xfrm>
        </p:spPr>
        <p:txBody>
          <a:bodyPr/>
          <a:lstStyle/>
          <a:p>
            <a:r>
              <a:rPr lang="nb-NO" sz="1800" dirty="0" smtClean="0"/>
              <a:t>Hender jeg kjøper dyrere varer fordi de gir</a:t>
            </a:r>
            <a:br>
              <a:rPr lang="nb-NO" sz="1800" dirty="0" smtClean="0"/>
            </a:br>
            <a:r>
              <a:rPr lang="nb-NO" sz="1800" dirty="0" smtClean="0"/>
              <a:t>mer personlig preg</a:t>
            </a:r>
            <a:br>
              <a:rPr lang="nb-NO" sz="1800" dirty="0" smtClean="0"/>
            </a:br>
            <a:r>
              <a:rPr lang="nb-NO" sz="1800" b="0" i="1" dirty="0" smtClean="0"/>
              <a:t>Ja-svar</a:t>
            </a:r>
            <a:endParaRPr lang="nb-NO" sz="1800" dirty="0"/>
          </a:p>
        </p:txBody>
      </p:sp>
      <p:graphicFrame>
        <p:nvGraphicFramePr>
          <p:cNvPr id="13" name="Plassholder for innhold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220479"/>
              </p:ext>
            </p:extLst>
          </p:nvPr>
        </p:nvGraphicFramePr>
        <p:xfrm>
          <a:off x="352425" y="982663"/>
          <a:ext cx="8658225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673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Kjøper premium-/luksusprodukter innen</a:t>
            </a:r>
            <a:endParaRPr lang="nb-NO" dirty="0"/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93957829"/>
              </p:ext>
            </p:extLst>
          </p:nvPr>
        </p:nvGraphicFramePr>
        <p:xfrm>
          <a:off x="332570" y="1114653"/>
          <a:ext cx="7959725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87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Er rådgivende for andre innen</a:t>
            </a:r>
            <a:endParaRPr lang="nb-NO" dirty="0"/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78230533"/>
              </p:ext>
            </p:extLst>
          </p:nvPr>
        </p:nvGraphicFramePr>
        <p:xfrm>
          <a:off x="227345" y="993295"/>
          <a:ext cx="8193324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338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368300" y="1608667"/>
            <a:ext cx="6565900" cy="3556000"/>
            <a:chOff x="-368300" y="1206500"/>
            <a:chExt cx="6565900" cy="2667000"/>
          </a:xfrm>
          <a:solidFill>
            <a:schemeClr val="bg2"/>
          </a:solidFill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59944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5659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Title 5"/>
          <p:cNvSpPr txBox="1">
            <a:spLocks/>
          </p:cNvSpPr>
          <p:nvPr/>
        </p:nvSpPr>
        <p:spPr>
          <a:xfrm>
            <a:off x="139700" y="2201337"/>
            <a:ext cx="6057524" cy="2302933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Holdninger</a:t>
            </a:r>
            <a:r>
              <a:rPr lang="en-US" sz="4200" cap="small" dirty="0" smtClean="0">
                <a:solidFill>
                  <a:srgbClr val="545757"/>
                </a:solidFill>
                <a:cs typeface="Arial"/>
              </a:rPr>
              <a:t> og </a:t>
            </a:r>
            <a:r>
              <a:rPr lang="en-US" sz="4200" cap="small" dirty="0" err="1" smtClean="0">
                <a:solidFill>
                  <a:srgbClr val="545757"/>
                </a:solidFill>
                <a:cs typeface="Arial"/>
              </a:rPr>
              <a:t>verdier</a:t>
            </a:r>
            <a:endParaRPr lang="en-US" sz="4400" cap="small" dirty="0">
              <a:solidFill>
                <a:srgbClr val="545757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100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>
          <a:xfrm>
            <a:off x="2141389" y="378069"/>
            <a:ext cx="5665517" cy="276999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nb-NO" dirty="0" smtClean="0"/>
              <a:t>Jeg holder meg i god fysisk form</a:t>
            </a:r>
            <a:endParaRPr lang="en-AU" dirty="0" smtClean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2613" y="6403459"/>
            <a:ext cx="80438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568325" indent="-568325" algn="l"/>
            <a:r>
              <a:rPr lang="en-AU" sz="1200" i="1" dirty="0" smtClean="0">
                <a:solidFill>
                  <a:schemeClr val="tx1"/>
                </a:solidFill>
              </a:rPr>
              <a:t>Kilde: MMI </a:t>
            </a:r>
            <a:r>
              <a:rPr lang="en-AU" sz="1200" i="1" dirty="0" err="1" smtClean="0">
                <a:solidFill>
                  <a:schemeClr val="tx1"/>
                </a:solidFill>
              </a:rPr>
              <a:t>Fagpresseundersøkelsen</a:t>
            </a:r>
            <a:r>
              <a:rPr lang="en-AU" sz="1200" i="1" dirty="0" smtClean="0">
                <a:solidFill>
                  <a:schemeClr val="tx1"/>
                </a:solidFill>
              </a:rPr>
              <a:t> 2015</a:t>
            </a:r>
            <a:endParaRPr lang="en-AU" sz="1200" i="1" dirty="0">
              <a:solidFill>
                <a:schemeClr val="tx1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71255201"/>
              </p:ext>
            </p:extLst>
          </p:nvPr>
        </p:nvGraphicFramePr>
        <p:xfrm>
          <a:off x="582613" y="741871"/>
          <a:ext cx="7608498" cy="2156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 8"/>
          <p:cNvGraphicFramePr/>
          <p:nvPr>
            <p:extLst>
              <p:ext uri="{D42A27DB-BD31-4B8C-83A1-F6EECF244321}">
                <p14:modId xmlns:p14="http://schemas.microsoft.com/office/powerpoint/2010/main" val="2436209363"/>
              </p:ext>
            </p:extLst>
          </p:nvPr>
        </p:nvGraphicFramePr>
        <p:xfrm>
          <a:off x="582613" y="3844508"/>
          <a:ext cx="7608498" cy="2159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9"/>
          <p:cNvSpPr txBox="1">
            <a:spLocks noChangeArrowheads="1"/>
          </p:cNvSpPr>
          <p:nvPr/>
        </p:nvSpPr>
        <p:spPr>
          <a:xfrm>
            <a:off x="2112634" y="3368560"/>
            <a:ext cx="5665517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 Jeg synes det er for lett å sykemelde seg i Norge </a:t>
            </a:r>
            <a:r>
              <a:rPr lang="nb-NO" dirty="0" err="1"/>
              <a:t>idag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147334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>
          <a:xfrm>
            <a:off x="2141389" y="378069"/>
            <a:ext cx="6278216" cy="358201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nb-NO" dirty="0"/>
              <a:t>Jeg er tidlig ute med å prøve nye produkter</a:t>
            </a:r>
            <a:endParaRPr lang="en-AU" dirty="0" smtClean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2613" y="6403459"/>
            <a:ext cx="80438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568325" indent="-568325" algn="l"/>
            <a:r>
              <a:rPr lang="en-AU" sz="1200" i="1" dirty="0" smtClean="0">
                <a:solidFill>
                  <a:schemeClr val="tx1"/>
                </a:solidFill>
              </a:rPr>
              <a:t>Kilde: MMI </a:t>
            </a:r>
            <a:r>
              <a:rPr lang="en-AU" sz="1200" i="1" dirty="0" err="1" smtClean="0">
                <a:solidFill>
                  <a:schemeClr val="tx1"/>
                </a:solidFill>
              </a:rPr>
              <a:t>Fagpresseundersøkelsen</a:t>
            </a:r>
            <a:r>
              <a:rPr lang="en-AU" sz="1200" i="1" dirty="0" smtClean="0">
                <a:solidFill>
                  <a:schemeClr val="tx1"/>
                </a:solidFill>
              </a:rPr>
              <a:t> 2015</a:t>
            </a:r>
            <a:endParaRPr lang="en-AU" sz="1200" i="1" dirty="0">
              <a:solidFill>
                <a:schemeClr val="tx1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970607766"/>
              </p:ext>
            </p:extLst>
          </p:nvPr>
        </p:nvGraphicFramePr>
        <p:xfrm>
          <a:off x="582613" y="741871"/>
          <a:ext cx="7608498" cy="2156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 8"/>
          <p:cNvGraphicFramePr/>
          <p:nvPr>
            <p:extLst>
              <p:ext uri="{D42A27DB-BD31-4B8C-83A1-F6EECF244321}">
                <p14:modId xmlns:p14="http://schemas.microsoft.com/office/powerpoint/2010/main" val="1667403374"/>
              </p:ext>
            </p:extLst>
          </p:nvPr>
        </p:nvGraphicFramePr>
        <p:xfrm>
          <a:off x="582613" y="3844508"/>
          <a:ext cx="7608498" cy="2159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9"/>
          <p:cNvSpPr txBox="1">
            <a:spLocks noChangeArrowheads="1"/>
          </p:cNvSpPr>
          <p:nvPr/>
        </p:nvSpPr>
        <p:spPr>
          <a:xfrm>
            <a:off x="2112634" y="3368560"/>
            <a:ext cx="5665517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For lett å ta fri hele/halv dager før helg/helligdag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467741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>
          <a:xfrm>
            <a:off x="2141389" y="378069"/>
            <a:ext cx="5665517" cy="276999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nb-NO" dirty="0"/>
              <a:t>Jeg liker å følge med på utviklingen innen teknologi</a:t>
            </a:r>
            <a:endParaRPr lang="en-AU" dirty="0" smtClean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2613" y="6403459"/>
            <a:ext cx="80438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568325" indent="-568325" algn="l"/>
            <a:r>
              <a:rPr lang="en-AU" sz="1200" i="1" dirty="0" smtClean="0">
                <a:solidFill>
                  <a:schemeClr val="tx1"/>
                </a:solidFill>
              </a:rPr>
              <a:t>Kilde: MMI </a:t>
            </a:r>
            <a:r>
              <a:rPr lang="en-AU" sz="1200" i="1" dirty="0" err="1" smtClean="0">
                <a:solidFill>
                  <a:schemeClr val="tx1"/>
                </a:solidFill>
              </a:rPr>
              <a:t>Fagpresseundersøkelsen</a:t>
            </a:r>
            <a:r>
              <a:rPr lang="en-AU" sz="1200" i="1" dirty="0" smtClean="0">
                <a:solidFill>
                  <a:schemeClr val="tx1"/>
                </a:solidFill>
              </a:rPr>
              <a:t> 2015</a:t>
            </a:r>
            <a:endParaRPr lang="en-AU" sz="1200" i="1" dirty="0">
              <a:solidFill>
                <a:schemeClr val="tx1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253219169"/>
              </p:ext>
            </p:extLst>
          </p:nvPr>
        </p:nvGraphicFramePr>
        <p:xfrm>
          <a:off x="582613" y="741871"/>
          <a:ext cx="7608498" cy="2156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 8"/>
          <p:cNvGraphicFramePr/>
          <p:nvPr>
            <p:extLst>
              <p:ext uri="{D42A27DB-BD31-4B8C-83A1-F6EECF244321}">
                <p14:modId xmlns:p14="http://schemas.microsoft.com/office/powerpoint/2010/main" val="952008521"/>
              </p:ext>
            </p:extLst>
          </p:nvPr>
        </p:nvGraphicFramePr>
        <p:xfrm>
          <a:off x="582613" y="3844508"/>
          <a:ext cx="7608498" cy="2159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9"/>
          <p:cNvSpPr txBox="1">
            <a:spLocks noChangeArrowheads="1"/>
          </p:cNvSpPr>
          <p:nvPr/>
        </p:nvSpPr>
        <p:spPr>
          <a:xfrm>
            <a:off x="2112634" y="3230061"/>
            <a:ext cx="5665517" cy="55399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Villig til å betale for innhold som interesserer meg på nett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617827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Kort oppsummering</a:t>
            </a:r>
            <a:endParaRPr lang="nb-NO" dirty="0"/>
          </a:p>
        </p:txBody>
      </p:sp>
      <p:sp>
        <p:nvSpPr>
          <p:cNvPr id="3" name="Rectangle 2"/>
          <p:cNvSpPr/>
          <p:nvPr/>
        </p:nvSpPr>
        <p:spPr>
          <a:xfrm>
            <a:off x="177421" y="1718131"/>
            <a:ext cx="87345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 smtClean="0">
                <a:solidFill>
                  <a:schemeClr val="tx2">
                    <a:lumMod val="75000"/>
                  </a:schemeClr>
                </a:solidFill>
              </a:rPr>
              <a:t>Bladet </a:t>
            </a:r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når et høyt antall lesere etter 6 innrykninger (54000). Flere innrykk gir høy netto tilvekst. Ved bruk av konkurrerende blad får man større tilvekst per investert krone ved å benytte </a:t>
            </a:r>
            <a:r>
              <a:rPr lang="nb-NO" sz="1600" dirty="0" err="1" smtClean="0">
                <a:solidFill>
                  <a:schemeClr val="tx2">
                    <a:lumMod val="75000"/>
                  </a:schemeClr>
                </a:solidFill>
              </a:rPr>
              <a:t>Byggfakta</a:t>
            </a:r>
            <a:r>
              <a:rPr lang="nb-NO" sz="16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før man velger innrykk nr. 2 i annet blad. </a:t>
            </a:r>
          </a:p>
          <a:p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I mange viktige målgrupper er det ofte større sjanse for at en leser av </a:t>
            </a:r>
            <a:r>
              <a:rPr lang="nb-NO" sz="1600" dirty="0" err="1">
                <a:solidFill>
                  <a:schemeClr val="tx2">
                    <a:lumMod val="75000"/>
                  </a:schemeClr>
                </a:solidFill>
              </a:rPr>
              <a:t>Byggfakta</a:t>
            </a:r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 har innflytelse enn hos viktigste konkurrenter.</a:t>
            </a:r>
          </a:p>
          <a:p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For annonsering overfor Kommunesektoren er </a:t>
            </a:r>
            <a:r>
              <a:rPr lang="nb-NO" sz="1600" dirty="0" err="1">
                <a:solidFill>
                  <a:schemeClr val="tx2">
                    <a:lumMod val="75000"/>
                  </a:schemeClr>
                </a:solidFill>
              </a:rPr>
              <a:t>Byggfakta</a:t>
            </a:r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 svært egnet med 27% av leserne her (16% av </a:t>
            </a:r>
            <a:r>
              <a:rPr lang="nb-NO" sz="1600" dirty="0" err="1">
                <a:solidFill>
                  <a:schemeClr val="tx2">
                    <a:lumMod val="75000"/>
                  </a:schemeClr>
                </a:solidFill>
              </a:rPr>
              <a:t>Byggindustriens</a:t>
            </a:r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 lesere).</a:t>
            </a:r>
          </a:p>
          <a:p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Høye inntekter, og privat er det høyt innkjøp av </a:t>
            </a:r>
            <a:r>
              <a:rPr lang="nb-NO" sz="1600" dirty="0" err="1">
                <a:solidFill>
                  <a:schemeClr val="tx2">
                    <a:lumMod val="75000"/>
                  </a:schemeClr>
                </a:solidFill>
              </a:rPr>
              <a:t>premium</a:t>
            </a:r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-produkter innen bil, ferie og møbler/boliginnredning. </a:t>
            </a:r>
          </a:p>
          <a:p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r>
              <a:rPr lang="nb-NO" sz="1600" dirty="0" err="1" smtClean="0">
                <a:solidFill>
                  <a:schemeClr val="tx2">
                    <a:lumMod val="75000"/>
                  </a:schemeClr>
                </a:solidFill>
              </a:rPr>
              <a:t>Byggfaktas</a:t>
            </a:r>
            <a:r>
              <a:rPr lang="nb-NO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lesere har meget høy opinionsledende effekt når det gjelder råd innen hus/inventar/møbler</a:t>
            </a:r>
          </a:p>
          <a:p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r>
              <a:rPr lang="nb-NO" sz="1600" b="1" u="sng" dirty="0">
                <a:solidFill>
                  <a:schemeClr val="tx2">
                    <a:lumMod val="75000"/>
                  </a:schemeClr>
                </a:solidFill>
              </a:rPr>
              <a:t>Leserne ser tydelige redaksjonelle forbedringer.  </a:t>
            </a:r>
            <a:endParaRPr lang="nb-NO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Bladet er gått opp i lesetid, samtidig som Faglige hovedartikler trekker enda flere (79%) enn i 2014. </a:t>
            </a:r>
          </a:p>
          <a:p>
            <a:r>
              <a:rPr lang="nb-NO" sz="1600" dirty="0">
                <a:solidFill>
                  <a:schemeClr val="tx2">
                    <a:lumMod val="75000"/>
                  </a:schemeClr>
                </a:solidFill>
              </a:rPr>
              <a:t>Verdier som Tillit til innholdet, Nytteverdi og «Liker å lese» har alle øket fra 2014.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-273399" y="860857"/>
            <a:ext cx="6972300" cy="695819"/>
            <a:chOff x="-368300" y="1206500"/>
            <a:chExt cx="6972300" cy="266700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Title 5"/>
            <p:cNvSpPr txBox="1">
              <a:spLocks/>
            </p:cNvSpPr>
            <p:nvPr/>
          </p:nvSpPr>
          <p:spPr>
            <a:xfrm>
              <a:off x="203200" y="1676400"/>
              <a:ext cx="64008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defTabSz="457137"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-368300" y="1206500"/>
              <a:ext cx="69723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7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916057"/>
            <a:ext cx="655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err="1" smtClean="0">
                <a:solidFill>
                  <a:schemeClr val="tx2"/>
                </a:solidFill>
              </a:rPr>
              <a:t>Byggfakta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76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8652" y="207114"/>
            <a:ext cx="315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Rapporter: Norske Ledere 2015</a:t>
            </a:r>
            <a:endParaRPr lang="nb-NO" b="1" dirty="0"/>
          </a:p>
        </p:txBody>
      </p:sp>
      <p:sp>
        <p:nvSpPr>
          <p:cNvPr id="5" name="Rectangle 4"/>
          <p:cNvSpPr/>
          <p:nvPr/>
        </p:nvSpPr>
        <p:spPr>
          <a:xfrm>
            <a:off x="827584" y="840617"/>
            <a:ext cx="3672408" cy="252864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Box 6"/>
          <p:cNvSpPr txBox="1"/>
          <p:nvPr/>
        </p:nvSpPr>
        <p:spPr>
          <a:xfrm>
            <a:off x="932124" y="851250"/>
            <a:ext cx="3031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Ipsos MMI</a:t>
            </a:r>
          </a:p>
          <a:p>
            <a:r>
              <a:rPr lang="nb-NO" b="1" dirty="0" smtClean="0"/>
              <a:t>Fagpresseundersøkelsen 2015</a:t>
            </a:r>
            <a:endParaRPr lang="nb-NO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50346" y="1585162"/>
            <a:ext cx="201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 smtClean="0"/>
              <a:t>Følg utviklingen i leservaner på papir og papir/digitalt for aviser og fagblader</a:t>
            </a:r>
            <a:endParaRPr lang="nb-NO" i="1" dirty="0"/>
          </a:p>
        </p:txBody>
      </p:sp>
      <p:sp>
        <p:nvSpPr>
          <p:cNvPr id="11" name="Rectangle 10"/>
          <p:cNvSpPr/>
          <p:nvPr/>
        </p:nvSpPr>
        <p:spPr>
          <a:xfrm>
            <a:off x="4709557" y="840617"/>
            <a:ext cx="3672408" cy="2528641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Box 12"/>
          <p:cNvSpPr txBox="1"/>
          <p:nvPr/>
        </p:nvSpPr>
        <p:spPr>
          <a:xfrm>
            <a:off x="4814097" y="851250"/>
            <a:ext cx="2429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Internett &amp; ledere 2015</a:t>
            </a:r>
          </a:p>
          <a:p>
            <a:r>
              <a:rPr lang="nb-NO" b="1" dirty="0" smtClean="0"/>
              <a:t>Medierapport</a:t>
            </a:r>
            <a:endParaRPr lang="nb-NO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76256" y="1497581"/>
            <a:ext cx="14907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 smtClean="0"/>
              <a:t>Ledernes digitale lesing av aviser, fagblader og nettsider </a:t>
            </a:r>
            <a:endParaRPr lang="nb-NO" i="1" dirty="0"/>
          </a:p>
        </p:txBody>
      </p:sp>
      <p:sp>
        <p:nvSpPr>
          <p:cNvPr id="17" name="Rectangle 16"/>
          <p:cNvSpPr/>
          <p:nvPr/>
        </p:nvSpPr>
        <p:spPr>
          <a:xfrm>
            <a:off x="827584" y="3904075"/>
            <a:ext cx="3672408" cy="2528641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xtBox 18"/>
          <p:cNvSpPr txBox="1"/>
          <p:nvPr/>
        </p:nvSpPr>
        <p:spPr>
          <a:xfrm>
            <a:off x="932124" y="3914708"/>
            <a:ext cx="2429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Internett &amp; ledere 2015</a:t>
            </a:r>
          </a:p>
          <a:p>
            <a:r>
              <a:rPr lang="nb-NO" b="1" dirty="0" smtClean="0"/>
              <a:t>Markedsrapport</a:t>
            </a:r>
            <a:endParaRPr lang="nb-NO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966354" y="4560692"/>
            <a:ext cx="1605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 smtClean="0"/>
              <a:t>Ledernes nettvaner, netthandel, sosiale medier og mobilbruk</a:t>
            </a:r>
            <a:endParaRPr lang="nb-NO" i="1" dirty="0"/>
          </a:p>
        </p:txBody>
      </p:sp>
      <p:sp>
        <p:nvSpPr>
          <p:cNvPr id="23" name="Rectangle 22"/>
          <p:cNvSpPr/>
          <p:nvPr/>
        </p:nvSpPr>
        <p:spPr>
          <a:xfrm>
            <a:off x="4709557" y="3904075"/>
            <a:ext cx="3672408" cy="2528641"/>
          </a:xfrm>
          <a:prstGeom prst="rect">
            <a:avLst/>
          </a:prstGeom>
          <a:noFill/>
          <a:ln w="53975" cmpd="dbl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xtBox 24"/>
          <p:cNvSpPr txBox="1"/>
          <p:nvPr/>
        </p:nvSpPr>
        <p:spPr>
          <a:xfrm>
            <a:off x="4814097" y="3914708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Ledernes Mediedøgn 2015</a:t>
            </a:r>
            <a:endParaRPr lang="nb-NO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020272" y="4558498"/>
            <a:ext cx="136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 smtClean="0"/>
              <a:t>Mediebruk gjennom døgnet, tidsbruk og plattform. </a:t>
            </a:r>
            <a:endParaRPr lang="nb-NO" i="1" dirty="0"/>
          </a:p>
        </p:txBody>
      </p:sp>
      <p:pic>
        <p:nvPicPr>
          <p:cNvPr id="35" name="Picture 3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6" y="1497581"/>
            <a:ext cx="1054335" cy="152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75" y="1585163"/>
            <a:ext cx="1881205" cy="1200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49" y="4647824"/>
            <a:ext cx="1822359" cy="1286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24" y="4667674"/>
            <a:ext cx="1909158" cy="1266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6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800" y="257299"/>
            <a:ext cx="8162325" cy="276999"/>
          </a:xfrm>
        </p:spPr>
        <p:txBody>
          <a:bodyPr/>
          <a:lstStyle/>
          <a:p>
            <a:r>
              <a:rPr lang="nb-NO" dirty="0" smtClean="0"/>
              <a:t>Prosjektinformasjon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49209" y="872781"/>
            <a:ext cx="4432957" cy="5606808"/>
          </a:xfrm>
          <a:solidFill>
            <a:schemeClr val="accent1"/>
          </a:solidFill>
          <a:ln>
            <a:solidFill>
              <a:srgbClr val="BCBE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nb-NO" b="1" dirty="0" smtClean="0">
                <a:solidFill>
                  <a:schemeClr val="bg1"/>
                </a:solidFill>
              </a:rPr>
              <a:t>Formål:</a:t>
            </a:r>
            <a:endParaRPr lang="en-US" b="1" dirty="0" smtClean="0">
              <a:solidFill>
                <a:schemeClr val="bg1"/>
              </a:solidFill>
            </a:endParaRPr>
          </a:p>
          <a:p>
            <a:pPr marL="265112" lvl="1" indent="0">
              <a:buNone/>
            </a:pPr>
            <a:r>
              <a:rPr lang="nb-NO" dirty="0" smtClean="0">
                <a:solidFill>
                  <a:schemeClr val="bg1"/>
                </a:solidFill>
              </a:rPr>
              <a:t>Undersøkelsen har som formål å kartlegge leservaner og beslutningsmyndighet blant LEDERE i norsk næringsliv og offentlig sektor.</a:t>
            </a:r>
          </a:p>
          <a:p>
            <a:pPr marL="0" indent="-92075">
              <a:buNone/>
            </a:pPr>
            <a:r>
              <a:rPr lang="nb-NO" b="1" dirty="0">
                <a:solidFill>
                  <a:schemeClr val="bg1"/>
                </a:solidFill>
              </a:rPr>
              <a:t>Antall intervju/befolkning:</a:t>
            </a:r>
          </a:p>
          <a:p>
            <a:pPr marL="265112" lvl="1" indent="0">
              <a:buNone/>
            </a:pPr>
            <a:r>
              <a:rPr lang="nb-NO" dirty="0">
                <a:solidFill>
                  <a:schemeClr val="bg1"/>
                </a:solidFill>
              </a:rPr>
              <a:t>Antall </a:t>
            </a:r>
            <a:r>
              <a:rPr lang="nb-NO" dirty="0" smtClean="0">
                <a:solidFill>
                  <a:schemeClr val="bg1"/>
                </a:solidFill>
              </a:rPr>
              <a:t>intervju:2800, </a:t>
            </a:r>
            <a:r>
              <a:rPr lang="nb-NO" dirty="0">
                <a:solidFill>
                  <a:schemeClr val="bg1"/>
                </a:solidFill>
              </a:rPr>
              <a:t>Befolkning/ledere: </a:t>
            </a:r>
            <a:r>
              <a:rPr lang="nb-NO" dirty="0" smtClean="0">
                <a:solidFill>
                  <a:schemeClr val="bg1"/>
                </a:solidFill>
              </a:rPr>
              <a:t>508.000</a:t>
            </a:r>
            <a:endParaRPr lang="nb-NO" dirty="0">
              <a:solidFill>
                <a:schemeClr val="bg1"/>
              </a:solidFill>
            </a:endParaRPr>
          </a:p>
          <a:p>
            <a:pPr marL="265112" lvl="1" indent="0">
              <a:buNone/>
            </a:pPr>
            <a:r>
              <a:rPr lang="nb-NO" dirty="0">
                <a:solidFill>
                  <a:schemeClr val="bg1"/>
                </a:solidFill>
              </a:rPr>
              <a:t>Feltperiode </a:t>
            </a:r>
            <a:r>
              <a:rPr lang="nb-NO" dirty="0" smtClean="0">
                <a:solidFill>
                  <a:schemeClr val="bg1"/>
                </a:solidFill>
              </a:rPr>
              <a:t>høst 2014 </a:t>
            </a:r>
            <a:r>
              <a:rPr lang="nb-NO" dirty="0">
                <a:solidFill>
                  <a:schemeClr val="bg1"/>
                </a:solidFill>
              </a:rPr>
              <a:t>– </a:t>
            </a:r>
            <a:r>
              <a:rPr lang="nb-NO" dirty="0" smtClean="0">
                <a:solidFill>
                  <a:schemeClr val="bg1"/>
                </a:solidFill>
              </a:rPr>
              <a:t>vår 2015 </a:t>
            </a:r>
          </a:p>
          <a:p>
            <a:pPr marL="0" indent="-92075">
              <a:buNone/>
            </a:pPr>
            <a:r>
              <a:rPr lang="nb-NO" b="1" dirty="0">
                <a:solidFill>
                  <a:schemeClr val="bg1"/>
                </a:solidFill>
              </a:rPr>
              <a:t>Datainnsamlingsmetode/utvalg:</a:t>
            </a:r>
            <a:endParaRPr lang="en-US" b="1" dirty="0">
              <a:solidFill>
                <a:schemeClr val="bg1"/>
              </a:solidFill>
            </a:endParaRPr>
          </a:p>
          <a:p>
            <a:pPr marL="265112" lvl="1" indent="0">
              <a:buNone/>
            </a:pPr>
            <a:r>
              <a:rPr lang="nb-NO" dirty="0" smtClean="0">
                <a:solidFill>
                  <a:schemeClr val="bg1"/>
                </a:solidFill>
              </a:rPr>
              <a:t>Uttrekk fra Bedriftsregisteret og Norsk Kommunekalender, telefonintervju dagtid, kartlegging og verving av ledere, utsendelse av skjema i posten for selvutfylling. </a:t>
            </a:r>
          </a:p>
          <a:p>
            <a:pPr marL="0" indent="-92075">
              <a:buNone/>
            </a:pPr>
            <a:r>
              <a:rPr lang="nb-NO" b="1" dirty="0">
                <a:solidFill>
                  <a:schemeClr val="bg1"/>
                </a:solidFill>
              </a:rPr>
              <a:t>Kvalifisering av målgruppen: Ledere</a:t>
            </a:r>
          </a:p>
          <a:p>
            <a:pPr marL="265112" lvl="1" indent="0">
              <a:buNone/>
            </a:pPr>
            <a:r>
              <a:rPr lang="nb-NO" dirty="0" smtClean="0">
                <a:solidFill>
                  <a:schemeClr val="bg1"/>
                </a:solidFill>
              </a:rPr>
              <a:t>Definisjonen </a:t>
            </a:r>
            <a:r>
              <a:rPr lang="nb-NO" dirty="0">
                <a:solidFill>
                  <a:schemeClr val="bg1"/>
                </a:solidFill>
              </a:rPr>
              <a:t>på en leder – som skal ha personalansvar og/eller budsjettansvar - sikres i Fagpresseundersøkelsen gjennom Ipsos MMIs vervemetode, der alle respondenter kvalifiseres. Ved de store medieundersøkelsene oppgir folk selv om de er ledere eller ikke, uten kontroll.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" y="871870"/>
            <a:ext cx="4441457" cy="5613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19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935665" y="1988288"/>
            <a:ext cx="1414130" cy="28176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vert270" wrap="square" lIns="90000" tIns="46800" rIns="90000" bIns="46800" rtlCol="0" anchor="ctr">
            <a:spAutoFit/>
          </a:bodyPr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44010" y="1417484"/>
            <a:ext cx="1405785" cy="5219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Flere lesere</a:t>
            </a:r>
            <a:endParaRPr lang="nb-NO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Hovedtrender</a:t>
            </a:r>
            <a:r>
              <a:rPr lang="en-AU" dirty="0" smtClean="0"/>
              <a:t> PAPIRLESING </a:t>
            </a:r>
            <a:br>
              <a:rPr lang="en-AU" dirty="0" smtClean="0"/>
            </a:br>
            <a:r>
              <a:rPr lang="en-AU" sz="1800" dirty="0" smtClean="0"/>
              <a:t>Total 53’ </a:t>
            </a:r>
            <a:r>
              <a:rPr lang="en-AU" sz="1800" dirty="0" err="1" smtClean="0"/>
              <a:t>færre</a:t>
            </a:r>
            <a:r>
              <a:rPr lang="en-AU" sz="1800" dirty="0" smtClean="0"/>
              <a:t> </a:t>
            </a:r>
            <a:r>
              <a:rPr lang="en-AU" sz="1800" dirty="0" err="1" smtClean="0"/>
              <a:t>lesertilfeller</a:t>
            </a:r>
            <a:r>
              <a:rPr lang="en-AU" sz="1800" dirty="0" smtClean="0"/>
              <a:t> </a:t>
            </a:r>
            <a:r>
              <a:rPr lang="en-AU" sz="1800" dirty="0" err="1" smtClean="0"/>
              <a:t>sammenlignet</a:t>
            </a:r>
            <a:r>
              <a:rPr lang="en-AU" sz="1800" dirty="0" smtClean="0"/>
              <a:t> med 2014. En </a:t>
            </a:r>
            <a:r>
              <a:rPr lang="en-AU" sz="1800" dirty="0" err="1" smtClean="0"/>
              <a:t>nedgang</a:t>
            </a:r>
            <a:r>
              <a:rPr lang="en-AU" sz="1800" dirty="0" smtClean="0"/>
              <a:t> </a:t>
            </a:r>
            <a:r>
              <a:rPr lang="en-AU" sz="1800" dirty="0" err="1" smtClean="0"/>
              <a:t>på</a:t>
            </a:r>
            <a:r>
              <a:rPr lang="en-AU" sz="1800" dirty="0" smtClean="0"/>
              <a:t> 4,3%  </a:t>
            </a:r>
            <a:endParaRPr lang="en-US" sz="18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8468" y="1600069"/>
            <a:ext cx="571872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r>
              <a:rPr lang="en-AU" sz="1200" dirty="0" smtClean="0">
                <a:solidFill>
                  <a:schemeClr val="tx1"/>
                </a:solidFill>
              </a:rPr>
              <a:t> (</a:t>
            </a:r>
            <a:r>
              <a:rPr lang="en-AU" sz="1200" dirty="0" err="1" smtClean="0">
                <a:solidFill>
                  <a:schemeClr val="tx1"/>
                </a:solidFill>
              </a:rPr>
              <a:t>indeks</a:t>
            </a:r>
            <a:r>
              <a:rPr lang="en-AU" sz="1200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en-AU" sz="1200" dirty="0" smtClean="0">
              <a:solidFill>
                <a:schemeClr val="tx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1872" y="4987636"/>
            <a:ext cx="8395977" cy="124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endParaRPr lang="nb-NO" sz="1600" dirty="0" smtClean="0"/>
          </a:p>
          <a:p>
            <a:pPr algn="l"/>
            <a:r>
              <a:rPr lang="nb-NO" sz="1600" dirty="0" smtClean="0"/>
              <a:t>Grafen viser 28 titler og deres resultat i forhold til den generelle nedgangen på 4,3%</a:t>
            </a:r>
          </a:p>
          <a:p>
            <a:r>
              <a:rPr lang="nb-NO" sz="1600" dirty="0" smtClean="0"/>
              <a:t>6 titler har flere lesere enn i 2014 </a:t>
            </a:r>
          </a:p>
          <a:p>
            <a:r>
              <a:rPr lang="nb-NO" sz="1600" dirty="0" smtClean="0">
                <a:solidFill>
                  <a:schemeClr val="tx1"/>
                </a:solidFill>
              </a:rPr>
              <a:t>16 titler mindre nedgang enn snittet, </a:t>
            </a:r>
            <a:r>
              <a:rPr lang="nb-NO" sz="1600" dirty="0" smtClean="0"/>
              <a:t>12</a:t>
            </a:r>
            <a:r>
              <a:rPr lang="nb-NO" sz="1600" dirty="0" smtClean="0">
                <a:solidFill>
                  <a:schemeClr val="tx1"/>
                </a:solidFill>
              </a:rPr>
              <a:t> titler større nedgang enn snittet på 4,3%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AU" sz="1600" dirty="0">
              <a:solidFill>
                <a:schemeClr val="tx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316103" y="2975411"/>
            <a:ext cx="1216549" cy="22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r>
              <a:rPr lang="en-AU" sz="1600" b="1" dirty="0" smtClean="0">
                <a:solidFill>
                  <a:schemeClr val="tx1"/>
                </a:solidFill>
              </a:rPr>
              <a:t> 4,3% = 100</a:t>
            </a:r>
          </a:p>
          <a:p>
            <a:pPr algn="l"/>
            <a:endParaRPr lang="en-AU" sz="16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11" name="Char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469937"/>
              </p:ext>
            </p:extLst>
          </p:nvPr>
        </p:nvGraphicFramePr>
        <p:xfrm>
          <a:off x="571872" y="2009553"/>
          <a:ext cx="7152946" cy="3390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Straight Connector 11"/>
          <p:cNvSpPr/>
          <p:nvPr/>
        </p:nvSpPr>
        <p:spPr>
          <a:xfrm>
            <a:off x="571871" y="3286340"/>
            <a:ext cx="7752529" cy="7851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7553530" y="606056"/>
            <a:ext cx="1646452" cy="1743754"/>
          </a:xfrm>
          <a:prstGeom prst="ellipse">
            <a:avLst/>
          </a:prstGeom>
          <a:solidFill>
            <a:srgbClr val="F98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grpSp>
        <p:nvGrpSpPr>
          <p:cNvPr id="14" name="Group 181"/>
          <p:cNvGrpSpPr>
            <a:grpSpLocks noChangeAspect="1"/>
          </p:cNvGrpSpPr>
          <p:nvPr/>
        </p:nvGrpSpPr>
        <p:grpSpPr>
          <a:xfrm>
            <a:off x="8402992" y="1043402"/>
            <a:ext cx="614493" cy="682326"/>
            <a:chOff x="1784350" y="4149725"/>
            <a:chExt cx="977900" cy="1085850"/>
          </a:xfrm>
          <a:solidFill>
            <a:schemeClr val="bg1"/>
          </a:solidFill>
        </p:grpSpPr>
        <p:sp>
          <p:nvSpPr>
            <p:cNvPr id="15" name="Freeform 48"/>
            <p:cNvSpPr>
              <a:spLocks/>
            </p:cNvSpPr>
            <p:nvPr/>
          </p:nvSpPr>
          <p:spPr bwMode="auto">
            <a:xfrm>
              <a:off x="2019300" y="4149725"/>
              <a:ext cx="503238" cy="396875"/>
            </a:xfrm>
            <a:custGeom>
              <a:avLst/>
              <a:gdLst/>
              <a:ahLst/>
              <a:cxnLst>
                <a:cxn ang="0">
                  <a:pos x="387" y="246"/>
                </a:cxn>
                <a:cxn ang="0">
                  <a:pos x="393" y="197"/>
                </a:cxn>
                <a:cxn ang="0">
                  <a:pos x="196" y="0"/>
                </a:cxn>
                <a:cxn ang="0">
                  <a:pos x="0" y="197"/>
                </a:cxn>
                <a:cxn ang="0">
                  <a:pos x="6" y="246"/>
                </a:cxn>
                <a:cxn ang="0">
                  <a:pos x="201" y="310"/>
                </a:cxn>
                <a:cxn ang="0">
                  <a:pos x="387" y="246"/>
                </a:cxn>
              </a:cxnLst>
              <a:rect l="0" t="0" r="r" b="b"/>
              <a:pathLst>
                <a:path w="393" h="310">
                  <a:moveTo>
                    <a:pt x="387" y="246"/>
                  </a:moveTo>
                  <a:cubicBezTo>
                    <a:pt x="391" y="231"/>
                    <a:pt x="393" y="214"/>
                    <a:pt x="393" y="197"/>
                  </a:cubicBezTo>
                  <a:cubicBezTo>
                    <a:pt x="393" y="89"/>
                    <a:pt x="305" y="0"/>
                    <a:pt x="196" y="0"/>
                  </a:cubicBezTo>
                  <a:cubicBezTo>
                    <a:pt x="88" y="0"/>
                    <a:pt x="0" y="89"/>
                    <a:pt x="0" y="197"/>
                  </a:cubicBezTo>
                  <a:cubicBezTo>
                    <a:pt x="0" y="214"/>
                    <a:pt x="2" y="230"/>
                    <a:pt x="6" y="246"/>
                  </a:cubicBezTo>
                  <a:cubicBezTo>
                    <a:pt x="76" y="249"/>
                    <a:pt x="145" y="272"/>
                    <a:pt x="201" y="310"/>
                  </a:cubicBezTo>
                  <a:cubicBezTo>
                    <a:pt x="253" y="274"/>
                    <a:pt x="320" y="251"/>
                    <a:pt x="387" y="2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49"/>
            <p:cNvSpPr>
              <a:spLocks/>
            </p:cNvSpPr>
            <p:nvPr/>
          </p:nvSpPr>
          <p:spPr bwMode="auto">
            <a:xfrm>
              <a:off x="1828800" y="4930775"/>
              <a:ext cx="895350" cy="304800"/>
            </a:xfrm>
            <a:custGeom>
              <a:avLst/>
              <a:gdLst/>
              <a:ahLst/>
              <a:cxnLst>
                <a:cxn ang="0">
                  <a:pos x="62" y="175"/>
                </a:cxn>
                <a:cxn ang="0">
                  <a:pos x="78" y="173"/>
                </a:cxn>
                <a:cxn ang="0">
                  <a:pos x="138" y="165"/>
                </a:cxn>
                <a:cxn ang="0">
                  <a:pos x="307" y="223"/>
                </a:cxn>
                <a:cxn ang="0">
                  <a:pos x="349" y="238"/>
                </a:cxn>
                <a:cxn ang="0">
                  <a:pos x="393" y="222"/>
                </a:cxn>
                <a:cxn ang="0">
                  <a:pos x="564" y="162"/>
                </a:cxn>
                <a:cxn ang="0">
                  <a:pos x="621" y="169"/>
                </a:cxn>
                <a:cxn ang="0">
                  <a:pos x="637" y="171"/>
                </a:cxn>
                <a:cxn ang="0">
                  <a:pos x="699" y="109"/>
                </a:cxn>
                <a:cxn ang="0">
                  <a:pos x="699" y="58"/>
                </a:cxn>
                <a:cxn ang="0">
                  <a:pos x="699" y="59"/>
                </a:cxn>
                <a:cxn ang="0">
                  <a:pos x="672" y="63"/>
                </a:cxn>
                <a:cxn ang="0">
                  <a:pos x="671" y="63"/>
                </a:cxn>
                <a:cxn ang="0">
                  <a:pos x="671" y="63"/>
                </a:cxn>
                <a:cxn ang="0">
                  <a:pos x="645" y="63"/>
                </a:cxn>
                <a:cxn ang="0">
                  <a:pos x="645" y="89"/>
                </a:cxn>
                <a:cxn ang="0">
                  <a:pos x="645" y="109"/>
                </a:cxn>
                <a:cxn ang="0">
                  <a:pos x="637" y="117"/>
                </a:cxn>
                <a:cxn ang="0">
                  <a:pos x="635" y="117"/>
                </a:cxn>
                <a:cxn ang="0">
                  <a:pos x="571" y="108"/>
                </a:cxn>
                <a:cxn ang="0">
                  <a:pos x="564" y="108"/>
                </a:cxn>
                <a:cxn ang="0">
                  <a:pos x="552" y="109"/>
                </a:cxn>
                <a:cxn ang="0">
                  <a:pos x="372" y="169"/>
                </a:cxn>
                <a:cxn ang="0">
                  <a:pos x="370" y="151"/>
                </a:cxn>
                <a:cxn ang="0">
                  <a:pos x="366" y="120"/>
                </a:cxn>
                <a:cxn ang="0">
                  <a:pos x="350" y="0"/>
                </a:cxn>
                <a:cxn ang="0">
                  <a:pos x="333" y="121"/>
                </a:cxn>
                <a:cxn ang="0">
                  <a:pos x="329" y="151"/>
                </a:cxn>
                <a:cxn ang="0">
                  <a:pos x="327" y="170"/>
                </a:cxn>
                <a:cxn ang="0">
                  <a:pos x="150" y="111"/>
                </a:cxn>
                <a:cxn ang="0">
                  <a:pos x="138" y="111"/>
                </a:cxn>
                <a:cxn ang="0">
                  <a:pos x="130" y="111"/>
                </a:cxn>
                <a:cxn ang="0">
                  <a:pos x="64" y="120"/>
                </a:cxn>
                <a:cxn ang="0">
                  <a:pos x="62" y="121"/>
                </a:cxn>
                <a:cxn ang="0">
                  <a:pos x="54" y="113"/>
                </a:cxn>
                <a:cxn ang="0">
                  <a:pos x="54" y="93"/>
                </a:cxn>
                <a:cxn ang="0">
                  <a:pos x="54" y="64"/>
                </a:cxn>
                <a:cxn ang="0">
                  <a:pos x="27" y="64"/>
                </a:cxn>
                <a:cxn ang="0">
                  <a:pos x="27" y="64"/>
                </a:cxn>
                <a:cxn ang="0">
                  <a:pos x="12" y="64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113"/>
                </a:cxn>
                <a:cxn ang="0">
                  <a:pos x="62" y="175"/>
                </a:cxn>
              </a:cxnLst>
              <a:rect l="0" t="0" r="r" b="b"/>
              <a:pathLst>
                <a:path w="699" h="238">
                  <a:moveTo>
                    <a:pt x="62" y="175"/>
                  </a:moveTo>
                  <a:cubicBezTo>
                    <a:pt x="68" y="175"/>
                    <a:pt x="73" y="174"/>
                    <a:pt x="78" y="173"/>
                  </a:cubicBezTo>
                  <a:cubicBezTo>
                    <a:pt x="97" y="168"/>
                    <a:pt x="117" y="165"/>
                    <a:pt x="138" y="165"/>
                  </a:cubicBezTo>
                  <a:cubicBezTo>
                    <a:pt x="201" y="165"/>
                    <a:pt x="264" y="187"/>
                    <a:pt x="307" y="223"/>
                  </a:cubicBezTo>
                  <a:cubicBezTo>
                    <a:pt x="319" y="233"/>
                    <a:pt x="334" y="238"/>
                    <a:pt x="349" y="238"/>
                  </a:cubicBezTo>
                  <a:cubicBezTo>
                    <a:pt x="365" y="238"/>
                    <a:pt x="381" y="232"/>
                    <a:pt x="393" y="222"/>
                  </a:cubicBezTo>
                  <a:cubicBezTo>
                    <a:pt x="436" y="185"/>
                    <a:pt x="500" y="162"/>
                    <a:pt x="564" y="162"/>
                  </a:cubicBezTo>
                  <a:cubicBezTo>
                    <a:pt x="584" y="162"/>
                    <a:pt x="603" y="165"/>
                    <a:pt x="621" y="169"/>
                  </a:cubicBezTo>
                  <a:cubicBezTo>
                    <a:pt x="626" y="171"/>
                    <a:pt x="631" y="171"/>
                    <a:pt x="637" y="171"/>
                  </a:cubicBezTo>
                  <a:cubicBezTo>
                    <a:pt x="671" y="171"/>
                    <a:pt x="699" y="143"/>
                    <a:pt x="699" y="109"/>
                  </a:cubicBezTo>
                  <a:cubicBezTo>
                    <a:pt x="699" y="58"/>
                    <a:pt x="699" y="58"/>
                    <a:pt x="699" y="58"/>
                  </a:cubicBezTo>
                  <a:cubicBezTo>
                    <a:pt x="699" y="58"/>
                    <a:pt x="699" y="58"/>
                    <a:pt x="699" y="59"/>
                  </a:cubicBezTo>
                  <a:cubicBezTo>
                    <a:pt x="690" y="61"/>
                    <a:pt x="681" y="63"/>
                    <a:pt x="672" y="63"/>
                  </a:cubicBezTo>
                  <a:cubicBezTo>
                    <a:pt x="672" y="63"/>
                    <a:pt x="671" y="63"/>
                    <a:pt x="671" y="63"/>
                  </a:cubicBezTo>
                  <a:cubicBezTo>
                    <a:pt x="671" y="63"/>
                    <a:pt x="671" y="63"/>
                    <a:pt x="671" y="63"/>
                  </a:cubicBezTo>
                  <a:cubicBezTo>
                    <a:pt x="645" y="63"/>
                    <a:pt x="645" y="63"/>
                    <a:pt x="645" y="63"/>
                  </a:cubicBezTo>
                  <a:cubicBezTo>
                    <a:pt x="645" y="89"/>
                    <a:pt x="645" y="89"/>
                    <a:pt x="645" y="89"/>
                  </a:cubicBezTo>
                  <a:cubicBezTo>
                    <a:pt x="645" y="109"/>
                    <a:pt x="645" y="109"/>
                    <a:pt x="645" y="109"/>
                  </a:cubicBezTo>
                  <a:cubicBezTo>
                    <a:pt x="645" y="114"/>
                    <a:pt x="641" y="117"/>
                    <a:pt x="637" y="117"/>
                  </a:cubicBezTo>
                  <a:cubicBezTo>
                    <a:pt x="636" y="117"/>
                    <a:pt x="635" y="117"/>
                    <a:pt x="635" y="117"/>
                  </a:cubicBezTo>
                  <a:cubicBezTo>
                    <a:pt x="614" y="112"/>
                    <a:pt x="593" y="109"/>
                    <a:pt x="571" y="108"/>
                  </a:cubicBezTo>
                  <a:cubicBezTo>
                    <a:pt x="569" y="108"/>
                    <a:pt x="566" y="108"/>
                    <a:pt x="564" y="108"/>
                  </a:cubicBezTo>
                  <a:cubicBezTo>
                    <a:pt x="560" y="108"/>
                    <a:pt x="556" y="108"/>
                    <a:pt x="552" y="109"/>
                  </a:cubicBezTo>
                  <a:cubicBezTo>
                    <a:pt x="488" y="111"/>
                    <a:pt x="422" y="133"/>
                    <a:pt x="372" y="169"/>
                  </a:cubicBezTo>
                  <a:cubicBezTo>
                    <a:pt x="370" y="151"/>
                    <a:pt x="370" y="151"/>
                    <a:pt x="370" y="151"/>
                  </a:cubicBezTo>
                  <a:cubicBezTo>
                    <a:pt x="366" y="120"/>
                    <a:pt x="366" y="120"/>
                    <a:pt x="366" y="12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33" y="121"/>
                    <a:pt x="333" y="121"/>
                    <a:pt x="333" y="121"/>
                  </a:cubicBezTo>
                  <a:cubicBezTo>
                    <a:pt x="329" y="151"/>
                    <a:pt x="329" y="151"/>
                    <a:pt x="329" y="151"/>
                  </a:cubicBezTo>
                  <a:cubicBezTo>
                    <a:pt x="327" y="170"/>
                    <a:pt x="327" y="170"/>
                    <a:pt x="327" y="170"/>
                  </a:cubicBezTo>
                  <a:cubicBezTo>
                    <a:pt x="277" y="134"/>
                    <a:pt x="213" y="114"/>
                    <a:pt x="150" y="111"/>
                  </a:cubicBezTo>
                  <a:cubicBezTo>
                    <a:pt x="146" y="111"/>
                    <a:pt x="142" y="111"/>
                    <a:pt x="138" y="111"/>
                  </a:cubicBezTo>
                  <a:cubicBezTo>
                    <a:pt x="136" y="111"/>
                    <a:pt x="133" y="111"/>
                    <a:pt x="130" y="111"/>
                  </a:cubicBezTo>
                  <a:cubicBezTo>
                    <a:pt x="108" y="112"/>
                    <a:pt x="85" y="115"/>
                    <a:pt x="64" y="120"/>
                  </a:cubicBezTo>
                  <a:cubicBezTo>
                    <a:pt x="63" y="121"/>
                    <a:pt x="63" y="121"/>
                    <a:pt x="62" y="121"/>
                  </a:cubicBezTo>
                  <a:cubicBezTo>
                    <a:pt x="58" y="121"/>
                    <a:pt x="54" y="117"/>
                    <a:pt x="54" y="11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8" y="64"/>
                    <a:pt x="4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47"/>
                    <a:pt x="28" y="175"/>
                    <a:pt x="62" y="1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50"/>
            <p:cNvSpPr>
              <a:spLocks/>
            </p:cNvSpPr>
            <p:nvPr/>
          </p:nvSpPr>
          <p:spPr bwMode="auto">
            <a:xfrm>
              <a:off x="1828800" y="4532313"/>
              <a:ext cx="895350" cy="212725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51" y="10"/>
                </a:cxn>
                <a:cxn ang="0">
                  <a:pos x="27" y="22"/>
                </a:cxn>
                <a:cxn ang="0">
                  <a:pos x="0" y="77"/>
                </a:cxn>
                <a:cxn ang="0">
                  <a:pos x="0" y="140"/>
                </a:cxn>
                <a:cxn ang="0">
                  <a:pos x="27" y="135"/>
                </a:cxn>
                <a:cxn ang="0">
                  <a:pos x="28" y="135"/>
                </a:cxn>
                <a:cxn ang="0">
                  <a:pos x="52" y="135"/>
                </a:cxn>
                <a:cxn ang="0">
                  <a:pos x="54" y="135"/>
                </a:cxn>
                <a:cxn ang="0">
                  <a:pos x="54" y="77"/>
                </a:cxn>
                <a:cxn ang="0">
                  <a:pos x="65" y="63"/>
                </a:cxn>
                <a:cxn ang="0">
                  <a:pos x="135" y="54"/>
                </a:cxn>
                <a:cxn ang="0">
                  <a:pos x="330" y="118"/>
                </a:cxn>
                <a:cxn ang="0">
                  <a:pos x="350" y="166"/>
                </a:cxn>
                <a:cxn ang="0">
                  <a:pos x="369" y="118"/>
                </a:cxn>
                <a:cxn ang="0">
                  <a:pos x="564" y="54"/>
                </a:cxn>
                <a:cxn ang="0">
                  <a:pos x="635" y="63"/>
                </a:cxn>
                <a:cxn ang="0">
                  <a:pos x="645" y="77"/>
                </a:cxn>
                <a:cxn ang="0">
                  <a:pos x="645" y="135"/>
                </a:cxn>
                <a:cxn ang="0">
                  <a:pos x="666" y="135"/>
                </a:cxn>
                <a:cxn ang="0">
                  <a:pos x="672" y="136"/>
                </a:cxn>
                <a:cxn ang="0">
                  <a:pos x="699" y="141"/>
                </a:cxn>
                <a:cxn ang="0">
                  <a:pos x="699" y="77"/>
                </a:cxn>
                <a:cxn ang="0">
                  <a:pos x="672" y="22"/>
                </a:cxn>
                <a:cxn ang="0">
                  <a:pos x="648" y="10"/>
                </a:cxn>
                <a:cxn ang="0">
                  <a:pos x="573" y="0"/>
                </a:cxn>
                <a:cxn ang="0">
                  <a:pos x="564" y="0"/>
                </a:cxn>
                <a:cxn ang="0">
                  <a:pos x="512" y="4"/>
                </a:cxn>
                <a:cxn ang="0">
                  <a:pos x="350" y="65"/>
                </a:cxn>
                <a:cxn ang="0">
                  <a:pos x="178" y="3"/>
                </a:cxn>
                <a:cxn ang="0">
                  <a:pos x="135" y="0"/>
                </a:cxn>
                <a:cxn ang="0">
                  <a:pos x="126" y="0"/>
                </a:cxn>
              </a:cxnLst>
              <a:rect l="0" t="0" r="r" b="b"/>
              <a:pathLst>
                <a:path w="699" h="166">
                  <a:moveTo>
                    <a:pt x="126" y="0"/>
                  </a:moveTo>
                  <a:cubicBezTo>
                    <a:pt x="100" y="1"/>
                    <a:pt x="75" y="4"/>
                    <a:pt x="51" y="10"/>
                  </a:cubicBezTo>
                  <a:cubicBezTo>
                    <a:pt x="42" y="13"/>
                    <a:pt x="34" y="17"/>
                    <a:pt x="27" y="22"/>
                  </a:cubicBezTo>
                  <a:cubicBezTo>
                    <a:pt x="10" y="35"/>
                    <a:pt x="0" y="55"/>
                    <a:pt x="0" y="77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9" y="137"/>
                    <a:pt x="18" y="135"/>
                    <a:pt x="27" y="135"/>
                  </a:cubicBezTo>
                  <a:cubicBezTo>
                    <a:pt x="27" y="135"/>
                    <a:pt x="28" y="135"/>
                    <a:pt x="28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0"/>
                    <a:pt x="58" y="64"/>
                    <a:pt x="65" y="63"/>
                  </a:cubicBezTo>
                  <a:cubicBezTo>
                    <a:pt x="87" y="57"/>
                    <a:pt x="111" y="54"/>
                    <a:pt x="135" y="54"/>
                  </a:cubicBezTo>
                  <a:cubicBezTo>
                    <a:pt x="205" y="54"/>
                    <a:pt x="277" y="77"/>
                    <a:pt x="330" y="118"/>
                  </a:cubicBezTo>
                  <a:cubicBezTo>
                    <a:pt x="350" y="166"/>
                    <a:pt x="350" y="166"/>
                    <a:pt x="350" y="166"/>
                  </a:cubicBezTo>
                  <a:cubicBezTo>
                    <a:pt x="369" y="118"/>
                    <a:pt x="369" y="118"/>
                    <a:pt x="369" y="118"/>
                  </a:cubicBezTo>
                  <a:cubicBezTo>
                    <a:pt x="422" y="77"/>
                    <a:pt x="495" y="54"/>
                    <a:pt x="564" y="54"/>
                  </a:cubicBezTo>
                  <a:cubicBezTo>
                    <a:pt x="588" y="54"/>
                    <a:pt x="612" y="57"/>
                    <a:pt x="635" y="63"/>
                  </a:cubicBezTo>
                  <a:cubicBezTo>
                    <a:pt x="641" y="64"/>
                    <a:pt x="645" y="70"/>
                    <a:pt x="645" y="77"/>
                  </a:cubicBezTo>
                  <a:cubicBezTo>
                    <a:pt x="645" y="135"/>
                    <a:pt x="645" y="135"/>
                    <a:pt x="645" y="135"/>
                  </a:cubicBezTo>
                  <a:cubicBezTo>
                    <a:pt x="666" y="135"/>
                    <a:pt x="666" y="135"/>
                    <a:pt x="666" y="135"/>
                  </a:cubicBezTo>
                  <a:cubicBezTo>
                    <a:pt x="668" y="135"/>
                    <a:pt x="670" y="135"/>
                    <a:pt x="672" y="136"/>
                  </a:cubicBezTo>
                  <a:cubicBezTo>
                    <a:pt x="682" y="136"/>
                    <a:pt x="691" y="138"/>
                    <a:pt x="699" y="141"/>
                  </a:cubicBezTo>
                  <a:cubicBezTo>
                    <a:pt x="699" y="77"/>
                    <a:pt x="699" y="77"/>
                    <a:pt x="699" y="77"/>
                  </a:cubicBezTo>
                  <a:cubicBezTo>
                    <a:pt x="699" y="55"/>
                    <a:pt x="689" y="35"/>
                    <a:pt x="672" y="22"/>
                  </a:cubicBezTo>
                  <a:cubicBezTo>
                    <a:pt x="665" y="17"/>
                    <a:pt x="657" y="13"/>
                    <a:pt x="648" y="10"/>
                  </a:cubicBezTo>
                  <a:cubicBezTo>
                    <a:pt x="624" y="4"/>
                    <a:pt x="599" y="1"/>
                    <a:pt x="573" y="0"/>
                  </a:cubicBezTo>
                  <a:cubicBezTo>
                    <a:pt x="570" y="0"/>
                    <a:pt x="567" y="0"/>
                    <a:pt x="564" y="0"/>
                  </a:cubicBezTo>
                  <a:cubicBezTo>
                    <a:pt x="547" y="0"/>
                    <a:pt x="529" y="2"/>
                    <a:pt x="512" y="4"/>
                  </a:cubicBezTo>
                  <a:cubicBezTo>
                    <a:pt x="453" y="12"/>
                    <a:pt x="396" y="34"/>
                    <a:pt x="350" y="65"/>
                  </a:cubicBezTo>
                  <a:cubicBezTo>
                    <a:pt x="301" y="32"/>
                    <a:pt x="240" y="10"/>
                    <a:pt x="178" y="3"/>
                  </a:cubicBezTo>
                  <a:cubicBezTo>
                    <a:pt x="164" y="1"/>
                    <a:pt x="150" y="0"/>
                    <a:pt x="135" y="0"/>
                  </a:cubicBezTo>
                  <a:cubicBezTo>
                    <a:pt x="132" y="0"/>
                    <a:pt x="129" y="0"/>
                    <a:pt x="12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51"/>
            <p:cNvSpPr>
              <a:spLocks/>
            </p:cNvSpPr>
            <p:nvPr/>
          </p:nvSpPr>
          <p:spPr bwMode="auto">
            <a:xfrm>
              <a:off x="2600325" y="4745038"/>
              <a:ext cx="161925" cy="227013"/>
            </a:xfrm>
            <a:custGeom>
              <a:avLst/>
              <a:gdLst/>
              <a:ahLst/>
              <a:cxnLst>
                <a:cxn ang="0">
                  <a:pos x="127" y="120"/>
                </a:cxn>
                <a:cxn ang="0">
                  <a:pos x="127" y="64"/>
                </a:cxn>
                <a:cxn ang="0">
                  <a:pos x="97" y="10"/>
                </a:cxn>
                <a:cxn ang="0">
                  <a:pos x="70" y="1"/>
                </a:cxn>
                <a:cxn ang="0">
                  <a:pos x="64" y="0"/>
                </a:cxn>
                <a:cxn ang="0">
                  <a:pos x="43" y="0"/>
                </a:cxn>
                <a:cxn ang="0">
                  <a:pos x="39" y="0"/>
                </a:cxn>
                <a:cxn ang="0">
                  <a:pos x="33" y="0"/>
                </a:cxn>
                <a:cxn ang="0">
                  <a:pos x="26" y="0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17" y="51"/>
                </a:cxn>
                <a:cxn ang="0">
                  <a:pos x="26" y="51"/>
                </a:cxn>
                <a:cxn ang="0">
                  <a:pos x="33" y="58"/>
                </a:cxn>
                <a:cxn ang="0">
                  <a:pos x="26" y="66"/>
                </a:cxn>
                <a:cxn ang="0">
                  <a:pos x="17" y="66"/>
                </a:cxn>
                <a:cxn ang="0">
                  <a:pos x="0" y="82"/>
                </a:cxn>
                <a:cxn ang="0">
                  <a:pos x="0" y="97"/>
                </a:cxn>
                <a:cxn ang="0">
                  <a:pos x="17" y="113"/>
                </a:cxn>
                <a:cxn ang="0">
                  <a:pos x="25" y="113"/>
                </a:cxn>
                <a:cxn ang="0">
                  <a:pos x="33" y="122"/>
                </a:cxn>
                <a:cxn ang="0">
                  <a:pos x="25" y="130"/>
                </a:cxn>
                <a:cxn ang="0">
                  <a:pos x="17" y="130"/>
                </a:cxn>
                <a:cxn ang="0">
                  <a:pos x="4" y="146"/>
                </a:cxn>
                <a:cxn ang="0">
                  <a:pos x="6" y="154"/>
                </a:cxn>
                <a:cxn ang="0">
                  <a:pos x="35" y="178"/>
                </a:cxn>
                <a:cxn ang="0">
                  <a:pos x="43" y="178"/>
                </a:cxn>
                <a:cxn ang="0">
                  <a:pos x="69" y="178"/>
                </a:cxn>
                <a:cxn ang="0">
                  <a:pos x="70" y="178"/>
                </a:cxn>
                <a:cxn ang="0">
                  <a:pos x="97" y="171"/>
                </a:cxn>
                <a:cxn ang="0">
                  <a:pos x="127" y="120"/>
                </a:cxn>
              </a:cxnLst>
              <a:rect l="0" t="0" r="r" b="b"/>
              <a:pathLst>
                <a:path w="127" h="178">
                  <a:moveTo>
                    <a:pt x="127" y="120"/>
                  </a:moveTo>
                  <a:cubicBezTo>
                    <a:pt x="127" y="64"/>
                    <a:pt x="127" y="64"/>
                    <a:pt x="127" y="64"/>
                  </a:cubicBezTo>
                  <a:cubicBezTo>
                    <a:pt x="127" y="41"/>
                    <a:pt x="115" y="21"/>
                    <a:pt x="97" y="10"/>
                  </a:cubicBezTo>
                  <a:cubicBezTo>
                    <a:pt x="89" y="5"/>
                    <a:pt x="80" y="2"/>
                    <a:pt x="70" y="1"/>
                  </a:cubicBezTo>
                  <a:cubicBezTo>
                    <a:pt x="68" y="1"/>
                    <a:pt x="66" y="0"/>
                    <a:pt x="6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8" y="51"/>
                    <a:pt x="17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30" y="51"/>
                    <a:pt x="33" y="54"/>
                    <a:pt x="33" y="58"/>
                  </a:cubicBezTo>
                  <a:cubicBezTo>
                    <a:pt x="33" y="62"/>
                    <a:pt x="30" y="66"/>
                    <a:pt x="26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8" y="66"/>
                    <a:pt x="0" y="73"/>
                    <a:pt x="0" y="8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6"/>
                    <a:pt x="8" y="113"/>
                    <a:pt x="17" y="113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30" y="113"/>
                    <a:pt x="33" y="117"/>
                    <a:pt x="33" y="122"/>
                  </a:cubicBezTo>
                  <a:cubicBezTo>
                    <a:pt x="33" y="127"/>
                    <a:pt x="30" y="130"/>
                    <a:pt x="25" y="130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8" y="130"/>
                    <a:pt x="2" y="138"/>
                    <a:pt x="4" y="146"/>
                  </a:cubicBezTo>
                  <a:cubicBezTo>
                    <a:pt x="6" y="154"/>
                    <a:pt x="6" y="154"/>
                    <a:pt x="6" y="154"/>
                  </a:cubicBezTo>
                  <a:cubicBezTo>
                    <a:pt x="9" y="168"/>
                    <a:pt x="21" y="178"/>
                    <a:pt x="35" y="178"/>
                  </a:cubicBezTo>
                  <a:cubicBezTo>
                    <a:pt x="43" y="178"/>
                    <a:pt x="43" y="178"/>
                    <a:pt x="43" y="178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8"/>
                    <a:pt x="70" y="178"/>
                  </a:cubicBezTo>
                  <a:cubicBezTo>
                    <a:pt x="80" y="178"/>
                    <a:pt x="89" y="175"/>
                    <a:pt x="97" y="171"/>
                  </a:cubicBezTo>
                  <a:cubicBezTo>
                    <a:pt x="115" y="161"/>
                    <a:pt x="127" y="142"/>
                    <a:pt x="127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52"/>
            <p:cNvSpPr>
              <a:spLocks/>
            </p:cNvSpPr>
            <p:nvPr/>
          </p:nvSpPr>
          <p:spPr bwMode="auto">
            <a:xfrm>
              <a:off x="1784350" y="4745038"/>
              <a:ext cx="161925" cy="22701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132"/>
                </a:cxn>
                <a:cxn ang="0">
                  <a:pos x="35" y="177"/>
                </a:cxn>
                <a:cxn ang="0">
                  <a:pos x="47" y="178"/>
                </a:cxn>
                <a:cxn ang="0">
                  <a:pos x="62" y="178"/>
                </a:cxn>
                <a:cxn ang="0">
                  <a:pos x="89" y="178"/>
                </a:cxn>
                <a:cxn ang="0">
                  <a:pos x="93" y="178"/>
                </a:cxn>
                <a:cxn ang="0">
                  <a:pos x="93" y="178"/>
                </a:cxn>
                <a:cxn ang="0">
                  <a:pos x="94" y="178"/>
                </a:cxn>
                <a:cxn ang="0">
                  <a:pos x="110" y="178"/>
                </a:cxn>
                <a:cxn ang="0">
                  <a:pos x="126" y="162"/>
                </a:cxn>
                <a:cxn ang="0">
                  <a:pos x="126" y="147"/>
                </a:cxn>
                <a:cxn ang="0">
                  <a:pos x="110" y="130"/>
                </a:cxn>
                <a:cxn ang="0">
                  <a:pos x="102" y="130"/>
                </a:cxn>
                <a:cxn ang="0">
                  <a:pos x="93" y="122"/>
                </a:cxn>
                <a:cxn ang="0">
                  <a:pos x="102" y="113"/>
                </a:cxn>
                <a:cxn ang="0">
                  <a:pos x="110" y="113"/>
                </a:cxn>
                <a:cxn ang="0">
                  <a:pos x="126" y="97"/>
                </a:cxn>
                <a:cxn ang="0">
                  <a:pos x="126" y="82"/>
                </a:cxn>
                <a:cxn ang="0">
                  <a:pos x="110" y="66"/>
                </a:cxn>
                <a:cxn ang="0">
                  <a:pos x="101" y="66"/>
                </a:cxn>
                <a:cxn ang="0">
                  <a:pos x="93" y="58"/>
                </a:cxn>
                <a:cxn ang="0">
                  <a:pos x="101" y="51"/>
                </a:cxn>
                <a:cxn ang="0">
                  <a:pos x="110" y="51"/>
                </a:cxn>
                <a:cxn ang="0">
                  <a:pos x="126" y="35"/>
                </a:cxn>
                <a:cxn ang="0">
                  <a:pos x="126" y="26"/>
                </a:cxn>
                <a:cxn ang="0">
                  <a:pos x="101" y="0"/>
                </a:cxn>
                <a:cxn ang="0">
                  <a:pos x="93" y="0"/>
                </a:cxn>
                <a:cxn ang="0">
                  <a:pos x="89" y="0"/>
                </a:cxn>
                <a:cxn ang="0">
                  <a:pos x="87" y="0"/>
                </a:cxn>
                <a:cxn ang="0">
                  <a:pos x="63" y="0"/>
                </a:cxn>
                <a:cxn ang="0">
                  <a:pos x="62" y="0"/>
                </a:cxn>
                <a:cxn ang="0">
                  <a:pos x="35" y="7"/>
                </a:cxn>
                <a:cxn ang="0">
                  <a:pos x="0" y="64"/>
                </a:cxn>
              </a:cxnLst>
              <a:rect l="0" t="0" r="r" b="b"/>
              <a:pathLst>
                <a:path w="126" h="178">
                  <a:moveTo>
                    <a:pt x="0" y="64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153"/>
                    <a:pt x="15" y="172"/>
                    <a:pt x="35" y="177"/>
                  </a:cubicBezTo>
                  <a:cubicBezTo>
                    <a:pt x="39" y="178"/>
                    <a:pt x="43" y="178"/>
                    <a:pt x="47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4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9" y="178"/>
                    <a:pt x="126" y="171"/>
                    <a:pt x="126" y="162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38"/>
                    <a:pt x="119" y="130"/>
                    <a:pt x="110" y="130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97" y="130"/>
                    <a:pt x="93" y="127"/>
                    <a:pt x="93" y="122"/>
                  </a:cubicBezTo>
                  <a:cubicBezTo>
                    <a:pt x="93" y="117"/>
                    <a:pt x="97" y="113"/>
                    <a:pt x="102" y="113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9" y="113"/>
                    <a:pt x="126" y="106"/>
                    <a:pt x="126" y="97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6" y="73"/>
                    <a:pt x="119" y="66"/>
                    <a:pt x="110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97" y="66"/>
                    <a:pt x="93" y="62"/>
                    <a:pt x="93" y="58"/>
                  </a:cubicBezTo>
                  <a:cubicBezTo>
                    <a:pt x="93" y="54"/>
                    <a:pt x="97" y="51"/>
                    <a:pt x="101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9" y="51"/>
                    <a:pt x="126" y="44"/>
                    <a:pt x="126" y="3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12"/>
                    <a:pt x="115" y="0"/>
                    <a:pt x="101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2" y="0"/>
                    <a:pt x="62" y="0"/>
                  </a:cubicBezTo>
                  <a:cubicBezTo>
                    <a:pt x="52" y="1"/>
                    <a:pt x="43" y="3"/>
                    <a:pt x="35" y="7"/>
                  </a:cubicBezTo>
                  <a:cubicBezTo>
                    <a:pt x="14" y="17"/>
                    <a:pt x="0" y="39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53"/>
            <p:cNvSpPr>
              <a:spLocks/>
            </p:cNvSpPr>
            <p:nvPr/>
          </p:nvSpPr>
          <p:spPr bwMode="auto">
            <a:xfrm>
              <a:off x="2386013" y="4660900"/>
              <a:ext cx="185738" cy="152400"/>
            </a:xfrm>
            <a:custGeom>
              <a:avLst/>
              <a:gdLst/>
              <a:ahLst/>
              <a:cxnLst>
                <a:cxn ang="0">
                  <a:pos x="8" y="38"/>
                </a:cxn>
                <a:cxn ang="0">
                  <a:pos x="0" y="55"/>
                </a:cxn>
                <a:cxn ang="0">
                  <a:pos x="0" y="113"/>
                </a:cxn>
                <a:cxn ang="0">
                  <a:pos x="9" y="116"/>
                </a:cxn>
                <a:cxn ang="0">
                  <a:pos x="135" y="89"/>
                </a:cxn>
                <a:cxn ang="0">
                  <a:pos x="136" y="89"/>
                </a:cxn>
                <a:cxn ang="0">
                  <a:pos x="145" y="81"/>
                </a:cxn>
                <a:cxn ang="0">
                  <a:pos x="145" y="60"/>
                </a:cxn>
                <a:cxn ang="0">
                  <a:pos x="145" y="24"/>
                </a:cxn>
                <a:cxn ang="0">
                  <a:pos x="135" y="10"/>
                </a:cxn>
                <a:cxn ang="0">
                  <a:pos x="8" y="38"/>
                </a:cxn>
              </a:cxnLst>
              <a:rect l="0" t="0" r="r" b="b"/>
              <a:pathLst>
                <a:path w="145" h="119">
                  <a:moveTo>
                    <a:pt x="8" y="38"/>
                  </a:moveTo>
                  <a:cubicBezTo>
                    <a:pt x="3" y="42"/>
                    <a:pt x="0" y="49"/>
                    <a:pt x="0" y="5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7"/>
                    <a:pt x="5" y="119"/>
                    <a:pt x="9" y="116"/>
                  </a:cubicBezTo>
                  <a:cubicBezTo>
                    <a:pt x="43" y="90"/>
                    <a:pt x="93" y="79"/>
                    <a:pt x="135" y="89"/>
                  </a:cubicBezTo>
                  <a:cubicBezTo>
                    <a:pt x="136" y="89"/>
                    <a:pt x="136" y="89"/>
                    <a:pt x="136" y="89"/>
                  </a:cubicBezTo>
                  <a:cubicBezTo>
                    <a:pt x="141" y="89"/>
                    <a:pt x="145" y="86"/>
                    <a:pt x="145" y="81"/>
                  </a:cubicBezTo>
                  <a:cubicBezTo>
                    <a:pt x="145" y="60"/>
                    <a:pt x="145" y="60"/>
                    <a:pt x="145" y="60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17"/>
                    <a:pt x="141" y="11"/>
                    <a:pt x="135" y="10"/>
                  </a:cubicBezTo>
                  <a:cubicBezTo>
                    <a:pt x="92" y="0"/>
                    <a:pt x="43" y="11"/>
                    <a:pt x="8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2" name="Freeform 42"/>
          <p:cNvSpPr>
            <a:spLocks noChangeAspect="1" noEditPoints="1"/>
          </p:cNvSpPr>
          <p:nvPr/>
        </p:nvSpPr>
        <p:spPr bwMode="auto">
          <a:xfrm>
            <a:off x="7724818" y="1082049"/>
            <a:ext cx="401628" cy="682326"/>
          </a:xfrm>
          <a:custGeom>
            <a:avLst/>
            <a:gdLst/>
            <a:ahLst/>
            <a:cxnLst>
              <a:cxn ang="0">
                <a:pos x="777" y="1699"/>
              </a:cxn>
              <a:cxn ang="0">
                <a:pos x="1584" y="1113"/>
              </a:cxn>
              <a:cxn ang="0">
                <a:pos x="949" y="2693"/>
              </a:cxn>
              <a:cxn ang="0">
                <a:pos x="765" y="2563"/>
              </a:cxn>
              <a:cxn ang="0">
                <a:pos x="101" y="1220"/>
              </a:cxn>
              <a:cxn ang="0">
                <a:pos x="547" y="500"/>
              </a:cxn>
              <a:cxn ang="0">
                <a:pos x="1371" y="1113"/>
              </a:cxn>
              <a:cxn ang="0">
                <a:pos x="1453" y="1568"/>
              </a:cxn>
              <a:cxn ang="0">
                <a:pos x="200" y="1292"/>
              </a:cxn>
              <a:cxn ang="0">
                <a:pos x="248" y="1302"/>
              </a:cxn>
              <a:cxn ang="0">
                <a:pos x="296" y="1311"/>
              </a:cxn>
              <a:cxn ang="0">
                <a:pos x="324" y="1557"/>
              </a:cxn>
              <a:cxn ang="0">
                <a:pos x="420" y="1437"/>
              </a:cxn>
              <a:cxn ang="0">
                <a:pos x="728" y="1399"/>
              </a:cxn>
              <a:cxn ang="0">
                <a:pos x="660" y="1385"/>
              </a:cxn>
              <a:cxn ang="0">
                <a:pos x="612" y="1376"/>
              </a:cxn>
              <a:cxn ang="0">
                <a:pos x="564" y="1466"/>
              </a:cxn>
              <a:cxn ang="0">
                <a:pos x="516" y="1457"/>
              </a:cxn>
              <a:cxn ang="0">
                <a:pos x="468" y="1447"/>
              </a:cxn>
              <a:cxn ang="0">
                <a:pos x="420" y="986"/>
              </a:cxn>
              <a:cxn ang="0">
                <a:pos x="468" y="996"/>
              </a:cxn>
              <a:cxn ang="0">
                <a:pos x="516" y="1006"/>
              </a:cxn>
              <a:cxn ang="0">
                <a:pos x="564" y="1016"/>
              </a:cxn>
              <a:cxn ang="0">
                <a:pos x="392" y="1210"/>
              </a:cxn>
              <a:cxn ang="0">
                <a:pos x="420" y="1282"/>
              </a:cxn>
              <a:cxn ang="0">
                <a:pos x="516" y="1301"/>
              </a:cxn>
              <a:cxn ang="0">
                <a:pos x="468" y="1291"/>
              </a:cxn>
              <a:cxn ang="0">
                <a:pos x="660" y="1035"/>
              </a:cxn>
              <a:cxn ang="0">
                <a:pos x="564" y="1230"/>
              </a:cxn>
              <a:cxn ang="0">
                <a:pos x="707" y="1609"/>
              </a:cxn>
              <a:cxn ang="0">
                <a:pos x="421" y="1469"/>
              </a:cxn>
              <a:cxn ang="0">
                <a:pos x="181" y="938"/>
              </a:cxn>
              <a:cxn ang="0">
                <a:pos x="1131" y="1560"/>
              </a:cxn>
              <a:cxn ang="0">
                <a:pos x="1151" y="1580"/>
              </a:cxn>
              <a:cxn ang="0">
                <a:pos x="1240" y="1321"/>
              </a:cxn>
              <a:cxn ang="0">
                <a:pos x="1288" y="1552"/>
              </a:cxn>
              <a:cxn ang="0">
                <a:pos x="1336" y="1542"/>
              </a:cxn>
              <a:cxn ang="0">
                <a:pos x="1384" y="1532"/>
              </a:cxn>
              <a:cxn ang="0">
                <a:pos x="876" y="1100"/>
              </a:cxn>
              <a:cxn ang="0">
                <a:pos x="924" y="1331"/>
              </a:cxn>
              <a:cxn ang="0">
                <a:pos x="972" y="1080"/>
              </a:cxn>
              <a:cxn ang="0">
                <a:pos x="1020" y="1071"/>
              </a:cxn>
              <a:cxn ang="0">
                <a:pos x="1068" y="1061"/>
              </a:cxn>
              <a:cxn ang="0">
                <a:pos x="1116" y="1291"/>
              </a:cxn>
              <a:cxn ang="0">
                <a:pos x="1144" y="1286"/>
              </a:cxn>
              <a:cxn ang="0">
                <a:pos x="1192" y="1036"/>
              </a:cxn>
              <a:cxn ang="0">
                <a:pos x="1240" y="1147"/>
              </a:cxn>
              <a:cxn ang="0">
                <a:pos x="1308" y="1012"/>
              </a:cxn>
              <a:cxn ang="0">
                <a:pos x="876" y="805"/>
              </a:cxn>
              <a:cxn ang="0">
                <a:pos x="924" y="795"/>
              </a:cxn>
              <a:cxn ang="0">
                <a:pos x="1020" y="775"/>
              </a:cxn>
              <a:cxn ang="0">
                <a:pos x="972" y="785"/>
              </a:cxn>
              <a:cxn ang="0">
                <a:pos x="1404" y="937"/>
              </a:cxn>
              <a:cxn ang="0">
                <a:pos x="1212" y="736"/>
              </a:cxn>
              <a:cxn ang="0">
                <a:pos x="792" y="443"/>
              </a:cxn>
            </a:cxnLst>
            <a:rect l="0" t="0" r="r" b="b"/>
            <a:pathLst>
              <a:path w="1584" h="2693">
                <a:moveTo>
                  <a:pt x="131" y="1010"/>
                </a:moveTo>
                <a:cubicBezTo>
                  <a:pt x="178" y="1021"/>
                  <a:pt x="213" y="1063"/>
                  <a:pt x="213" y="1113"/>
                </a:cubicBezTo>
                <a:cubicBezTo>
                  <a:pt x="213" y="1164"/>
                  <a:pt x="178" y="1206"/>
                  <a:pt x="131" y="1217"/>
                </a:cubicBezTo>
                <a:cubicBezTo>
                  <a:pt x="131" y="1568"/>
                  <a:pt x="131" y="1568"/>
                  <a:pt x="131" y="1568"/>
                </a:cubicBezTo>
                <a:cubicBezTo>
                  <a:pt x="139" y="1570"/>
                  <a:pt x="765" y="1697"/>
                  <a:pt x="777" y="1699"/>
                </a:cubicBezTo>
                <a:cubicBezTo>
                  <a:pt x="777" y="769"/>
                  <a:pt x="777" y="769"/>
                  <a:pt x="777" y="769"/>
                </a:cubicBezTo>
                <a:cubicBezTo>
                  <a:pt x="131" y="637"/>
                  <a:pt x="131" y="637"/>
                  <a:pt x="131" y="637"/>
                </a:cubicBezTo>
                <a:cubicBezTo>
                  <a:pt x="131" y="1010"/>
                  <a:pt x="131" y="1010"/>
                  <a:pt x="131" y="1010"/>
                </a:cubicBezTo>
                <a:close/>
                <a:moveTo>
                  <a:pt x="1483" y="1007"/>
                </a:moveTo>
                <a:cubicBezTo>
                  <a:pt x="1539" y="1010"/>
                  <a:pt x="1584" y="1056"/>
                  <a:pt x="1584" y="1113"/>
                </a:cubicBezTo>
                <a:cubicBezTo>
                  <a:pt x="1584" y="1170"/>
                  <a:pt x="1539" y="1217"/>
                  <a:pt x="1483" y="1220"/>
                </a:cubicBezTo>
                <a:cubicBezTo>
                  <a:pt x="1483" y="1596"/>
                  <a:pt x="1483" y="1596"/>
                  <a:pt x="1483" y="1596"/>
                </a:cubicBezTo>
                <a:cubicBezTo>
                  <a:pt x="1079" y="1682"/>
                  <a:pt x="1079" y="1682"/>
                  <a:pt x="1079" y="1682"/>
                </a:cubicBezTo>
                <a:cubicBezTo>
                  <a:pt x="1079" y="2563"/>
                  <a:pt x="1079" y="2563"/>
                  <a:pt x="1079" y="2563"/>
                </a:cubicBezTo>
                <a:cubicBezTo>
                  <a:pt x="1079" y="2635"/>
                  <a:pt x="1020" y="2693"/>
                  <a:pt x="949" y="2693"/>
                </a:cubicBezTo>
                <a:cubicBezTo>
                  <a:pt x="877" y="2693"/>
                  <a:pt x="819" y="2635"/>
                  <a:pt x="819" y="2563"/>
                </a:cubicBezTo>
                <a:cubicBezTo>
                  <a:pt x="819" y="1737"/>
                  <a:pt x="819" y="1737"/>
                  <a:pt x="819" y="1737"/>
                </a:cubicBezTo>
                <a:cubicBezTo>
                  <a:pt x="791" y="1743"/>
                  <a:pt x="791" y="1743"/>
                  <a:pt x="791" y="1743"/>
                </a:cubicBezTo>
                <a:cubicBezTo>
                  <a:pt x="765" y="1738"/>
                  <a:pt x="765" y="1738"/>
                  <a:pt x="765" y="1738"/>
                </a:cubicBezTo>
                <a:cubicBezTo>
                  <a:pt x="765" y="2563"/>
                  <a:pt x="765" y="2563"/>
                  <a:pt x="765" y="2563"/>
                </a:cubicBezTo>
                <a:cubicBezTo>
                  <a:pt x="765" y="2635"/>
                  <a:pt x="707" y="2693"/>
                  <a:pt x="635" y="2693"/>
                </a:cubicBezTo>
                <a:cubicBezTo>
                  <a:pt x="564" y="2693"/>
                  <a:pt x="505" y="2635"/>
                  <a:pt x="505" y="2563"/>
                </a:cubicBezTo>
                <a:cubicBezTo>
                  <a:pt x="505" y="1682"/>
                  <a:pt x="505" y="1682"/>
                  <a:pt x="505" y="1682"/>
                </a:cubicBezTo>
                <a:cubicBezTo>
                  <a:pt x="101" y="1596"/>
                  <a:pt x="101" y="1596"/>
                  <a:pt x="101" y="1596"/>
                </a:cubicBezTo>
                <a:cubicBezTo>
                  <a:pt x="101" y="1220"/>
                  <a:pt x="101" y="1220"/>
                  <a:pt x="101" y="1220"/>
                </a:cubicBezTo>
                <a:cubicBezTo>
                  <a:pt x="45" y="1217"/>
                  <a:pt x="0" y="1170"/>
                  <a:pt x="0" y="1113"/>
                </a:cubicBezTo>
                <a:cubicBezTo>
                  <a:pt x="0" y="1056"/>
                  <a:pt x="45" y="1010"/>
                  <a:pt x="101" y="1007"/>
                </a:cubicBezTo>
                <a:cubicBezTo>
                  <a:pt x="101" y="598"/>
                  <a:pt x="101" y="598"/>
                  <a:pt x="101" y="59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52" y="555"/>
                  <a:pt x="444" y="500"/>
                  <a:pt x="547" y="500"/>
                </a:cubicBezTo>
                <a:cubicBezTo>
                  <a:pt x="1037" y="500"/>
                  <a:pt x="1037" y="500"/>
                  <a:pt x="1037" y="500"/>
                </a:cubicBezTo>
                <a:cubicBezTo>
                  <a:pt x="1140" y="500"/>
                  <a:pt x="1232" y="555"/>
                  <a:pt x="1282" y="638"/>
                </a:cubicBezTo>
                <a:cubicBezTo>
                  <a:pt x="1483" y="598"/>
                  <a:pt x="1483" y="598"/>
                  <a:pt x="1483" y="598"/>
                </a:cubicBezTo>
                <a:cubicBezTo>
                  <a:pt x="1483" y="1007"/>
                  <a:pt x="1483" y="1007"/>
                  <a:pt x="1483" y="1007"/>
                </a:cubicBezTo>
                <a:close/>
                <a:moveTo>
                  <a:pt x="1371" y="1113"/>
                </a:moveTo>
                <a:cubicBezTo>
                  <a:pt x="1371" y="1063"/>
                  <a:pt x="1406" y="1021"/>
                  <a:pt x="1453" y="1010"/>
                </a:cubicBezTo>
                <a:cubicBezTo>
                  <a:pt x="1453" y="637"/>
                  <a:pt x="1453" y="637"/>
                  <a:pt x="1453" y="637"/>
                </a:cubicBezTo>
                <a:cubicBezTo>
                  <a:pt x="807" y="769"/>
                  <a:pt x="807" y="769"/>
                  <a:pt x="807" y="769"/>
                </a:cubicBezTo>
                <a:cubicBezTo>
                  <a:pt x="807" y="1699"/>
                  <a:pt x="807" y="1699"/>
                  <a:pt x="807" y="1699"/>
                </a:cubicBezTo>
                <a:cubicBezTo>
                  <a:pt x="819" y="1697"/>
                  <a:pt x="1445" y="1570"/>
                  <a:pt x="1453" y="1568"/>
                </a:cubicBezTo>
                <a:cubicBezTo>
                  <a:pt x="1453" y="1217"/>
                  <a:pt x="1453" y="1217"/>
                  <a:pt x="1453" y="1217"/>
                </a:cubicBezTo>
                <a:cubicBezTo>
                  <a:pt x="1406" y="1206"/>
                  <a:pt x="1371" y="1163"/>
                  <a:pt x="1371" y="1113"/>
                </a:cubicBezTo>
                <a:close/>
                <a:moveTo>
                  <a:pt x="180" y="1462"/>
                </a:moveTo>
                <a:cubicBezTo>
                  <a:pt x="180" y="1288"/>
                  <a:pt x="180" y="1288"/>
                  <a:pt x="180" y="1288"/>
                </a:cubicBezTo>
                <a:cubicBezTo>
                  <a:pt x="200" y="1292"/>
                  <a:pt x="200" y="1292"/>
                  <a:pt x="200" y="1292"/>
                </a:cubicBezTo>
                <a:cubicBezTo>
                  <a:pt x="200" y="1466"/>
                  <a:pt x="200" y="1466"/>
                  <a:pt x="200" y="1466"/>
                </a:cubicBezTo>
                <a:cubicBezTo>
                  <a:pt x="180" y="1462"/>
                  <a:pt x="180" y="1462"/>
                  <a:pt x="180" y="1462"/>
                </a:cubicBezTo>
                <a:close/>
                <a:moveTo>
                  <a:pt x="228" y="1538"/>
                </a:moveTo>
                <a:cubicBezTo>
                  <a:pt x="228" y="1297"/>
                  <a:pt x="228" y="1297"/>
                  <a:pt x="228" y="1297"/>
                </a:cubicBezTo>
                <a:cubicBezTo>
                  <a:pt x="248" y="1302"/>
                  <a:pt x="248" y="1302"/>
                  <a:pt x="248" y="1302"/>
                </a:cubicBezTo>
                <a:cubicBezTo>
                  <a:pt x="248" y="1542"/>
                  <a:pt x="248" y="1542"/>
                  <a:pt x="248" y="1542"/>
                </a:cubicBezTo>
                <a:cubicBezTo>
                  <a:pt x="228" y="1538"/>
                  <a:pt x="228" y="1538"/>
                  <a:pt x="228" y="1538"/>
                </a:cubicBezTo>
                <a:close/>
                <a:moveTo>
                  <a:pt x="276" y="1548"/>
                </a:moveTo>
                <a:cubicBezTo>
                  <a:pt x="276" y="1307"/>
                  <a:pt x="276" y="1307"/>
                  <a:pt x="276" y="1307"/>
                </a:cubicBezTo>
                <a:cubicBezTo>
                  <a:pt x="296" y="1311"/>
                  <a:pt x="296" y="1311"/>
                  <a:pt x="296" y="1311"/>
                </a:cubicBezTo>
                <a:cubicBezTo>
                  <a:pt x="296" y="1552"/>
                  <a:pt x="296" y="1552"/>
                  <a:pt x="296" y="1552"/>
                </a:cubicBezTo>
                <a:cubicBezTo>
                  <a:pt x="276" y="1548"/>
                  <a:pt x="276" y="1548"/>
                  <a:pt x="276" y="1548"/>
                </a:cubicBezTo>
                <a:close/>
                <a:moveTo>
                  <a:pt x="344" y="1321"/>
                </a:moveTo>
                <a:cubicBezTo>
                  <a:pt x="344" y="1562"/>
                  <a:pt x="344" y="1562"/>
                  <a:pt x="344" y="1562"/>
                </a:cubicBezTo>
                <a:cubicBezTo>
                  <a:pt x="324" y="1557"/>
                  <a:pt x="324" y="1557"/>
                  <a:pt x="324" y="1557"/>
                </a:cubicBezTo>
                <a:cubicBezTo>
                  <a:pt x="324" y="1317"/>
                  <a:pt x="324" y="1317"/>
                  <a:pt x="324" y="1317"/>
                </a:cubicBezTo>
                <a:cubicBezTo>
                  <a:pt x="344" y="1321"/>
                  <a:pt x="344" y="1321"/>
                  <a:pt x="344" y="1321"/>
                </a:cubicBezTo>
                <a:close/>
                <a:moveTo>
                  <a:pt x="440" y="1341"/>
                </a:moveTo>
                <a:cubicBezTo>
                  <a:pt x="440" y="1441"/>
                  <a:pt x="440" y="1441"/>
                  <a:pt x="440" y="1441"/>
                </a:cubicBezTo>
                <a:cubicBezTo>
                  <a:pt x="420" y="1437"/>
                  <a:pt x="420" y="1437"/>
                  <a:pt x="420" y="1437"/>
                </a:cubicBezTo>
                <a:cubicBezTo>
                  <a:pt x="420" y="1337"/>
                  <a:pt x="420" y="1337"/>
                  <a:pt x="420" y="1337"/>
                </a:cubicBezTo>
                <a:cubicBezTo>
                  <a:pt x="440" y="1341"/>
                  <a:pt x="440" y="1341"/>
                  <a:pt x="440" y="1341"/>
                </a:cubicBezTo>
                <a:close/>
                <a:moveTo>
                  <a:pt x="708" y="1496"/>
                </a:moveTo>
                <a:cubicBezTo>
                  <a:pt x="708" y="1395"/>
                  <a:pt x="708" y="1395"/>
                  <a:pt x="708" y="1395"/>
                </a:cubicBezTo>
                <a:cubicBezTo>
                  <a:pt x="728" y="1399"/>
                  <a:pt x="728" y="1399"/>
                  <a:pt x="728" y="1399"/>
                </a:cubicBezTo>
                <a:cubicBezTo>
                  <a:pt x="728" y="1500"/>
                  <a:pt x="728" y="1500"/>
                  <a:pt x="728" y="1500"/>
                </a:cubicBezTo>
                <a:cubicBezTo>
                  <a:pt x="708" y="1496"/>
                  <a:pt x="708" y="1496"/>
                  <a:pt x="708" y="1496"/>
                </a:cubicBezTo>
                <a:close/>
                <a:moveTo>
                  <a:pt x="680" y="1490"/>
                </a:moveTo>
                <a:cubicBezTo>
                  <a:pt x="660" y="1486"/>
                  <a:pt x="660" y="1486"/>
                  <a:pt x="660" y="1486"/>
                </a:cubicBezTo>
                <a:cubicBezTo>
                  <a:pt x="660" y="1385"/>
                  <a:pt x="660" y="1385"/>
                  <a:pt x="660" y="1385"/>
                </a:cubicBezTo>
                <a:cubicBezTo>
                  <a:pt x="680" y="1390"/>
                  <a:pt x="680" y="1390"/>
                  <a:pt x="680" y="1390"/>
                </a:cubicBezTo>
                <a:cubicBezTo>
                  <a:pt x="680" y="1490"/>
                  <a:pt x="680" y="1490"/>
                  <a:pt x="680" y="1490"/>
                </a:cubicBezTo>
                <a:close/>
                <a:moveTo>
                  <a:pt x="632" y="1480"/>
                </a:moveTo>
                <a:cubicBezTo>
                  <a:pt x="612" y="1476"/>
                  <a:pt x="612" y="1476"/>
                  <a:pt x="612" y="1476"/>
                </a:cubicBezTo>
                <a:cubicBezTo>
                  <a:pt x="612" y="1376"/>
                  <a:pt x="612" y="1376"/>
                  <a:pt x="612" y="1376"/>
                </a:cubicBezTo>
                <a:cubicBezTo>
                  <a:pt x="632" y="1380"/>
                  <a:pt x="632" y="1380"/>
                  <a:pt x="632" y="1380"/>
                </a:cubicBezTo>
                <a:cubicBezTo>
                  <a:pt x="632" y="1480"/>
                  <a:pt x="632" y="1480"/>
                  <a:pt x="632" y="1480"/>
                </a:cubicBezTo>
                <a:close/>
                <a:moveTo>
                  <a:pt x="584" y="1370"/>
                </a:moveTo>
                <a:cubicBezTo>
                  <a:pt x="584" y="1470"/>
                  <a:pt x="584" y="1470"/>
                  <a:pt x="584" y="1470"/>
                </a:cubicBezTo>
                <a:cubicBezTo>
                  <a:pt x="564" y="1466"/>
                  <a:pt x="564" y="1466"/>
                  <a:pt x="564" y="1466"/>
                </a:cubicBezTo>
                <a:cubicBezTo>
                  <a:pt x="564" y="1366"/>
                  <a:pt x="564" y="1366"/>
                  <a:pt x="564" y="1366"/>
                </a:cubicBezTo>
                <a:cubicBezTo>
                  <a:pt x="584" y="1370"/>
                  <a:pt x="584" y="1370"/>
                  <a:pt x="584" y="1370"/>
                </a:cubicBezTo>
                <a:close/>
                <a:moveTo>
                  <a:pt x="536" y="1360"/>
                </a:moveTo>
                <a:cubicBezTo>
                  <a:pt x="536" y="1461"/>
                  <a:pt x="536" y="1461"/>
                  <a:pt x="536" y="1461"/>
                </a:cubicBezTo>
                <a:cubicBezTo>
                  <a:pt x="516" y="1457"/>
                  <a:pt x="516" y="1457"/>
                  <a:pt x="516" y="1457"/>
                </a:cubicBezTo>
                <a:cubicBezTo>
                  <a:pt x="516" y="1356"/>
                  <a:pt x="516" y="1356"/>
                  <a:pt x="516" y="1356"/>
                </a:cubicBezTo>
                <a:cubicBezTo>
                  <a:pt x="536" y="1360"/>
                  <a:pt x="536" y="1360"/>
                  <a:pt x="536" y="1360"/>
                </a:cubicBezTo>
                <a:close/>
                <a:moveTo>
                  <a:pt x="488" y="1350"/>
                </a:moveTo>
                <a:cubicBezTo>
                  <a:pt x="488" y="1451"/>
                  <a:pt x="488" y="1451"/>
                  <a:pt x="488" y="1451"/>
                </a:cubicBezTo>
                <a:cubicBezTo>
                  <a:pt x="468" y="1447"/>
                  <a:pt x="468" y="1447"/>
                  <a:pt x="468" y="1447"/>
                </a:cubicBezTo>
                <a:cubicBezTo>
                  <a:pt x="468" y="1346"/>
                  <a:pt x="468" y="1346"/>
                  <a:pt x="468" y="1346"/>
                </a:cubicBezTo>
                <a:cubicBezTo>
                  <a:pt x="488" y="1350"/>
                  <a:pt x="488" y="1350"/>
                  <a:pt x="488" y="1350"/>
                </a:cubicBezTo>
                <a:close/>
                <a:moveTo>
                  <a:pt x="440" y="750"/>
                </a:moveTo>
                <a:cubicBezTo>
                  <a:pt x="440" y="990"/>
                  <a:pt x="440" y="990"/>
                  <a:pt x="440" y="990"/>
                </a:cubicBezTo>
                <a:cubicBezTo>
                  <a:pt x="420" y="986"/>
                  <a:pt x="420" y="986"/>
                  <a:pt x="420" y="986"/>
                </a:cubicBezTo>
                <a:cubicBezTo>
                  <a:pt x="420" y="746"/>
                  <a:pt x="420" y="746"/>
                  <a:pt x="420" y="746"/>
                </a:cubicBezTo>
                <a:cubicBezTo>
                  <a:pt x="440" y="750"/>
                  <a:pt x="440" y="750"/>
                  <a:pt x="440" y="750"/>
                </a:cubicBezTo>
                <a:close/>
                <a:moveTo>
                  <a:pt x="488" y="760"/>
                </a:moveTo>
                <a:cubicBezTo>
                  <a:pt x="488" y="1000"/>
                  <a:pt x="488" y="1000"/>
                  <a:pt x="488" y="1000"/>
                </a:cubicBezTo>
                <a:cubicBezTo>
                  <a:pt x="468" y="996"/>
                  <a:pt x="468" y="996"/>
                  <a:pt x="468" y="996"/>
                </a:cubicBezTo>
                <a:cubicBezTo>
                  <a:pt x="468" y="756"/>
                  <a:pt x="468" y="756"/>
                  <a:pt x="468" y="756"/>
                </a:cubicBezTo>
                <a:cubicBezTo>
                  <a:pt x="488" y="760"/>
                  <a:pt x="488" y="760"/>
                  <a:pt x="488" y="760"/>
                </a:cubicBezTo>
                <a:close/>
                <a:moveTo>
                  <a:pt x="536" y="770"/>
                </a:moveTo>
                <a:cubicBezTo>
                  <a:pt x="536" y="1010"/>
                  <a:pt x="536" y="1010"/>
                  <a:pt x="536" y="1010"/>
                </a:cubicBezTo>
                <a:cubicBezTo>
                  <a:pt x="516" y="1006"/>
                  <a:pt x="516" y="1006"/>
                  <a:pt x="516" y="1006"/>
                </a:cubicBezTo>
                <a:cubicBezTo>
                  <a:pt x="516" y="766"/>
                  <a:pt x="516" y="766"/>
                  <a:pt x="516" y="766"/>
                </a:cubicBezTo>
                <a:cubicBezTo>
                  <a:pt x="536" y="770"/>
                  <a:pt x="536" y="770"/>
                  <a:pt x="536" y="770"/>
                </a:cubicBezTo>
                <a:close/>
                <a:moveTo>
                  <a:pt x="584" y="779"/>
                </a:moveTo>
                <a:cubicBezTo>
                  <a:pt x="584" y="1020"/>
                  <a:pt x="584" y="1020"/>
                  <a:pt x="584" y="1020"/>
                </a:cubicBezTo>
                <a:cubicBezTo>
                  <a:pt x="564" y="1016"/>
                  <a:pt x="564" y="1016"/>
                  <a:pt x="564" y="1016"/>
                </a:cubicBezTo>
                <a:cubicBezTo>
                  <a:pt x="564" y="775"/>
                  <a:pt x="564" y="775"/>
                  <a:pt x="564" y="775"/>
                </a:cubicBezTo>
                <a:cubicBezTo>
                  <a:pt x="584" y="779"/>
                  <a:pt x="584" y="779"/>
                  <a:pt x="584" y="779"/>
                </a:cubicBezTo>
                <a:close/>
                <a:moveTo>
                  <a:pt x="372" y="1032"/>
                </a:moveTo>
                <a:cubicBezTo>
                  <a:pt x="392" y="1036"/>
                  <a:pt x="392" y="1036"/>
                  <a:pt x="392" y="1036"/>
                </a:cubicBezTo>
                <a:cubicBezTo>
                  <a:pt x="392" y="1210"/>
                  <a:pt x="392" y="1210"/>
                  <a:pt x="392" y="1210"/>
                </a:cubicBezTo>
                <a:cubicBezTo>
                  <a:pt x="372" y="1206"/>
                  <a:pt x="372" y="1206"/>
                  <a:pt x="372" y="1206"/>
                </a:cubicBezTo>
                <a:cubicBezTo>
                  <a:pt x="372" y="1032"/>
                  <a:pt x="372" y="1032"/>
                  <a:pt x="372" y="1032"/>
                </a:cubicBezTo>
                <a:close/>
                <a:moveTo>
                  <a:pt x="440" y="1045"/>
                </a:moveTo>
                <a:cubicBezTo>
                  <a:pt x="440" y="1286"/>
                  <a:pt x="440" y="1286"/>
                  <a:pt x="440" y="1286"/>
                </a:cubicBezTo>
                <a:cubicBezTo>
                  <a:pt x="420" y="1282"/>
                  <a:pt x="420" y="1282"/>
                  <a:pt x="420" y="1282"/>
                </a:cubicBezTo>
                <a:cubicBezTo>
                  <a:pt x="420" y="1041"/>
                  <a:pt x="420" y="1041"/>
                  <a:pt x="420" y="1041"/>
                </a:cubicBezTo>
                <a:cubicBezTo>
                  <a:pt x="440" y="1045"/>
                  <a:pt x="440" y="1045"/>
                  <a:pt x="440" y="1045"/>
                </a:cubicBezTo>
                <a:close/>
                <a:moveTo>
                  <a:pt x="536" y="1065"/>
                </a:moveTo>
                <a:cubicBezTo>
                  <a:pt x="536" y="1305"/>
                  <a:pt x="536" y="1305"/>
                  <a:pt x="536" y="1305"/>
                </a:cubicBezTo>
                <a:cubicBezTo>
                  <a:pt x="516" y="1301"/>
                  <a:pt x="516" y="1301"/>
                  <a:pt x="516" y="1301"/>
                </a:cubicBezTo>
                <a:cubicBezTo>
                  <a:pt x="516" y="1061"/>
                  <a:pt x="516" y="1061"/>
                  <a:pt x="516" y="1061"/>
                </a:cubicBezTo>
                <a:cubicBezTo>
                  <a:pt x="536" y="1065"/>
                  <a:pt x="536" y="1065"/>
                  <a:pt x="536" y="1065"/>
                </a:cubicBezTo>
                <a:close/>
                <a:moveTo>
                  <a:pt x="488" y="1055"/>
                </a:moveTo>
                <a:cubicBezTo>
                  <a:pt x="488" y="1296"/>
                  <a:pt x="488" y="1296"/>
                  <a:pt x="488" y="1296"/>
                </a:cubicBezTo>
                <a:cubicBezTo>
                  <a:pt x="468" y="1291"/>
                  <a:pt x="468" y="1291"/>
                  <a:pt x="468" y="1291"/>
                </a:cubicBezTo>
                <a:cubicBezTo>
                  <a:pt x="468" y="1051"/>
                  <a:pt x="468" y="1051"/>
                  <a:pt x="468" y="1051"/>
                </a:cubicBezTo>
                <a:cubicBezTo>
                  <a:pt x="488" y="1055"/>
                  <a:pt x="488" y="1055"/>
                  <a:pt x="488" y="1055"/>
                </a:cubicBezTo>
                <a:close/>
                <a:moveTo>
                  <a:pt x="728" y="809"/>
                </a:moveTo>
                <a:cubicBezTo>
                  <a:pt x="728" y="1049"/>
                  <a:pt x="728" y="1049"/>
                  <a:pt x="728" y="1049"/>
                </a:cubicBezTo>
                <a:cubicBezTo>
                  <a:pt x="660" y="1035"/>
                  <a:pt x="660" y="1035"/>
                  <a:pt x="660" y="1035"/>
                </a:cubicBezTo>
                <a:cubicBezTo>
                  <a:pt x="660" y="795"/>
                  <a:pt x="660" y="795"/>
                  <a:pt x="660" y="795"/>
                </a:cubicBezTo>
                <a:cubicBezTo>
                  <a:pt x="728" y="809"/>
                  <a:pt x="728" y="809"/>
                  <a:pt x="728" y="809"/>
                </a:cubicBezTo>
                <a:close/>
                <a:moveTo>
                  <a:pt x="728" y="1104"/>
                </a:moveTo>
                <a:cubicBezTo>
                  <a:pt x="728" y="1264"/>
                  <a:pt x="728" y="1264"/>
                  <a:pt x="728" y="1264"/>
                </a:cubicBezTo>
                <a:cubicBezTo>
                  <a:pt x="564" y="1230"/>
                  <a:pt x="564" y="1230"/>
                  <a:pt x="564" y="1230"/>
                </a:cubicBezTo>
                <a:cubicBezTo>
                  <a:pt x="564" y="1071"/>
                  <a:pt x="564" y="1071"/>
                  <a:pt x="564" y="1071"/>
                </a:cubicBezTo>
                <a:cubicBezTo>
                  <a:pt x="728" y="1104"/>
                  <a:pt x="728" y="1104"/>
                  <a:pt x="728" y="1104"/>
                </a:cubicBezTo>
                <a:close/>
                <a:moveTo>
                  <a:pt x="442" y="1500"/>
                </a:moveTo>
                <a:cubicBezTo>
                  <a:pt x="442" y="1555"/>
                  <a:pt x="442" y="1555"/>
                  <a:pt x="442" y="1555"/>
                </a:cubicBezTo>
                <a:cubicBezTo>
                  <a:pt x="707" y="1609"/>
                  <a:pt x="707" y="1609"/>
                  <a:pt x="707" y="1609"/>
                </a:cubicBezTo>
                <a:cubicBezTo>
                  <a:pt x="707" y="1554"/>
                  <a:pt x="707" y="1554"/>
                  <a:pt x="707" y="1554"/>
                </a:cubicBezTo>
                <a:cubicBezTo>
                  <a:pt x="442" y="1500"/>
                  <a:pt x="442" y="1500"/>
                  <a:pt x="442" y="1500"/>
                </a:cubicBezTo>
                <a:close/>
                <a:moveTo>
                  <a:pt x="728" y="1640"/>
                </a:moveTo>
                <a:cubicBezTo>
                  <a:pt x="421" y="1577"/>
                  <a:pt x="421" y="1577"/>
                  <a:pt x="421" y="1577"/>
                </a:cubicBezTo>
                <a:cubicBezTo>
                  <a:pt x="421" y="1469"/>
                  <a:pt x="421" y="1469"/>
                  <a:pt x="421" y="1469"/>
                </a:cubicBezTo>
                <a:cubicBezTo>
                  <a:pt x="716" y="1529"/>
                  <a:pt x="716" y="1529"/>
                  <a:pt x="716" y="1529"/>
                </a:cubicBezTo>
                <a:cubicBezTo>
                  <a:pt x="728" y="1532"/>
                  <a:pt x="728" y="1532"/>
                  <a:pt x="728" y="1532"/>
                </a:cubicBezTo>
                <a:cubicBezTo>
                  <a:pt x="728" y="1640"/>
                  <a:pt x="728" y="1640"/>
                  <a:pt x="728" y="1640"/>
                </a:cubicBezTo>
                <a:close/>
                <a:moveTo>
                  <a:pt x="392" y="981"/>
                </a:moveTo>
                <a:cubicBezTo>
                  <a:pt x="181" y="938"/>
                  <a:pt x="181" y="938"/>
                  <a:pt x="181" y="938"/>
                </a:cubicBezTo>
                <a:cubicBezTo>
                  <a:pt x="181" y="697"/>
                  <a:pt x="181" y="697"/>
                  <a:pt x="181" y="697"/>
                </a:cubicBezTo>
                <a:cubicBezTo>
                  <a:pt x="392" y="740"/>
                  <a:pt x="392" y="740"/>
                  <a:pt x="392" y="740"/>
                </a:cubicBezTo>
                <a:cubicBezTo>
                  <a:pt x="392" y="981"/>
                  <a:pt x="392" y="981"/>
                  <a:pt x="392" y="981"/>
                </a:cubicBezTo>
                <a:close/>
                <a:moveTo>
                  <a:pt x="876" y="1612"/>
                </a:moveTo>
                <a:cubicBezTo>
                  <a:pt x="894" y="1609"/>
                  <a:pt x="1113" y="1564"/>
                  <a:pt x="1131" y="1560"/>
                </a:cubicBezTo>
                <a:cubicBezTo>
                  <a:pt x="1131" y="1367"/>
                  <a:pt x="1131" y="1367"/>
                  <a:pt x="1131" y="1367"/>
                </a:cubicBezTo>
                <a:cubicBezTo>
                  <a:pt x="876" y="1419"/>
                  <a:pt x="876" y="1419"/>
                  <a:pt x="876" y="1419"/>
                </a:cubicBezTo>
                <a:cubicBezTo>
                  <a:pt x="876" y="1612"/>
                  <a:pt x="876" y="1612"/>
                  <a:pt x="876" y="1612"/>
                </a:cubicBezTo>
                <a:close/>
                <a:moveTo>
                  <a:pt x="1151" y="1339"/>
                </a:moveTo>
                <a:cubicBezTo>
                  <a:pt x="1151" y="1580"/>
                  <a:pt x="1151" y="1580"/>
                  <a:pt x="1151" y="1580"/>
                </a:cubicBezTo>
                <a:cubicBezTo>
                  <a:pt x="856" y="1640"/>
                  <a:pt x="856" y="1640"/>
                  <a:pt x="856" y="1640"/>
                </a:cubicBezTo>
                <a:cubicBezTo>
                  <a:pt x="856" y="1399"/>
                  <a:pt x="856" y="1399"/>
                  <a:pt x="856" y="1399"/>
                </a:cubicBezTo>
                <a:cubicBezTo>
                  <a:pt x="1141" y="1341"/>
                  <a:pt x="1141" y="1341"/>
                  <a:pt x="1141" y="1341"/>
                </a:cubicBezTo>
                <a:cubicBezTo>
                  <a:pt x="1151" y="1339"/>
                  <a:pt x="1151" y="1339"/>
                  <a:pt x="1151" y="1339"/>
                </a:cubicBezTo>
                <a:close/>
                <a:moveTo>
                  <a:pt x="1240" y="1321"/>
                </a:moveTo>
                <a:cubicBezTo>
                  <a:pt x="1260" y="1317"/>
                  <a:pt x="1260" y="1317"/>
                  <a:pt x="1260" y="1317"/>
                </a:cubicBezTo>
                <a:cubicBezTo>
                  <a:pt x="1260" y="1557"/>
                  <a:pt x="1260" y="1557"/>
                  <a:pt x="1260" y="1557"/>
                </a:cubicBezTo>
                <a:cubicBezTo>
                  <a:pt x="1240" y="1562"/>
                  <a:pt x="1240" y="1562"/>
                  <a:pt x="1240" y="1562"/>
                </a:cubicBezTo>
                <a:cubicBezTo>
                  <a:pt x="1240" y="1321"/>
                  <a:pt x="1240" y="1321"/>
                  <a:pt x="1240" y="1321"/>
                </a:cubicBezTo>
                <a:close/>
                <a:moveTo>
                  <a:pt x="1288" y="1552"/>
                </a:moveTo>
                <a:cubicBezTo>
                  <a:pt x="1288" y="1311"/>
                  <a:pt x="1288" y="1311"/>
                  <a:pt x="1288" y="1311"/>
                </a:cubicBezTo>
                <a:cubicBezTo>
                  <a:pt x="1308" y="1307"/>
                  <a:pt x="1308" y="1307"/>
                  <a:pt x="1308" y="1307"/>
                </a:cubicBezTo>
                <a:cubicBezTo>
                  <a:pt x="1308" y="1548"/>
                  <a:pt x="1308" y="1548"/>
                  <a:pt x="1308" y="1548"/>
                </a:cubicBezTo>
                <a:cubicBezTo>
                  <a:pt x="1288" y="1552"/>
                  <a:pt x="1288" y="1552"/>
                  <a:pt x="1288" y="1552"/>
                </a:cubicBezTo>
                <a:close/>
                <a:moveTo>
                  <a:pt x="1336" y="1542"/>
                </a:moveTo>
                <a:cubicBezTo>
                  <a:pt x="1336" y="1302"/>
                  <a:pt x="1336" y="1302"/>
                  <a:pt x="1336" y="1302"/>
                </a:cubicBezTo>
                <a:cubicBezTo>
                  <a:pt x="1356" y="1297"/>
                  <a:pt x="1356" y="1297"/>
                  <a:pt x="1356" y="1297"/>
                </a:cubicBezTo>
                <a:cubicBezTo>
                  <a:pt x="1356" y="1538"/>
                  <a:pt x="1356" y="1538"/>
                  <a:pt x="1356" y="1538"/>
                </a:cubicBezTo>
                <a:cubicBezTo>
                  <a:pt x="1336" y="1542"/>
                  <a:pt x="1336" y="1542"/>
                  <a:pt x="1336" y="1542"/>
                </a:cubicBezTo>
                <a:close/>
                <a:moveTo>
                  <a:pt x="1384" y="1532"/>
                </a:moveTo>
                <a:cubicBezTo>
                  <a:pt x="1384" y="1292"/>
                  <a:pt x="1384" y="1292"/>
                  <a:pt x="1384" y="1292"/>
                </a:cubicBezTo>
                <a:cubicBezTo>
                  <a:pt x="1404" y="1288"/>
                  <a:pt x="1404" y="1288"/>
                  <a:pt x="1404" y="1288"/>
                </a:cubicBezTo>
                <a:cubicBezTo>
                  <a:pt x="1404" y="1528"/>
                  <a:pt x="1404" y="1528"/>
                  <a:pt x="1404" y="1528"/>
                </a:cubicBezTo>
                <a:cubicBezTo>
                  <a:pt x="1384" y="1532"/>
                  <a:pt x="1384" y="1532"/>
                  <a:pt x="1384" y="1532"/>
                </a:cubicBezTo>
                <a:close/>
                <a:moveTo>
                  <a:pt x="876" y="1100"/>
                </a:moveTo>
                <a:cubicBezTo>
                  <a:pt x="876" y="1340"/>
                  <a:pt x="876" y="1340"/>
                  <a:pt x="876" y="1340"/>
                </a:cubicBezTo>
                <a:cubicBezTo>
                  <a:pt x="856" y="1344"/>
                  <a:pt x="856" y="1344"/>
                  <a:pt x="856" y="1344"/>
                </a:cubicBezTo>
                <a:cubicBezTo>
                  <a:pt x="856" y="1104"/>
                  <a:pt x="856" y="1104"/>
                  <a:pt x="856" y="1104"/>
                </a:cubicBezTo>
                <a:cubicBezTo>
                  <a:pt x="876" y="1100"/>
                  <a:pt x="876" y="1100"/>
                  <a:pt x="876" y="1100"/>
                </a:cubicBezTo>
                <a:close/>
                <a:moveTo>
                  <a:pt x="924" y="1331"/>
                </a:moveTo>
                <a:cubicBezTo>
                  <a:pt x="904" y="1335"/>
                  <a:pt x="904" y="1335"/>
                  <a:pt x="904" y="1335"/>
                </a:cubicBezTo>
                <a:cubicBezTo>
                  <a:pt x="904" y="1094"/>
                  <a:pt x="904" y="1094"/>
                  <a:pt x="904" y="1094"/>
                </a:cubicBezTo>
                <a:cubicBezTo>
                  <a:pt x="924" y="1090"/>
                  <a:pt x="924" y="1090"/>
                  <a:pt x="924" y="1090"/>
                </a:cubicBezTo>
                <a:cubicBezTo>
                  <a:pt x="924" y="1331"/>
                  <a:pt x="924" y="1331"/>
                  <a:pt x="924" y="1331"/>
                </a:cubicBezTo>
                <a:close/>
                <a:moveTo>
                  <a:pt x="972" y="1080"/>
                </a:moveTo>
                <a:cubicBezTo>
                  <a:pt x="972" y="1321"/>
                  <a:pt x="972" y="1321"/>
                  <a:pt x="972" y="1321"/>
                </a:cubicBezTo>
                <a:cubicBezTo>
                  <a:pt x="952" y="1325"/>
                  <a:pt x="952" y="1325"/>
                  <a:pt x="952" y="1325"/>
                </a:cubicBezTo>
                <a:cubicBezTo>
                  <a:pt x="952" y="1084"/>
                  <a:pt x="952" y="1084"/>
                  <a:pt x="952" y="1084"/>
                </a:cubicBezTo>
                <a:cubicBezTo>
                  <a:pt x="972" y="1080"/>
                  <a:pt x="972" y="1080"/>
                  <a:pt x="972" y="1080"/>
                </a:cubicBezTo>
                <a:close/>
                <a:moveTo>
                  <a:pt x="1020" y="1071"/>
                </a:moveTo>
                <a:cubicBezTo>
                  <a:pt x="1020" y="1311"/>
                  <a:pt x="1020" y="1311"/>
                  <a:pt x="1020" y="1311"/>
                </a:cubicBezTo>
                <a:cubicBezTo>
                  <a:pt x="1000" y="1315"/>
                  <a:pt x="1000" y="1315"/>
                  <a:pt x="1000" y="1315"/>
                </a:cubicBezTo>
                <a:cubicBezTo>
                  <a:pt x="1000" y="1075"/>
                  <a:pt x="1000" y="1075"/>
                  <a:pt x="1000" y="1075"/>
                </a:cubicBezTo>
                <a:cubicBezTo>
                  <a:pt x="1020" y="1071"/>
                  <a:pt x="1020" y="1071"/>
                  <a:pt x="1020" y="1071"/>
                </a:cubicBezTo>
                <a:close/>
                <a:moveTo>
                  <a:pt x="1068" y="1061"/>
                </a:moveTo>
                <a:cubicBezTo>
                  <a:pt x="1068" y="1248"/>
                  <a:pt x="1068" y="1248"/>
                  <a:pt x="1068" y="1248"/>
                </a:cubicBezTo>
                <a:cubicBezTo>
                  <a:pt x="1048" y="1253"/>
                  <a:pt x="1048" y="1253"/>
                  <a:pt x="1048" y="1253"/>
                </a:cubicBezTo>
                <a:cubicBezTo>
                  <a:pt x="1048" y="1065"/>
                  <a:pt x="1048" y="1065"/>
                  <a:pt x="1048" y="1065"/>
                </a:cubicBezTo>
                <a:cubicBezTo>
                  <a:pt x="1068" y="1061"/>
                  <a:pt x="1068" y="1061"/>
                  <a:pt x="1068" y="1061"/>
                </a:cubicBezTo>
                <a:close/>
                <a:moveTo>
                  <a:pt x="1116" y="1291"/>
                </a:moveTo>
                <a:cubicBezTo>
                  <a:pt x="1096" y="1296"/>
                  <a:pt x="1096" y="1296"/>
                  <a:pt x="1096" y="1296"/>
                </a:cubicBezTo>
                <a:cubicBezTo>
                  <a:pt x="1096" y="1055"/>
                  <a:pt x="1096" y="1055"/>
                  <a:pt x="1096" y="1055"/>
                </a:cubicBezTo>
                <a:cubicBezTo>
                  <a:pt x="1116" y="1051"/>
                  <a:pt x="1116" y="1051"/>
                  <a:pt x="1116" y="1051"/>
                </a:cubicBezTo>
                <a:cubicBezTo>
                  <a:pt x="1116" y="1291"/>
                  <a:pt x="1116" y="1291"/>
                  <a:pt x="1116" y="1291"/>
                </a:cubicBezTo>
                <a:close/>
                <a:moveTo>
                  <a:pt x="1144" y="1286"/>
                </a:moveTo>
                <a:cubicBezTo>
                  <a:pt x="1144" y="1045"/>
                  <a:pt x="1144" y="1045"/>
                  <a:pt x="1144" y="1045"/>
                </a:cubicBezTo>
                <a:cubicBezTo>
                  <a:pt x="1164" y="1041"/>
                  <a:pt x="1164" y="1041"/>
                  <a:pt x="1164" y="1041"/>
                </a:cubicBezTo>
                <a:cubicBezTo>
                  <a:pt x="1164" y="1282"/>
                  <a:pt x="1164" y="1282"/>
                  <a:pt x="1164" y="1282"/>
                </a:cubicBezTo>
                <a:cubicBezTo>
                  <a:pt x="1144" y="1286"/>
                  <a:pt x="1144" y="1286"/>
                  <a:pt x="1144" y="1286"/>
                </a:cubicBezTo>
                <a:close/>
                <a:moveTo>
                  <a:pt x="1192" y="1036"/>
                </a:moveTo>
                <a:cubicBezTo>
                  <a:pt x="1212" y="1032"/>
                  <a:pt x="1212" y="1032"/>
                  <a:pt x="1212" y="1032"/>
                </a:cubicBezTo>
                <a:cubicBezTo>
                  <a:pt x="1212" y="1272"/>
                  <a:pt x="1212" y="1272"/>
                  <a:pt x="1212" y="1272"/>
                </a:cubicBezTo>
                <a:cubicBezTo>
                  <a:pt x="1192" y="1276"/>
                  <a:pt x="1192" y="1276"/>
                  <a:pt x="1192" y="1276"/>
                </a:cubicBezTo>
                <a:cubicBezTo>
                  <a:pt x="1192" y="1036"/>
                  <a:pt x="1192" y="1036"/>
                  <a:pt x="1192" y="1036"/>
                </a:cubicBezTo>
                <a:close/>
                <a:moveTo>
                  <a:pt x="1240" y="1147"/>
                </a:moveTo>
                <a:cubicBezTo>
                  <a:pt x="1240" y="1026"/>
                  <a:pt x="1240" y="1026"/>
                  <a:pt x="1240" y="1026"/>
                </a:cubicBezTo>
                <a:cubicBezTo>
                  <a:pt x="1260" y="1022"/>
                  <a:pt x="1260" y="1022"/>
                  <a:pt x="1260" y="1022"/>
                </a:cubicBezTo>
                <a:cubicBezTo>
                  <a:pt x="1260" y="1143"/>
                  <a:pt x="1260" y="1143"/>
                  <a:pt x="1260" y="1143"/>
                </a:cubicBezTo>
                <a:cubicBezTo>
                  <a:pt x="1240" y="1147"/>
                  <a:pt x="1240" y="1147"/>
                  <a:pt x="1240" y="1147"/>
                </a:cubicBezTo>
                <a:close/>
                <a:moveTo>
                  <a:pt x="1308" y="1012"/>
                </a:moveTo>
                <a:cubicBezTo>
                  <a:pt x="1308" y="1252"/>
                  <a:pt x="1308" y="1252"/>
                  <a:pt x="1308" y="1252"/>
                </a:cubicBezTo>
                <a:cubicBezTo>
                  <a:pt x="1288" y="1256"/>
                  <a:pt x="1288" y="1256"/>
                  <a:pt x="1288" y="1256"/>
                </a:cubicBezTo>
                <a:cubicBezTo>
                  <a:pt x="1288" y="1016"/>
                  <a:pt x="1288" y="1016"/>
                  <a:pt x="1288" y="1016"/>
                </a:cubicBezTo>
                <a:cubicBezTo>
                  <a:pt x="1308" y="1012"/>
                  <a:pt x="1308" y="1012"/>
                  <a:pt x="1308" y="1012"/>
                </a:cubicBezTo>
                <a:close/>
                <a:moveTo>
                  <a:pt x="876" y="805"/>
                </a:moveTo>
                <a:cubicBezTo>
                  <a:pt x="876" y="1045"/>
                  <a:pt x="876" y="1045"/>
                  <a:pt x="876" y="1045"/>
                </a:cubicBezTo>
                <a:cubicBezTo>
                  <a:pt x="856" y="1049"/>
                  <a:pt x="856" y="1049"/>
                  <a:pt x="856" y="1049"/>
                </a:cubicBezTo>
                <a:cubicBezTo>
                  <a:pt x="856" y="809"/>
                  <a:pt x="856" y="809"/>
                  <a:pt x="856" y="809"/>
                </a:cubicBezTo>
                <a:cubicBezTo>
                  <a:pt x="876" y="805"/>
                  <a:pt x="876" y="805"/>
                  <a:pt x="876" y="805"/>
                </a:cubicBezTo>
                <a:close/>
                <a:moveTo>
                  <a:pt x="924" y="795"/>
                </a:moveTo>
                <a:cubicBezTo>
                  <a:pt x="924" y="1035"/>
                  <a:pt x="924" y="1035"/>
                  <a:pt x="924" y="1035"/>
                </a:cubicBezTo>
                <a:cubicBezTo>
                  <a:pt x="904" y="1039"/>
                  <a:pt x="904" y="1039"/>
                  <a:pt x="904" y="1039"/>
                </a:cubicBezTo>
                <a:cubicBezTo>
                  <a:pt x="904" y="799"/>
                  <a:pt x="904" y="799"/>
                  <a:pt x="904" y="799"/>
                </a:cubicBezTo>
                <a:cubicBezTo>
                  <a:pt x="924" y="795"/>
                  <a:pt x="924" y="795"/>
                  <a:pt x="924" y="795"/>
                </a:cubicBezTo>
                <a:close/>
                <a:moveTo>
                  <a:pt x="1020" y="775"/>
                </a:moveTo>
                <a:cubicBezTo>
                  <a:pt x="1020" y="1016"/>
                  <a:pt x="1020" y="1016"/>
                  <a:pt x="1020" y="1016"/>
                </a:cubicBezTo>
                <a:cubicBezTo>
                  <a:pt x="1000" y="1020"/>
                  <a:pt x="1000" y="1020"/>
                  <a:pt x="1000" y="1020"/>
                </a:cubicBezTo>
                <a:cubicBezTo>
                  <a:pt x="1000" y="779"/>
                  <a:pt x="1000" y="779"/>
                  <a:pt x="1000" y="779"/>
                </a:cubicBezTo>
                <a:cubicBezTo>
                  <a:pt x="1020" y="775"/>
                  <a:pt x="1020" y="775"/>
                  <a:pt x="1020" y="775"/>
                </a:cubicBezTo>
                <a:close/>
                <a:moveTo>
                  <a:pt x="972" y="785"/>
                </a:moveTo>
                <a:cubicBezTo>
                  <a:pt x="972" y="1026"/>
                  <a:pt x="972" y="1026"/>
                  <a:pt x="972" y="1026"/>
                </a:cubicBezTo>
                <a:cubicBezTo>
                  <a:pt x="952" y="1030"/>
                  <a:pt x="952" y="1030"/>
                  <a:pt x="952" y="1030"/>
                </a:cubicBezTo>
                <a:cubicBezTo>
                  <a:pt x="952" y="789"/>
                  <a:pt x="952" y="789"/>
                  <a:pt x="952" y="789"/>
                </a:cubicBezTo>
                <a:cubicBezTo>
                  <a:pt x="972" y="785"/>
                  <a:pt x="972" y="785"/>
                  <a:pt x="972" y="785"/>
                </a:cubicBezTo>
                <a:close/>
                <a:moveTo>
                  <a:pt x="1404" y="937"/>
                </a:moveTo>
                <a:cubicBezTo>
                  <a:pt x="1336" y="951"/>
                  <a:pt x="1336" y="951"/>
                  <a:pt x="1336" y="951"/>
                </a:cubicBezTo>
                <a:cubicBezTo>
                  <a:pt x="1336" y="711"/>
                  <a:pt x="1336" y="711"/>
                  <a:pt x="1336" y="711"/>
                </a:cubicBezTo>
                <a:cubicBezTo>
                  <a:pt x="1404" y="697"/>
                  <a:pt x="1404" y="697"/>
                  <a:pt x="1404" y="697"/>
                </a:cubicBezTo>
                <a:cubicBezTo>
                  <a:pt x="1404" y="937"/>
                  <a:pt x="1404" y="937"/>
                  <a:pt x="1404" y="937"/>
                </a:cubicBezTo>
                <a:close/>
                <a:moveTo>
                  <a:pt x="1212" y="736"/>
                </a:moveTo>
                <a:cubicBezTo>
                  <a:pt x="1212" y="896"/>
                  <a:pt x="1212" y="896"/>
                  <a:pt x="1212" y="896"/>
                </a:cubicBezTo>
                <a:cubicBezTo>
                  <a:pt x="1048" y="929"/>
                  <a:pt x="1048" y="929"/>
                  <a:pt x="1048" y="929"/>
                </a:cubicBezTo>
                <a:cubicBezTo>
                  <a:pt x="1048" y="770"/>
                  <a:pt x="1048" y="770"/>
                  <a:pt x="1048" y="770"/>
                </a:cubicBezTo>
                <a:cubicBezTo>
                  <a:pt x="1212" y="736"/>
                  <a:pt x="1212" y="736"/>
                  <a:pt x="1212" y="736"/>
                </a:cubicBezTo>
                <a:close/>
                <a:moveTo>
                  <a:pt x="792" y="443"/>
                </a:moveTo>
                <a:cubicBezTo>
                  <a:pt x="670" y="443"/>
                  <a:pt x="570" y="344"/>
                  <a:pt x="570" y="222"/>
                </a:cubicBezTo>
                <a:cubicBezTo>
                  <a:pt x="570" y="99"/>
                  <a:pt x="670" y="0"/>
                  <a:pt x="792" y="0"/>
                </a:cubicBezTo>
                <a:cubicBezTo>
                  <a:pt x="914" y="0"/>
                  <a:pt x="1014" y="99"/>
                  <a:pt x="1014" y="222"/>
                </a:cubicBezTo>
                <a:cubicBezTo>
                  <a:pt x="1014" y="344"/>
                  <a:pt x="914" y="443"/>
                  <a:pt x="792" y="4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080167" y="2349810"/>
            <a:ext cx="95002" cy="1047292"/>
          </a:xfrm>
          <a:prstGeom prst="straightConnector1">
            <a:avLst/>
          </a:prstGeom>
          <a:ln w="19050" cap="rnd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Byggfakta.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61" y="1400240"/>
            <a:ext cx="23812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95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Spørreskjemadesign</a:t>
            </a:r>
            <a:endParaRPr lang="en-US" dirty="0"/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5676537" y="1153558"/>
            <a:ext cx="3063702" cy="4776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pPr marL="241300" marR="0" lvl="0" indent="-241300" algn="l" defTabSz="7318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FF8923"/>
              </a:buClr>
              <a:buSzTx/>
              <a:tabLst>
                <a:tab pos="1795463" algn="l"/>
              </a:tabLst>
              <a:defRPr/>
            </a:pPr>
            <a:r>
              <a:rPr kumimoji="0" lang="nb-NO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4E6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Hver tittel får sin egen side med logo, disse</a:t>
            </a:r>
            <a:r>
              <a:rPr kumimoji="0" lang="nb-NO" sz="1400" b="1" i="0" u="none" strike="noStrike" kern="0" cap="none" spc="0" normalizeH="0" noProof="0" dirty="0" smtClean="0">
                <a:ln>
                  <a:noFill/>
                </a:ln>
                <a:solidFill>
                  <a:srgbClr val="004E6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roteres</a:t>
            </a:r>
            <a:r>
              <a:rPr kumimoji="0" lang="nb-NO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4E6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4E6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Down Arrow 6"/>
          <p:cNvSpPr/>
          <p:nvPr/>
        </p:nvSpPr>
        <p:spPr>
          <a:xfrm flipH="1">
            <a:off x="7089568" y="1726198"/>
            <a:ext cx="368135" cy="225630"/>
          </a:xfrm>
          <a:prstGeom prst="downArrow">
            <a:avLst/>
          </a:prstGeom>
          <a:solidFill>
            <a:schemeClr val="bg2"/>
          </a:solidFill>
          <a:ln>
            <a:solidFill>
              <a:srgbClr val="BCB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6624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5" y="851272"/>
            <a:ext cx="3156997" cy="45075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702" y="1695338"/>
            <a:ext cx="2925690" cy="4285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4" cstate="print"/>
          <a:srcRect b="7098"/>
          <a:stretch>
            <a:fillRect/>
          </a:stretch>
        </p:blipFill>
        <p:spPr bwMode="auto">
          <a:xfrm>
            <a:off x="5687963" y="2171700"/>
            <a:ext cx="3046403" cy="42386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7396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Hvorfor Fagpresse </a:t>
            </a:r>
            <a:r>
              <a:rPr lang="nb-NO" dirty="0" err="1" smtClean="0"/>
              <a:t>Lederundersøkelsen</a:t>
            </a:r>
            <a:r>
              <a:rPr lang="nb-NO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800" y="979200"/>
            <a:ext cx="7808561" cy="5400000"/>
          </a:xfrm>
        </p:spPr>
        <p:txBody>
          <a:bodyPr/>
          <a:lstStyle/>
          <a:p>
            <a:r>
              <a:rPr lang="nb-NO" sz="1400" dirty="0" smtClean="0"/>
              <a:t>De fleste vestlige land gjennomfører leserundersøkelser blant ledere i tillegg til de vanlige medieundersøkelsene. Sverige har f. eks. ”FackOrvesto”, og Norge har ”MMI Fagpresseundersøkelsen blant Ledere”. Dette skyldes flere forhold. </a:t>
            </a:r>
          </a:p>
          <a:p>
            <a:r>
              <a:rPr lang="nb-NO" sz="1400" dirty="0" smtClean="0"/>
              <a:t>Definisjonen på en leder – som skal ha personalansvar og/eller budsjettansvar - sikres i Fagpresseundersøkelsen gjennom Ipsos MMIs vervemetode, der alle respondenter kvalifiseres. Ved de store medieundersøkelsene oppgir folk selv om de er ledere eller ikke, uten kontroll </a:t>
            </a:r>
          </a:p>
          <a:p>
            <a:r>
              <a:rPr lang="nb-NO" sz="1400" dirty="0" smtClean="0"/>
              <a:t>De fleste medier vil ha flere lesere enn det som fremkommer i Fagpresseundersøkelsen. Målgruppen her er ledere med reell innflytelse på innkjøp, investeringer og ansettelser. </a:t>
            </a:r>
          </a:p>
          <a:p>
            <a:r>
              <a:rPr lang="nb-NO" sz="1400" dirty="0" smtClean="0"/>
              <a:t>Svarprosenten blant toppledere er svært lav ved vanlige medieundersøkelser, og det kreves eget, dyrere opplegg for å få disse til å besvare undersøkelser. Svarprosenten på Fagpresseundersøkelsen Ledere ligger på nærmere 55 %. Svarprosenten for de store medieundersøkelsene ligger langt lavere</a:t>
            </a:r>
          </a:p>
          <a:p>
            <a:r>
              <a:rPr lang="nb-NO" sz="1400" dirty="0" smtClean="0"/>
              <a:t>Spesielt toppledere og høyinntektsgruppen, blir svært underrepresentert i de store undersøkelsene. Toppledere er uvillig til å bruke mye tid på skjemaer som ikke anses relevante. </a:t>
            </a:r>
          </a:p>
          <a:p>
            <a:r>
              <a:rPr lang="nb-NO" sz="1400" dirty="0" smtClean="0"/>
              <a:t>Det har vist seg nødvendig å verve ledere på arbeidsplassen, for å sikre representativitet i undersøkelsene. Fagpresseundersøkelsen Ledere tar under 20 minutter, sendes direkte til arbeidsplassen og fylles ut stort sett i kontortiden.  </a:t>
            </a:r>
          </a:p>
          <a:p>
            <a:r>
              <a:rPr lang="nb-NO" sz="1400" dirty="0" smtClean="0"/>
              <a:t>Den eneste større nøytrale dekningsundersøkelsen i Norge i dag på dette markedet er Fagpresse </a:t>
            </a:r>
            <a:r>
              <a:rPr lang="nb-NO" sz="1400" dirty="0" err="1" smtClean="0"/>
              <a:t>Ledereundersøkelsen</a:t>
            </a:r>
            <a:r>
              <a:rPr lang="nb-NO" sz="1400" dirty="0" smtClean="0"/>
              <a:t>. Hele undersøkelsen er relevant for lederne, og det stilles en rekke beslutnings- og produktspørsmål innen hver av bransjene som ikke kan stilles i de store medieundersøkelsene, der et tverrsnitt av hele Norges befolkning svarer. </a:t>
            </a:r>
          </a:p>
          <a:p>
            <a:endParaRPr lang="nb-NO" sz="1400" dirty="0" smtClean="0"/>
          </a:p>
          <a:p>
            <a:endParaRPr lang="nb-NO" sz="1400" dirty="0" smtClean="0"/>
          </a:p>
          <a:p>
            <a:endParaRPr lang="nb-NO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39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i="1" dirty="0"/>
              <a:t>For informasjon og spørsmål kontakt</a:t>
            </a:r>
            <a:endParaRPr lang="nb-NO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890742" y="2305773"/>
            <a:ext cx="3146796" cy="11633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Bente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 Dahlum</a:t>
            </a:r>
            <a:endParaRPr kumimoji="0" lang="en-US" sz="14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Senior Research Manager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Ipsos MMI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Phone: +47 22954794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Mobil: +47 95079057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eMail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: bente.dahlum@ipsos.com</a:t>
            </a:r>
            <a:endParaRPr kumimoji="0" lang="de-DE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_MG_52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6933" y="2110279"/>
            <a:ext cx="1333855" cy="1480256"/>
          </a:xfrm>
          <a:prstGeom prst="ellipse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933277" y="4261633"/>
            <a:ext cx="2561470" cy="9694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Bjørn Kvernberg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Direktør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Ipsos MMI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Phone: +47 22954767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eMail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: bjorn.kvernberg@ipsos.com</a:t>
            </a:r>
            <a:endParaRPr kumimoji="0" lang="de-DE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Bjørn Kvernber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339" y="4020194"/>
            <a:ext cx="1426634" cy="15565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595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51200" y="1812174"/>
            <a:ext cx="7959600" cy="5184000"/>
          </a:xfrm>
        </p:spPr>
        <p:txBody>
          <a:bodyPr/>
          <a:lstStyle/>
          <a:p>
            <a:pPr marL="0" indent="0">
              <a:buNone/>
            </a:pPr>
            <a:r>
              <a:rPr lang="nb-NO" sz="1400" b="1" i="1" dirty="0"/>
              <a:t>BLADET/AVISENS TOTALE DEKNINGSTALL</a:t>
            </a:r>
            <a:endParaRPr lang="nb-NO" sz="1400" dirty="0"/>
          </a:p>
          <a:p>
            <a:pPr marL="0" indent="0">
              <a:buNone/>
            </a:pPr>
            <a:r>
              <a:rPr lang="nb-NO" sz="1400" b="1" i="1" dirty="0" smtClean="0"/>
              <a:t>Dekning </a:t>
            </a:r>
            <a:r>
              <a:rPr lang="nb-NO" sz="1400" b="1" i="1" dirty="0"/>
              <a:t>siste utgivelsesperiode for papirlesing kombinert med digital/elektronisk lesing for samme periode</a:t>
            </a:r>
            <a:endParaRPr lang="nb-NO" sz="1400" dirty="0"/>
          </a:p>
          <a:p>
            <a:pPr marL="0" indent="0">
              <a:buNone/>
            </a:pPr>
            <a:r>
              <a:rPr lang="nb-NO" sz="1400" b="1" dirty="0" smtClean="0"/>
              <a:t>NETTOKOMBINASJONSDEKNING</a:t>
            </a:r>
            <a:endParaRPr lang="nb-NO" sz="1400" dirty="0"/>
          </a:p>
          <a:p>
            <a:pPr marL="0" indent="0">
              <a:buNone/>
            </a:pPr>
            <a:r>
              <a:rPr lang="nb-NO" sz="1400" dirty="0" smtClean="0"/>
              <a:t>Dekning total angir </a:t>
            </a:r>
            <a:r>
              <a:rPr lang="nb-NO" sz="1400" dirty="0"/>
              <a:t>hvor mange som forventes å </a:t>
            </a:r>
            <a:r>
              <a:rPr lang="nb-NO" sz="1400" dirty="0" smtClean="0"/>
              <a:t>lese en </a:t>
            </a:r>
            <a:r>
              <a:rPr lang="nb-NO" sz="1400" dirty="0"/>
              <a:t>tilfeldig utgave av papirutgaven av et blad/avis eller digitalt i løpet av bladet/avisens utgivelsesperiode </a:t>
            </a:r>
          </a:p>
          <a:p>
            <a:pPr marL="0" indent="0">
              <a:buNone/>
            </a:pPr>
            <a:r>
              <a:rPr lang="nb-NO" sz="1400" dirty="0"/>
              <a:t> </a:t>
            </a:r>
            <a:r>
              <a:rPr lang="nb-NO" sz="1400" dirty="0" smtClean="0"/>
              <a:t>I </a:t>
            </a:r>
            <a:r>
              <a:rPr lang="nb-NO" sz="1400" dirty="0"/>
              <a:t>nettokombinasjonsdekning mellom papir/digitalt er det disse reglene som gjelder for resultatene:</a:t>
            </a:r>
          </a:p>
          <a:p>
            <a:pPr marL="0" indent="0">
              <a:buNone/>
            </a:pPr>
            <a:r>
              <a:rPr lang="nb-NO" sz="1400" dirty="0"/>
              <a:t> </a:t>
            </a:r>
          </a:p>
          <a:p>
            <a:pPr marL="0" indent="0">
              <a:buNone/>
            </a:pPr>
            <a:r>
              <a:rPr lang="nb-NO" sz="1400" dirty="0"/>
              <a:t>PAPIR					</a:t>
            </a:r>
            <a:r>
              <a:rPr lang="nb-NO" sz="1400" dirty="0" smtClean="0"/>
              <a:t>DIGITALT/ELEKTRONISK</a:t>
            </a:r>
            <a:endParaRPr lang="nb-NO" sz="1400" dirty="0"/>
          </a:p>
          <a:p>
            <a:pPr marL="0" indent="0">
              <a:buNone/>
            </a:pPr>
            <a:r>
              <a:rPr lang="nb-NO" sz="1400" dirty="0"/>
              <a:t> </a:t>
            </a:r>
          </a:p>
          <a:p>
            <a:pPr marL="0" indent="0">
              <a:buNone/>
            </a:pPr>
            <a:r>
              <a:rPr lang="nb-NO" sz="1400" dirty="0"/>
              <a:t>Daglig utgivelse:	 I løpet av gårsdagen  		Lest </a:t>
            </a:r>
            <a:r>
              <a:rPr lang="nb-NO" sz="1400" dirty="0" err="1"/>
              <a:t>igår</a:t>
            </a:r>
            <a:endParaRPr lang="nb-NO" sz="1400" dirty="0"/>
          </a:p>
          <a:p>
            <a:pPr marL="0" indent="0">
              <a:buNone/>
            </a:pPr>
            <a:r>
              <a:rPr lang="nb-NO" sz="1400" dirty="0"/>
              <a:t>Ukentlig utgivelse:	 I løpet av siste 7 dager		Lest  i løpet av siste 7 dager </a:t>
            </a:r>
          </a:p>
          <a:p>
            <a:pPr marL="0" indent="0">
              <a:buNone/>
            </a:pPr>
            <a:r>
              <a:rPr lang="nb-NO" sz="1400" dirty="0"/>
              <a:t>14 dagers utgivelse: </a:t>
            </a:r>
            <a:r>
              <a:rPr lang="nb-NO" sz="1400" dirty="0" smtClean="0"/>
              <a:t>	løpet </a:t>
            </a:r>
            <a:r>
              <a:rPr lang="nb-NO" sz="1400" dirty="0"/>
              <a:t>av siste 14 dager		Lest i løpet av siste 30 dager</a:t>
            </a:r>
          </a:p>
          <a:p>
            <a:pPr marL="0" indent="0">
              <a:buNone/>
            </a:pPr>
            <a:r>
              <a:rPr lang="nb-NO" sz="1400" dirty="0"/>
              <a:t>Månedlig utgivelse:	 I løpet av siste 30 dager 		Lest i løpet av siste 30 dager</a:t>
            </a:r>
          </a:p>
          <a:p>
            <a:pPr marL="0" indent="0">
              <a:buNone/>
            </a:pPr>
            <a:endParaRPr lang="nb-NO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Vedlegg  - forklaring: Nettokombinasjonsdekning</a:t>
            </a:r>
            <a:endParaRPr lang="nb-NO" dirty="0"/>
          </a:p>
        </p:txBody>
      </p:sp>
      <p:sp>
        <p:nvSpPr>
          <p:cNvPr id="4" name="Rectangle 3"/>
          <p:cNvSpPr/>
          <p:nvPr/>
        </p:nvSpPr>
        <p:spPr bwMode="auto">
          <a:xfrm>
            <a:off x="967563" y="2934586"/>
            <a:ext cx="4157330" cy="22328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vert270" wrap="square" lIns="90000" tIns="46800" rIns="90000" bIns="46800" rtlCol="0" anchor="ctr">
            <a:spAutoFit/>
          </a:bodyPr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67563" y="3561933"/>
            <a:ext cx="3827721" cy="223283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0000" tIns="46800" rIns="90000" bIns="46800" rtlCol="0" anchor="ctr">
            <a:spAutoFit/>
          </a:bodyPr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947684" y="3561933"/>
            <a:ext cx="3827721" cy="223283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0000" tIns="46800" rIns="90000" bIns="46800" rtlCol="0" anchor="ctr">
            <a:spAutoFit/>
          </a:bodyPr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518837" y="4369981"/>
            <a:ext cx="276447" cy="520996"/>
          </a:xfrm>
          <a:prstGeom prst="rightBrac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ight Arrow 7"/>
          <p:cNvSpPr/>
          <p:nvPr/>
        </p:nvSpPr>
        <p:spPr bwMode="auto">
          <a:xfrm>
            <a:off x="4947684" y="4518839"/>
            <a:ext cx="347330" cy="178626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0000" tIns="46800" rIns="90000" bIns="46800" rtlCol="0" anchor="ctr">
            <a:spAutoFit/>
          </a:bodyPr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951228" y="4054550"/>
            <a:ext cx="347330" cy="178626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0000" tIns="46800" rIns="90000" bIns="46800" rtlCol="0" anchor="ctr">
            <a:spAutoFit/>
          </a:bodyPr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4954766" y="3749731"/>
            <a:ext cx="347330" cy="178626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0000" tIns="46800" rIns="90000" bIns="46800" rtlCol="0" anchor="ctr">
            <a:spAutoFit/>
          </a:bodyPr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19980" y="321148"/>
            <a:ext cx="1719072" cy="1818543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6"/>
          <p:cNvSpPr>
            <a:spLocks noChangeAspect="1" noEditPoints="1"/>
          </p:cNvSpPr>
          <p:nvPr/>
        </p:nvSpPr>
        <p:spPr bwMode="auto">
          <a:xfrm>
            <a:off x="8420707" y="821651"/>
            <a:ext cx="665750" cy="597375"/>
          </a:xfrm>
          <a:custGeom>
            <a:avLst/>
            <a:gdLst/>
            <a:ahLst/>
            <a:cxnLst>
              <a:cxn ang="0">
                <a:pos x="300" y="52"/>
              </a:cxn>
              <a:cxn ang="0">
                <a:pos x="264" y="0"/>
              </a:cxn>
              <a:cxn ang="0">
                <a:pos x="291" y="54"/>
              </a:cxn>
              <a:cxn ang="0">
                <a:pos x="255" y="34"/>
              </a:cxn>
              <a:cxn ang="0">
                <a:pos x="291" y="54"/>
              </a:cxn>
              <a:cxn ang="0">
                <a:pos x="255" y="48"/>
              </a:cxn>
              <a:cxn ang="0">
                <a:pos x="265" y="226"/>
              </a:cxn>
              <a:cxn ang="0">
                <a:pos x="107" y="236"/>
              </a:cxn>
              <a:cxn ang="0">
                <a:pos x="119" y="212"/>
              </a:cxn>
              <a:cxn ang="0">
                <a:pos x="247" y="210"/>
              </a:cxn>
              <a:cxn ang="0">
                <a:pos x="245" y="65"/>
              </a:cxn>
              <a:cxn ang="0">
                <a:pos x="23" y="67"/>
              </a:cxn>
              <a:cxn ang="0">
                <a:pos x="5" y="176"/>
              </a:cxn>
              <a:cxn ang="0">
                <a:pos x="16" y="48"/>
              </a:cxn>
              <a:cxn ang="0">
                <a:pos x="142" y="220"/>
              </a:cxn>
              <a:cxn ang="0">
                <a:pos x="128" y="228"/>
              </a:cxn>
              <a:cxn ang="0">
                <a:pos x="84" y="207"/>
              </a:cxn>
              <a:cxn ang="0">
                <a:pos x="104" y="127"/>
              </a:cxn>
              <a:cxn ang="0">
                <a:pos x="81" y="121"/>
              </a:cxn>
              <a:cxn ang="0">
                <a:pos x="62" y="168"/>
              </a:cxn>
              <a:cxn ang="0">
                <a:pos x="11" y="191"/>
              </a:cxn>
              <a:cxn ang="0">
                <a:pos x="5" y="246"/>
              </a:cxn>
              <a:cxn ang="0">
                <a:pos x="4" y="266"/>
              </a:cxn>
              <a:cxn ang="0">
                <a:pos x="66" y="277"/>
              </a:cxn>
              <a:cxn ang="0">
                <a:pos x="97" y="234"/>
              </a:cxn>
              <a:cxn ang="0">
                <a:pos x="116" y="196"/>
              </a:cxn>
              <a:cxn ang="0">
                <a:pos x="95" y="186"/>
              </a:cxn>
              <a:cxn ang="0">
                <a:pos x="84" y="207"/>
              </a:cxn>
              <a:cxn ang="0">
                <a:pos x="72" y="110"/>
              </a:cxn>
              <a:cxn ang="0">
                <a:pos x="76" y="120"/>
              </a:cxn>
              <a:cxn ang="0">
                <a:pos x="109" y="128"/>
              </a:cxn>
              <a:cxn ang="0">
                <a:pos x="117" y="121"/>
              </a:cxn>
            </a:cxnLst>
            <a:rect l="0" t="0" r="r" b="b"/>
            <a:pathLst>
              <a:path w="313" h="281">
                <a:moveTo>
                  <a:pt x="313" y="48"/>
                </a:moveTo>
                <a:cubicBezTo>
                  <a:pt x="300" y="52"/>
                  <a:pt x="300" y="52"/>
                  <a:pt x="300" y="52"/>
                </a:cubicBezTo>
                <a:cubicBezTo>
                  <a:pt x="296" y="32"/>
                  <a:pt x="281" y="16"/>
                  <a:pt x="261" y="13"/>
                </a:cubicBezTo>
                <a:cubicBezTo>
                  <a:pt x="264" y="0"/>
                  <a:pt x="264" y="0"/>
                  <a:pt x="264" y="0"/>
                </a:cubicBezTo>
                <a:cubicBezTo>
                  <a:pt x="289" y="4"/>
                  <a:pt x="308" y="24"/>
                  <a:pt x="313" y="48"/>
                </a:cubicBezTo>
                <a:close/>
                <a:moveTo>
                  <a:pt x="291" y="54"/>
                </a:moveTo>
                <a:cubicBezTo>
                  <a:pt x="278" y="58"/>
                  <a:pt x="278" y="58"/>
                  <a:pt x="278" y="58"/>
                </a:cubicBezTo>
                <a:cubicBezTo>
                  <a:pt x="277" y="45"/>
                  <a:pt x="267" y="35"/>
                  <a:pt x="255" y="34"/>
                </a:cubicBezTo>
                <a:cubicBezTo>
                  <a:pt x="258" y="21"/>
                  <a:pt x="258" y="21"/>
                  <a:pt x="258" y="21"/>
                </a:cubicBezTo>
                <a:cubicBezTo>
                  <a:pt x="275" y="23"/>
                  <a:pt x="289" y="37"/>
                  <a:pt x="291" y="54"/>
                </a:cubicBezTo>
                <a:close/>
                <a:moveTo>
                  <a:pt x="16" y="48"/>
                </a:moveTo>
                <a:cubicBezTo>
                  <a:pt x="255" y="48"/>
                  <a:pt x="255" y="48"/>
                  <a:pt x="255" y="48"/>
                </a:cubicBezTo>
                <a:cubicBezTo>
                  <a:pt x="260" y="48"/>
                  <a:pt x="265" y="52"/>
                  <a:pt x="265" y="58"/>
                </a:cubicBezTo>
                <a:cubicBezTo>
                  <a:pt x="265" y="226"/>
                  <a:pt x="265" y="226"/>
                  <a:pt x="265" y="226"/>
                </a:cubicBezTo>
                <a:cubicBezTo>
                  <a:pt x="265" y="231"/>
                  <a:pt x="260" y="236"/>
                  <a:pt x="255" y="236"/>
                </a:cubicBezTo>
                <a:cubicBezTo>
                  <a:pt x="107" y="236"/>
                  <a:pt x="107" y="236"/>
                  <a:pt x="107" y="236"/>
                </a:cubicBezTo>
                <a:cubicBezTo>
                  <a:pt x="109" y="234"/>
                  <a:pt x="109" y="232"/>
                  <a:pt x="111" y="230"/>
                </a:cubicBezTo>
                <a:cubicBezTo>
                  <a:pt x="119" y="212"/>
                  <a:pt x="119" y="212"/>
                  <a:pt x="119" y="212"/>
                </a:cubicBezTo>
                <a:cubicBezTo>
                  <a:pt x="245" y="212"/>
                  <a:pt x="245" y="212"/>
                  <a:pt x="245" y="212"/>
                </a:cubicBezTo>
                <a:cubicBezTo>
                  <a:pt x="246" y="212"/>
                  <a:pt x="247" y="211"/>
                  <a:pt x="247" y="210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6"/>
                  <a:pt x="246" y="65"/>
                  <a:pt x="245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4" y="65"/>
                  <a:pt x="23" y="66"/>
                  <a:pt x="23" y="67"/>
                </a:cubicBezTo>
                <a:cubicBezTo>
                  <a:pt x="23" y="161"/>
                  <a:pt x="23" y="161"/>
                  <a:pt x="23" y="161"/>
                </a:cubicBezTo>
                <a:cubicBezTo>
                  <a:pt x="14" y="163"/>
                  <a:pt x="9" y="168"/>
                  <a:pt x="5" y="176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52"/>
                  <a:pt x="10" y="48"/>
                  <a:pt x="16" y="48"/>
                </a:cubicBezTo>
                <a:close/>
                <a:moveTo>
                  <a:pt x="128" y="220"/>
                </a:moveTo>
                <a:cubicBezTo>
                  <a:pt x="142" y="220"/>
                  <a:pt x="142" y="220"/>
                  <a:pt x="142" y="220"/>
                </a:cubicBezTo>
                <a:cubicBezTo>
                  <a:pt x="142" y="228"/>
                  <a:pt x="142" y="228"/>
                  <a:pt x="142" y="228"/>
                </a:cubicBezTo>
                <a:cubicBezTo>
                  <a:pt x="128" y="228"/>
                  <a:pt x="128" y="228"/>
                  <a:pt x="128" y="228"/>
                </a:cubicBezTo>
                <a:cubicBezTo>
                  <a:pt x="128" y="220"/>
                  <a:pt x="128" y="220"/>
                  <a:pt x="128" y="220"/>
                </a:cubicBezTo>
                <a:close/>
                <a:moveTo>
                  <a:pt x="84" y="207"/>
                </a:moveTo>
                <a:cubicBezTo>
                  <a:pt x="94" y="167"/>
                  <a:pt x="94" y="167"/>
                  <a:pt x="94" y="16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5" y="120"/>
                  <a:pt x="101" y="114"/>
                  <a:pt x="95" y="113"/>
                </a:cubicBezTo>
                <a:cubicBezTo>
                  <a:pt x="89" y="111"/>
                  <a:pt x="83" y="115"/>
                  <a:pt x="81" y="121"/>
                </a:cubicBezTo>
                <a:cubicBezTo>
                  <a:pt x="72" y="160"/>
                  <a:pt x="72" y="160"/>
                  <a:pt x="72" y="160"/>
                </a:cubicBezTo>
                <a:cubicBezTo>
                  <a:pt x="71" y="164"/>
                  <a:pt x="66" y="168"/>
                  <a:pt x="62" y="168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19" y="169"/>
                  <a:pt x="12" y="176"/>
                  <a:pt x="11" y="191"/>
                </a:cubicBezTo>
                <a:cubicBezTo>
                  <a:pt x="9" y="222"/>
                  <a:pt x="9" y="222"/>
                  <a:pt x="9" y="222"/>
                </a:cubicBezTo>
                <a:cubicBezTo>
                  <a:pt x="9" y="230"/>
                  <a:pt x="8" y="236"/>
                  <a:pt x="5" y="246"/>
                </a:cubicBezTo>
                <a:cubicBezTo>
                  <a:pt x="1" y="261"/>
                  <a:pt x="1" y="261"/>
                  <a:pt x="1" y="261"/>
                </a:cubicBezTo>
                <a:cubicBezTo>
                  <a:pt x="0" y="263"/>
                  <a:pt x="1" y="266"/>
                  <a:pt x="4" y="266"/>
                </a:cubicBezTo>
                <a:cubicBezTo>
                  <a:pt x="60" y="280"/>
                  <a:pt x="60" y="280"/>
                  <a:pt x="60" y="280"/>
                </a:cubicBezTo>
                <a:cubicBezTo>
                  <a:pt x="63" y="281"/>
                  <a:pt x="65" y="279"/>
                  <a:pt x="66" y="277"/>
                </a:cubicBezTo>
                <a:cubicBezTo>
                  <a:pt x="70" y="266"/>
                  <a:pt x="72" y="261"/>
                  <a:pt x="78" y="256"/>
                </a:cubicBezTo>
                <a:cubicBezTo>
                  <a:pt x="97" y="234"/>
                  <a:pt x="97" y="234"/>
                  <a:pt x="97" y="234"/>
                </a:cubicBezTo>
                <a:cubicBezTo>
                  <a:pt x="100" y="230"/>
                  <a:pt x="100" y="231"/>
                  <a:pt x="102" y="226"/>
                </a:cubicBezTo>
                <a:cubicBezTo>
                  <a:pt x="116" y="196"/>
                  <a:pt x="116" y="196"/>
                  <a:pt x="116" y="196"/>
                </a:cubicBezTo>
                <a:cubicBezTo>
                  <a:pt x="119" y="190"/>
                  <a:pt x="116" y="183"/>
                  <a:pt x="110" y="180"/>
                </a:cubicBezTo>
                <a:cubicBezTo>
                  <a:pt x="105" y="178"/>
                  <a:pt x="98" y="180"/>
                  <a:pt x="95" y="186"/>
                </a:cubicBezTo>
                <a:cubicBezTo>
                  <a:pt x="85" y="208"/>
                  <a:pt x="85" y="208"/>
                  <a:pt x="85" y="208"/>
                </a:cubicBezTo>
                <a:cubicBezTo>
                  <a:pt x="84" y="209"/>
                  <a:pt x="84" y="208"/>
                  <a:pt x="84" y="207"/>
                </a:cubicBezTo>
                <a:close/>
                <a:moveTo>
                  <a:pt x="100" y="93"/>
                </a:moveTo>
                <a:cubicBezTo>
                  <a:pt x="87" y="90"/>
                  <a:pt x="75" y="98"/>
                  <a:pt x="72" y="110"/>
                </a:cubicBezTo>
                <a:cubicBezTo>
                  <a:pt x="70" y="116"/>
                  <a:pt x="71" y="122"/>
                  <a:pt x="74" y="127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8" y="111"/>
                  <a:pt x="87" y="105"/>
                  <a:pt x="97" y="107"/>
                </a:cubicBezTo>
                <a:cubicBezTo>
                  <a:pt x="106" y="110"/>
                  <a:pt x="111" y="119"/>
                  <a:pt x="109" y="128"/>
                </a:cubicBezTo>
                <a:cubicBezTo>
                  <a:pt x="107" y="135"/>
                  <a:pt x="107" y="135"/>
                  <a:pt x="107" y="135"/>
                </a:cubicBezTo>
                <a:cubicBezTo>
                  <a:pt x="112" y="132"/>
                  <a:pt x="116" y="127"/>
                  <a:pt x="117" y="121"/>
                </a:cubicBezTo>
                <a:cubicBezTo>
                  <a:pt x="120" y="109"/>
                  <a:pt x="112" y="96"/>
                  <a:pt x="100" y="9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3" name="Freeform 42"/>
          <p:cNvSpPr>
            <a:spLocks noChangeAspect="1" noEditPoints="1"/>
          </p:cNvSpPr>
          <p:nvPr/>
        </p:nvSpPr>
        <p:spPr bwMode="auto">
          <a:xfrm>
            <a:off x="7421029" y="785227"/>
            <a:ext cx="533269" cy="905971"/>
          </a:xfrm>
          <a:custGeom>
            <a:avLst/>
            <a:gdLst/>
            <a:ahLst/>
            <a:cxnLst>
              <a:cxn ang="0">
                <a:pos x="777" y="1699"/>
              </a:cxn>
              <a:cxn ang="0">
                <a:pos x="1584" y="1113"/>
              </a:cxn>
              <a:cxn ang="0">
                <a:pos x="949" y="2693"/>
              </a:cxn>
              <a:cxn ang="0">
                <a:pos x="765" y="2563"/>
              </a:cxn>
              <a:cxn ang="0">
                <a:pos x="101" y="1220"/>
              </a:cxn>
              <a:cxn ang="0">
                <a:pos x="547" y="500"/>
              </a:cxn>
              <a:cxn ang="0">
                <a:pos x="1371" y="1113"/>
              </a:cxn>
              <a:cxn ang="0">
                <a:pos x="1453" y="1568"/>
              </a:cxn>
              <a:cxn ang="0">
                <a:pos x="200" y="1292"/>
              </a:cxn>
              <a:cxn ang="0">
                <a:pos x="248" y="1302"/>
              </a:cxn>
              <a:cxn ang="0">
                <a:pos x="296" y="1311"/>
              </a:cxn>
              <a:cxn ang="0">
                <a:pos x="324" y="1557"/>
              </a:cxn>
              <a:cxn ang="0">
                <a:pos x="420" y="1437"/>
              </a:cxn>
              <a:cxn ang="0">
                <a:pos x="728" y="1399"/>
              </a:cxn>
              <a:cxn ang="0">
                <a:pos x="660" y="1385"/>
              </a:cxn>
              <a:cxn ang="0">
                <a:pos x="612" y="1376"/>
              </a:cxn>
              <a:cxn ang="0">
                <a:pos x="564" y="1466"/>
              </a:cxn>
              <a:cxn ang="0">
                <a:pos x="516" y="1457"/>
              </a:cxn>
              <a:cxn ang="0">
                <a:pos x="468" y="1447"/>
              </a:cxn>
              <a:cxn ang="0">
                <a:pos x="420" y="986"/>
              </a:cxn>
              <a:cxn ang="0">
                <a:pos x="468" y="996"/>
              </a:cxn>
              <a:cxn ang="0">
                <a:pos x="516" y="1006"/>
              </a:cxn>
              <a:cxn ang="0">
                <a:pos x="564" y="1016"/>
              </a:cxn>
              <a:cxn ang="0">
                <a:pos x="392" y="1210"/>
              </a:cxn>
              <a:cxn ang="0">
                <a:pos x="420" y="1282"/>
              </a:cxn>
              <a:cxn ang="0">
                <a:pos x="516" y="1301"/>
              </a:cxn>
              <a:cxn ang="0">
                <a:pos x="468" y="1291"/>
              </a:cxn>
              <a:cxn ang="0">
                <a:pos x="660" y="1035"/>
              </a:cxn>
              <a:cxn ang="0">
                <a:pos x="564" y="1230"/>
              </a:cxn>
              <a:cxn ang="0">
                <a:pos x="707" y="1609"/>
              </a:cxn>
              <a:cxn ang="0">
                <a:pos x="421" y="1469"/>
              </a:cxn>
              <a:cxn ang="0">
                <a:pos x="181" y="938"/>
              </a:cxn>
              <a:cxn ang="0">
                <a:pos x="1131" y="1560"/>
              </a:cxn>
              <a:cxn ang="0">
                <a:pos x="1151" y="1580"/>
              </a:cxn>
              <a:cxn ang="0">
                <a:pos x="1240" y="1321"/>
              </a:cxn>
              <a:cxn ang="0">
                <a:pos x="1288" y="1552"/>
              </a:cxn>
              <a:cxn ang="0">
                <a:pos x="1336" y="1542"/>
              </a:cxn>
              <a:cxn ang="0">
                <a:pos x="1384" y="1532"/>
              </a:cxn>
              <a:cxn ang="0">
                <a:pos x="876" y="1100"/>
              </a:cxn>
              <a:cxn ang="0">
                <a:pos x="924" y="1331"/>
              </a:cxn>
              <a:cxn ang="0">
                <a:pos x="972" y="1080"/>
              </a:cxn>
              <a:cxn ang="0">
                <a:pos x="1020" y="1071"/>
              </a:cxn>
              <a:cxn ang="0">
                <a:pos x="1068" y="1061"/>
              </a:cxn>
              <a:cxn ang="0">
                <a:pos x="1116" y="1291"/>
              </a:cxn>
              <a:cxn ang="0">
                <a:pos x="1144" y="1286"/>
              </a:cxn>
              <a:cxn ang="0">
                <a:pos x="1192" y="1036"/>
              </a:cxn>
              <a:cxn ang="0">
                <a:pos x="1240" y="1147"/>
              </a:cxn>
              <a:cxn ang="0">
                <a:pos x="1308" y="1012"/>
              </a:cxn>
              <a:cxn ang="0">
                <a:pos x="876" y="805"/>
              </a:cxn>
              <a:cxn ang="0">
                <a:pos x="924" y="795"/>
              </a:cxn>
              <a:cxn ang="0">
                <a:pos x="1020" y="775"/>
              </a:cxn>
              <a:cxn ang="0">
                <a:pos x="972" y="785"/>
              </a:cxn>
              <a:cxn ang="0">
                <a:pos x="1404" y="937"/>
              </a:cxn>
              <a:cxn ang="0">
                <a:pos x="1212" y="736"/>
              </a:cxn>
              <a:cxn ang="0">
                <a:pos x="792" y="443"/>
              </a:cxn>
            </a:cxnLst>
            <a:rect l="0" t="0" r="r" b="b"/>
            <a:pathLst>
              <a:path w="1584" h="2693">
                <a:moveTo>
                  <a:pt x="131" y="1010"/>
                </a:moveTo>
                <a:cubicBezTo>
                  <a:pt x="178" y="1021"/>
                  <a:pt x="213" y="1063"/>
                  <a:pt x="213" y="1113"/>
                </a:cubicBezTo>
                <a:cubicBezTo>
                  <a:pt x="213" y="1164"/>
                  <a:pt x="178" y="1206"/>
                  <a:pt x="131" y="1217"/>
                </a:cubicBezTo>
                <a:cubicBezTo>
                  <a:pt x="131" y="1568"/>
                  <a:pt x="131" y="1568"/>
                  <a:pt x="131" y="1568"/>
                </a:cubicBezTo>
                <a:cubicBezTo>
                  <a:pt x="139" y="1570"/>
                  <a:pt x="765" y="1697"/>
                  <a:pt x="777" y="1699"/>
                </a:cubicBezTo>
                <a:cubicBezTo>
                  <a:pt x="777" y="769"/>
                  <a:pt x="777" y="769"/>
                  <a:pt x="777" y="769"/>
                </a:cubicBezTo>
                <a:cubicBezTo>
                  <a:pt x="131" y="637"/>
                  <a:pt x="131" y="637"/>
                  <a:pt x="131" y="637"/>
                </a:cubicBezTo>
                <a:cubicBezTo>
                  <a:pt x="131" y="1010"/>
                  <a:pt x="131" y="1010"/>
                  <a:pt x="131" y="1010"/>
                </a:cubicBezTo>
                <a:close/>
                <a:moveTo>
                  <a:pt x="1483" y="1007"/>
                </a:moveTo>
                <a:cubicBezTo>
                  <a:pt x="1539" y="1010"/>
                  <a:pt x="1584" y="1056"/>
                  <a:pt x="1584" y="1113"/>
                </a:cubicBezTo>
                <a:cubicBezTo>
                  <a:pt x="1584" y="1170"/>
                  <a:pt x="1539" y="1217"/>
                  <a:pt x="1483" y="1220"/>
                </a:cubicBezTo>
                <a:cubicBezTo>
                  <a:pt x="1483" y="1596"/>
                  <a:pt x="1483" y="1596"/>
                  <a:pt x="1483" y="1596"/>
                </a:cubicBezTo>
                <a:cubicBezTo>
                  <a:pt x="1079" y="1682"/>
                  <a:pt x="1079" y="1682"/>
                  <a:pt x="1079" y="1682"/>
                </a:cubicBezTo>
                <a:cubicBezTo>
                  <a:pt x="1079" y="2563"/>
                  <a:pt x="1079" y="2563"/>
                  <a:pt x="1079" y="2563"/>
                </a:cubicBezTo>
                <a:cubicBezTo>
                  <a:pt x="1079" y="2635"/>
                  <a:pt x="1020" y="2693"/>
                  <a:pt x="949" y="2693"/>
                </a:cubicBezTo>
                <a:cubicBezTo>
                  <a:pt x="877" y="2693"/>
                  <a:pt x="819" y="2635"/>
                  <a:pt x="819" y="2563"/>
                </a:cubicBezTo>
                <a:cubicBezTo>
                  <a:pt x="819" y="1737"/>
                  <a:pt x="819" y="1737"/>
                  <a:pt x="819" y="1737"/>
                </a:cubicBezTo>
                <a:cubicBezTo>
                  <a:pt x="791" y="1743"/>
                  <a:pt x="791" y="1743"/>
                  <a:pt x="791" y="1743"/>
                </a:cubicBezTo>
                <a:cubicBezTo>
                  <a:pt x="765" y="1738"/>
                  <a:pt x="765" y="1738"/>
                  <a:pt x="765" y="1738"/>
                </a:cubicBezTo>
                <a:cubicBezTo>
                  <a:pt x="765" y="2563"/>
                  <a:pt x="765" y="2563"/>
                  <a:pt x="765" y="2563"/>
                </a:cubicBezTo>
                <a:cubicBezTo>
                  <a:pt x="765" y="2635"/>
                  <a:pt x="707" y="2693"/>
                  <a:pt x="635" y="2693"/>
                </a:cubicBezTo>
                <a:cubicBezTo>
                  <a:pt x="564" y="2693"/>
                  <a:pt x="505" y="2635"/>
                  <a:pt x="505" y="2563"/>
                </a:cubicBezTo>
                <a:cubicBezTo>
                  <a:pt x="505" y="1682"/>
                  <a:pt x="505" y="1682"/>
                  <a:pt x="505" y="1682"/>
                </a:cubicBezTo>
                <a:cubicBezTo>
                  <a:pt x="101" y="1596"/>
                  <a:pt x="101" y="1596"/>
                  <a:pt x="101" y="1596"/>
                </a:cubicBezTo>
                <a:cubicBezTo>
                  <a:pt x="101" y="1220"/>
                  <a:pt x="101" y="1220"/>
                  <a:pt x="101" y="1220"/>
                </a:cubicBezTo>
                <a:cubicBezTo>
                  <a:pt x="45" y="1217"/>
                  <a:pt x="0" y="1170"/>
                  <a:pt x="0" y="1113"/>
                </a:cubicBezTo>
                <a:cubicBezTo>
                  <a:pt x="0" y="1056"/>
                  <a:pt x="45" y="1010"/>
                  <a:pt x="101" y="1007"/>
                </a:cubicBezTo>
                <a:cubicBezTo>
                  <a:pt x="101" y="598"/>
                  <a:pt x="101" y="598"/>
                  <a:pt x="101" y="59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52" y="555"/>
                  <a:pt x="444" y="500"/>
                  <a:pt x="547" y="500"/>
                </a:cubicBezTo>
                <a:cubicBezTo>
                  <a:pt x="1037" y="500"/>
                  <a:pt x="1037" y="500"/>
                  <a:pt x="1037" y="500"/>
                </a:cubicBezTo>
                <a:cubicBezTo>
                  <a:pt x="1140" y="500"/>
                  <a:pt x="1232" y="555"/>
                  <a:pt x="1282" y="638"/>
                </a:cubicBezTo>
                <a:cubicBezTo>
                  <a:pt x="1483" y="598"/>
                  <a:pt x="1483" y="598"/>
                  <a:pt x="1483" y="598"/>
                </a:cubicBezTo>
                <a:cubicBezTo>
                  <a:pt x="1483" y="1007"/>
                  <a:pt x="1483" y="1007"/>
                  <a:pt x="1483" y="1007"/>
                </a:cubicBezTo>
                <a:close/>
                <a:moveTo>
                  <a:pt x="1371" y="1113"/>
                </a:moveTo>
                <a:cubicBezTo>
                  <a:pt x="1371" y="1063"/>
                  <a:pt x="1406" y="1021"/>
                  <a:pt x="1453" y="1010"/>
                </a:cubicBezTo>
                <a:cubicBezTo>
                  <a:pt x="1453" y="637"/>
                  <a:pt x="1453" y="637"/>
                  <a:pt x="1453" y="637"/>
                </a:cubicBezTo>
                <a:cubicBezTo>
                  <a:pt x="807" y="769"/>
                  <a:pt x="807" y="769"/>
                  <a:pt x="807" y="769"/>
                </a:cubicBezTo>
                <a:cubicBezTo>
                  <a:pt x="807" y="1699"/>
                  <a:pt x="807" y="1699"/>
                  <a:pt x="807" y="1699"/>
                </a:cubicBezTo>
                <a:cubicBezTo>
                  <a:pt x="819" y="1697"/>
                  <a:pt x="1445" y="1570"/>
                  <a:pt x="1453" y="1568"/>
                </a:cubicBezTo>
                <a:cubicBezTo>
                  <a:pt x="1453" y="1217"/>
                  <a:pt x="1453" y="1217"/>
                  <a:pt x="1453" y="1217"/>
                </a:cubicBezTo>
                <a:cubicBezTo>
                  <a:pt x="1406" y="1206"/>
                  <a:pt x="1371" y="1163"/>
                  <a:pt x="1371" y="1113"/>
                </a:cubicBezTo>
                <a:close/>
                <a:moveTo>
                  <a:pt x="180" y="1462"/>
                </a:moveTo>
                <a:cubicBezTo>
                  <a:pt x="180" y="1288"/>
                  <a:pt x="180" y="1288"/>
                  <a:pt x="180" y="1288"/>
                </a:cubicBezTo>
                <a:cubicBezTo>
                  <a:pt x="200" y="1292"/>
                  <a:pt x="200" y="1292"/>
                  <a:pt x="200" y="1292"/>
                </a:cubicBezTo>
                <a:cubicBezTo>
                  <a:pt x="200" y="1466"/>
                  <a:pt x="200" y="1466"/>
                  <a:pt x="200" y="1466"/>
                </a:cubicBezTo>
                <a:cubicBezTo>
                  <a:pt x="180" y="1462"/>
                  <a:pt x="180" y="1462"/>
                  <a:pt x="180" y="1462"/>
                </a:cubicBezTo>
                <a:close/>
                <a:moveTo>
                  <a:pt x="228" y="1538"/>
                </a:moveTo>
                <a:cubicBezTo>
                  <a:pt x="228" y="1297"/>
                  <a:pt x="228" y="1297"/>
                  <a:pt x="228" y="1297"/>
                </a:cubicBezTo>
                <a:cubicBezTo>
                  <a:pt x="248" y="1302"/>
                  <a:pt x="248" y="1302"/>
                  <a:pt x="248" y="1302"/>
                </a:cubicBezTo>
                <a:cubicBezTo>
                  <a:pt x="248" y="1542"/>
                  <a:pt x="248" y="1542"/>
                  <a:pt x="248" y="1542"/>
                </a:cubicBezTo>
                <a:cubicBezTo>
                  <a:pt x="228" y="1538"/>
                  <a:pt x="228" y="1538"/>
                  <a:pt x="228" y="1538"/>
                </a:cubicBezTo>
                <a:close/>
                <a:moveTo>
                  <a:pt x="276" y="1548"/>
                </a:moveTo>
                <a:cubicBezTo>
                  <a:pt x="276" y="1307"/>
                  <a:pt x="276" y="1307"/>
                  <a:pt x="276" y="1307"/>
                </a:cubicBezTo>
                <a:cubicBezTo>
                  <a:pt x="296" y="1311"/>
                  <a:pt x="296" y="1311"/>
                  <a:pt x="296" y="1311"/>
                </a:cubicBezTo>
                <a:cubicBezTo>
                  <a:pt x="296" y="1552"/>
                  <a:pt x="296" y="1552"/>
                  <a:pt x="296" y="1552"/>
                </a:cubicBezTo>
                <a:cubicBezTo>
                  <a:pt x="276" y="1548"/>
                  <a:pt x="276" y="1548"/>
                  <a:pt x="276" y="1548"/>
                </a:cubicBezTo>
                <a:close/>
                <a:moveTo>
                  <a:pt x="344" y="1321"/>
                </a:moveTo>
                <a:cubicBezTo>
                  <a:pt x="344" y="1562"/>
                  <a:pt x="344" y="1562"/>
                  <a:pt x="344" y="1562"/>
                </a:cubicBezTo>
                <a:cubicBezTo>
                  <a:pt x="324" y="1557"/>
                  <a:pt x="324" y="1557"/>
                  <a:pt x="324" y="1557"/>
                </a:cubicBezTo>
                <a:cubicBezTo>
                  <a:pt x="324" y="1317"/>
                  <a:pt x="324" y="1317"/>
                  <a:pt x="324" y="1317"/>
                </a:cubicBezTo>
                <a:cubicBezTo>
                  <a:pt x="344" y="1321"/>
                  <a:pt x="344" y="1321"/>
                  <a:pt x="344" y="1321"/>
                </a:cubicBezTo>
                <a:close/>
                <a:moveTo>
                  <a:pt x="440" y="1341"/>
                </a:moveTo>
                <a:cubicBezTo>
                  <a:pt x="440" y="1441"/>
                  <a:pt x="440" y="1441"/>
                  <a:pt x="440" y="1441"/>
                </a:cubicBezTo>
                <a:cubicBezTo>
                  <a:pt x="420" y="1437"/>
                  <a:pt x="420" y="1437"/>
                  <a:pt x="420" y="1437"/>
                </a:cubicBezTo>
                <a:cubicBezTo>
                  <a:pt x="420" y="1337"/>
                  <a:pt x="420" y="1337"/>
                  <a:pt x="420" y="1337"/>
                </a:cubicBezTo>
                <a:cubicBezTo>
                  <a:pt x="440" y="1341"/>
                  <a:pt x="440" y="1341"/>
                  <a:pt x="440" y="1341"/>
                </a:cubicBezTo>
                <a:close/>
                <a:moveTo>
                  <a:pt x="708" y="1496"/>
                </a:moveTo>
                <a:cubicBezTo>
                  <a:pt x="708" y="1395"/>
                  <a:pt x="708" y="1395"/>
                  <a:pt x="708" y="1395"/>
                </a:cubicBezTo>
                <a:cubicBezTo>
                  <a:pt x="728" y="1399"/>
                  <a:pt x="728" y="1399"/>
                  <a:pt x="728" y="1399"/>
                </a:cubicBezTo>
                <a:cubicBezTo>
                  <a:pt x="728" y="1500"/>
                  <a:pt x="728" y="1500"/>
                  <a:pt x="728" y="1500"/>
                </a:cubicBezTo>
                <a:cubicBezTo>
                  <a:pt x="708" y="1496"/>
                  <a:pt x="708" y="1496"/>
                  <a:pt x="708" y="1496"/>
                </a:cubicBezTo>
                <a:close/>
                <a:moveTo>
                  <a:pt x="680" y="1490"/>
                </a:moveTo>
                <a:cubicBezTo>
                  <a:pt x="660" y="1486"/>
                  <a:pt x="660" y="1486"/>
                  <a:pt x="660" y="1486"/>
                </a:cubicBezTo>
                <a:cubicBezTo>
                  <a:pt x="660" y="1385"/>
                  <a:pt x="660" y="1385"/>
                  <a:pt x="660" y="1385"/>
                </a:cubicBezTo>
                <a:cubicBezTo>
                  <a:pt x="680" y="1390"/>
                  <a:pt x="680" y="1390"/>
                  <a:pt x="680" y="1390"/>
                </a:cubicBezTo>
                <a:cubicBezTo>
                  <a:pt x="680" y="1490"/>
                  <a:pt x="680" y="1490"/>
                  <a:pt x="680" y="1490"/>
                </a:cubicBezTo>
                <a:close/>
                <a:moveTo>
                  <a:pt x="632" y="1480"/>
                </a:moveTo>
                <a:cubicBezTo>
                  <a:pt x="612" y="1476"/>
                  <a:pt x="612" y="1476"/>
                  <a:pt x="612" y="1476"/>
                </a:cubicBezTo>
                <a:cubicBezTo>
                  <a:pt x="612" y="1376"/>
                  <a:pt x="612" y="1376"/>
                  <a:pt x="612" y="1376"/>
                </a:cubicBezTo>
                <a:cubicBezTo>
                  <a:pt x="632" y="1380"/>
                  <a:pt x="632" y="1380"/>
                  <a:pt x="632" y="1380"/>
                </a:cubicBezTo>
                <a:cubicBezTo>
                  <a:pt x="632" y="1480"/>
                  <a:pt x="632" y="1480"/>
                  <a:pt x="632" y="1480"/>
                </a:cubicBezTo>
                <a:close/>
                <a:moveTo>
                  <a:pt x="584" y="1370"/>
                </a:moveTo>
                <a:cubicBezTo>
                  <a:pt x="584" y="1470"/>
                  <a:pt x="584" y="1470"/>
                  <a:pt x="584" y="1470"/>
                </a:cubicBezTo>
                <a:cubicBezTo>
                  <a:pt x="564" y="1466"/>
                  <a:pt x="564" y="1466"/>
                  <a:pt x="564" y="1466"/>
                </a:cubicBezTo>
                <a:cubicBezTo>
                  <a:pt x="564" y="1366"/>
                  <a:pt x="564" y="1366"/>
                  <a:pt x="564" y="1366"/>
                </a:cubicBezTo>
                <a:cubicBezTo>
                  <a:pt x="584" y="1370"/>
                  <a:pt x="584" y="1370"/>
                  <a:pt x="584" y="1370"/>
                </a:cubicBezTo>
                <a:close/>
                <a:moveTo>
                  <a:pt x="536" y="1360"/>
                </a:moveTo>
                <a:cubicBezTo>
                  <a:pt x="536" y="1461"/>
                  <a:pt x="536" y="1461"/>
                  <a:pt x="536" y="1461"/>
                </a:cubicBezTo>
                <a:cubicBezTo>
                  <a:pt x="516" y="1457"/>
                  <a:pt x="516" y="1457"/>
                  <a:pt x="516" y="1457"/>
                </a:cubicBezTo>
                <a:cubicBezTo>
                  <a:pt x="516" y="1356"/>
                  <a:pt x="516" y="1356"/>
                  <a:pt x="516" y="1356"/>
                </a:cubicBezTo>
                <a:cubicBezTo>
                  <a:pt x="536" y="1360"/>
                  <a:pt x="536" y="1360"/>
                  <a:pt x="536" y="1360"/>
                </a:cubicBezTo>
                <a:close/>
                <a:moveTo>
                  <a:pt x="488" y="1350"/>
                </a:moveTo>
                <a:cubicBezTo>
                  <a:pt x="488" y="1451"/>
                  <a:pt x="488" y="1451"/>
                  <a:pt x="488" y="1451"/>
                </a:cubicBezTo>
                <a:cubicBezTo>
                  <a:pt x="468" y="1447"/>
                  <a:pt x="468" y="1447"/>
                  <a:pt x="468" y="1447"/>
                </a:cubicBezTo>
                <a:cubicBezTo>
                  <a:pt x="468" y="1346"/>
                  <a:pt x="468" y="1346"/>
                  <a:pt x="468" y="1346"/>
                </a:cubicBezTo>
                <a:cubicBezTo>
                  <a:pt x="488" y="1350"/>
                  <a:pt x="488" y="1350"/>
                  <a:pt x="488" y="1350"/>
                </a:cubicBezTo>
                <a:close/>
                <a:moveTo>
                  <a:pt x="440" y="750"/>
                </a:moveTo>
                <a:cubicBezTo>
                  <a:pt x="440" y="990"/>
                  <a:pt x="440" y="990"/>
                  <a:pt x="440" y="990"/>
                </a:cubicBezTo>
                <a:cubicBezTo>
                  <a:pt x="420" y="986"/>
                  <a:pt x="420" y="986"/>
                  <a:pt x="420" y="986"/>
                </a:cubicBezTo>
                <a:cubicBezTo>
                  <a:pt x="420" y="746"/>
                  <a:pt x="420" y="746"/>
                  <a:pt x="420" y="746"/>
                </a:cubicBezTo>
                <a:cubicBezTo>
                  <a:pt x="440" y="750"/>
                  <a:pt x="440" y="750"/>
                  <a:pt x="440" y="750"/>
                </a:cubicBezTo>
                <a:close/>
                <a:moveTo>
                  <a:pt x="488" y="760"/>
                </a:moveTo>
                <a:cubicBezTo>
                  <a:pt x="488" y="1000"/>
                  <a:pt x="488" y="1000"/>
                  <a:pt x="488" y="1000"/>
                </a:cubicBezTo>
                <a:cubicBezTo>
                  <a:pt x="468" y="996"/>
                  <a:pt x="468" y="996"/>
                  <a:pt x="468" y="996"/>
                </a:cubicBezTo>
                <a:cubicBezTo>
                  <a:pt x="468" y="756"/>
                  <a:pt x="468" y="756"/>
                  <a:pt x="468" y="756"/>
                </a:cubicBezTo>
                <a:cubicBezTo>
                  <a:pt x="488" y="760"/>
                  <a:pt x="488" y="760"/>
                  <a:pt x="488" y="760"/>
                </a:cubicBezTo>
                <a:close/>
                <a:moveTo>
                  <a:pt x="536" y="770"/>
                </a:moveTo>
                <a:cubicBezTo>
                  <a:pt x="536" y="1010"/>
                  <a:pt x="536" y="1010"/>
                  <a:pt x="536" y="1010"/>
                </a:cubicBezTo>
                <a:cubicBezTo>
                  <a:pt x="516" y="1006"/>
                  <a:pt x="516" y="1006"/>
                  <a:pt x="516" y="1006"/>
                </a:cubicBezTo>
                <a:cubicBezTo>
                  <a:pt x="516" y="766"/>
                  <a:pt x="516" y="766"/>
                  <a:pt x="516" y="766"/>
                </a:cubicBezTo>
                <a:cubicBezTo>
                  <a:pt x="536" y="770"/>
                  <a:pt x="536" y="770"/>
                  <a:pt x="536" y="770"/>
                </a:cubicBezTo>
                <a:close/>
                <a:moveTo>
                  <a:pt x="584" y="779"/>
                </a:moveTo>
                <a:cubicBezTo>
                  <a:pt x="584" y="1020"/>
                  <a:pt x="584" y="1020"/>
                  <a:pt x="584" y="1020"/>
                </a:cubicBezTo>
                <a:cubicBezTo>
                  <a:pt x="564" y="1016"/>
                  <a:pt x="564" y="1016"/>
                  <a:pt x="564" y="1016"/>
                </a:cubicBezTo>
                <a:cubicBezTo>
                  <a:pt x="564" y="775"/>
                  <a:pt x="564" y="775"/>
                  <a:pt x="564" y="775"/>
                </a:cubicBezTo>
                <a:cubicBezTo>
                  <a:pt x="584" y="779"/>
                  <a:pt x="584" y="779"/>
                  <a:pt x="584" y="779"/>
                </a:cubicBezTo>
                <a:close/>
                <a:moveTo>
                  <a:pt x="372" y="1032"/>
                </a:moveTo>
                <a:cubicBezTo>
                  <a:pt x="392" y="1036"/>
                  <a:pt x="392" y="1036"/>
                  <a:pt x="392" y="1036"/>
                </a:cubicBezTo>
                <a:cubicBezTo>
                  <a:pt x="392" y="1210"/>
                  <a:pt x="392" y="1210"/>
                  <a:pt x="392" y="1210"/>
                </a:cubicBezTo>
                <a:cubicBezTo>
                  <a:pt x="372" y="1206"/>
                  <a:pt x="372" y="1206"/>
                  <a:pt x="372" y="1206"/>
                </a:cubicBezTo>
                <a:cubicBezTo>
                  <a:pt x="372" y="1032"/>
                  <a:pt x="372" y="1032"/>
                  <a:pt x="372" y="1032"/>
                </a:cubicBezTo>
                <a:close/>
                <a:moveTo>
                  <a:pt x="440" y="1045"/>
                </a:moveTo>
                <a:cubicBezTo>
                  <a:pt x="440" y="1286"/>
                  <a:pt x="440" y="1286"/>
                  <a:pt x="440" y="1286"/>
                </a:cubicBezTo>
                <a:cubicBezTo>
                  <a:pt x="420" y="1282"/>
                  <a:pt x="420" y="1282"/>
                  <a:pt x="420" y="1282"/>
                </a:cubicBezTo>
                <a:cubicBezTo>
                  <a:pt x="420" y="1041"/>
                  <a:pt x="420" y="1041"/>
                  <a:pt x="420" y="1041"/>
                </a:cubicBezTo>
                <a:cubicBezTo>
                  <a:pt x="440" y="1045"/>
                  <a:pt x="440" y="1045"/>
                  <a:pt x="440" y="1045"/>
                </a:cubicBezTo>
                <a:close/>
                <a:moveTo>
                  <a:pt x="536" y="1065"/>
                </a:moveTo>
                <a:cubicBezTo>
                  <a:pt x="536" y="1305"/>
                  <a:pt x="536" y="1305"/>
                  <a:pt x="536" y="1305"/>
                </a:cubicBezTo>
                <a:cubicBezTo>
                  <a:pt x="516" y="1301"/>
                  <a:pt x="516" y="1301"/>
                  <a:pt x="516" y="1301"/>
                </a:cubicBezTo>
                <a:cubicBezTo>
                  <a:pt x="516" y="1061"/>
                  <a:pt x="516" y="1061"/>
                  <a:pt x="516" y="1061"/>
                </a:cubicBezTo>
                <a:cubicBezTo>
                  <a:pt x="536" y="1065"/>
                  <a:pt x="536" y="1065"/>
                  <a:pt x="536" y="1065"/>
                </a:cubicBezTo>
                <a:close/>
                <a:moveTo>
                  <a:pt x="488" y="1055"/>
                </a:moveTo>
                <a:cubicBezTo>
                  <a:pt x="488" y="1296"/>
                  <a:pt x="488" y="1296"/>
                  <a:pt x="488" y="1296"/>
                </a:cubicBezTo>
                <a:cubicBezTo>
                  <a:pt x="468" y="1291"/>
                  <a:pt x="468" y="1291"/>
                  <a:pt x="468" y="1291"/>
                </a:cubicBezTo>
                <a:cubicBezTo>
                  <a:pt x="468" y="1051"/>
                  <a:pt x="468" y="1051"/>
                  <a:pt x="468" y="1051"/>
                </a:cubicBezTo>
                <a:cubicBezTo>
                  <a:pt x="488" y="1055"/>
                  <a:pt x="488" y="1055"/>
                  <a:pt x="488" y="1055"/>
                </a:cubicBezTo>
                <a:close/>
                <a:moveTo>
                  <a:pt x="728" y="809"/>
                </a:moveTo>
                <a:cubicBezTo>
                  <a:pt x="728" y="1049"/>
                  <a:pt x="728" y="1049"/>
                  <a:pt x="728" y="1049"/>
                </a:cubicBezTo>
                <a:cubicBezTo>
                  <a:pt x="660" y="1035"/>
                  <a:pt x="660" y="1035"/>
                  <a:pt x="660" y="1035"/>
                </a:cubicBezTo>
                <a:cubicBezTo>
                  <a:pt x="660" y="795"/>
                  <a:pt x="660" y="795"/>
                  <a:pt x="660" y="795"/>
                </a:cubicBezTo>
                <a:cubicBezTo>
                  <a:pt x="728" y="809"/>
                  <a:pt x="728" y="809"/>
                  <a:pt x="728" y="809"/>
                </a:cubicBezTo>
                <a:close/>
                <a:moveTo>
                  <a:pt x="728" y="1104"/>
                </a:moveTo>
                <a:cubicBezTo>
                  <a:pt x="728" y="1264"/>
                  <a:pt x="728" y="1264"/>
                  <a:pt x="728" y="1264"/>
                </a:cubicBezTo>
                <a:cubicBezTo>
                  <a:pt x="564" y="1230"/>
                  <a:pt x="564" y="1230"/>
                  <a:pt x="564" y="1230"/>
                </a:cubicBezTo>
                <a:cubicBezTo>
                  <a:pt x="564" y="1071"/>
                  <a:pt x="564" y="1071"/>
                  <a:pt x="564" y="1071"/>
                </a:cubicBezTo>
                <a:cubicBezTo>
                  <a:pt x="728" y="1104"/>
                  <a:pt x="728" y="1104"/>
                  <a:pt x="728" y="1104"/>
                </a:cubicBezTo>
                <a:close/>
                <a:moveTo>
                  <a:pt x="442" y="1500"/>
                </a:moveTo>
                <a:cubicBezTo>
                  <a:pt x="442" y="1555"/>
                  <a:pt x="442" y="1555"/>
                  <a:pt x="442" y="1555"/>
                </a:cubicBezTo>
                <a:cubicBezTo>
                  <a:pt x="707" y="1609"/>
                  <a:pt x="707" y="1609"/>
                  <a:pt x="707" y="1609"/>
                </a:cubicBezTo>
                <a:cubicBezTo>
                  <a:pt x="707" y="1554"/>
                  <a:pt x="707" y="1554"/>
                  <a:pt x="707" y="1554"/>
                </a:cubicBezTo>
                <a:cubicBezTo>
                  <a:pt x="442" y="1500"/>
                  <a:pt x="442" y="1500"/>
                  <a:pt x="442" y="1500"/>
                </a:cubicBezTo>
                <a:close/>
                <a:moveTo>
                  <a:pt x="728" y="1640"/>
                </a:moveTo>
                <a:cubicBezTo>
                  <a:pt x="421" y="1577"/>
                  <a:pt x="421" y="1577"/>
                  <a:pt x="421" y="1577"/>
                </a:cubicBezTo>
                <a:cubicBezTo>
                  <a:pt x="421" y="1469"/>
                  <a:pt x="421" y="1469"/>
                  <a:pt x="421" y="1469"/>
                </a:cubicBezTo>
                <a:cubicBezTo>
                  <a:pt x="716" y="1529"/>
                  <a:pt x="716" y="1529"/>
                  <a:pt x="716" y="1529"/>
                </a:cubicBezTo>
                <a:cubicBezTo>
                  <a:pt x="728" y="1532"/>
                  <a:pt x="728" y="1532"/>
                  <a:pt x="728" y="1532"/>
                </a:cubicBezTo>
                <a:cubicBezTo>
                  <a:pt x="728" y="1640"/>
                  <a:pt x="728" y="1640"/>
                  <a:pt x="728" y="1640"/>
                </a:cubicBezTo>
                <a:close/>
                <a:moveTo>
                  <a:pt x="392" y="981"/>
                </a:moveTo>
                <a:cubicBezTo>
                  <a:pt x="181" y="938"/>
                  <a:pt x="181" y="938"/>
                  <a:pt x="181" y="938"/>
                </a:cubicBezTo>
                <a:cubicBezTo>
                  <a:pt x="181" y="697"/>
                  <a:pt x="181" y="697"/>
                  <a:pt x="181" y="697"/>
                </a:cubicBezTo>
                <a:cubicBezTo>
                  <a:pt x="392" y="740"/>
                  <a:pt x="392" y="740"/>
                  <a:pt x="392" y="740"/>
                </a:cubicBezTo>
                <a:cubicBezTo>
                  <a:pt x="392" y="981"/>
                  <a:pt x="392" y="981"/>
                  <a:pt x="392" y="981"/>
                </a:cubicBezTo>
                <a:close/>
                <a:moveTo>
                  <a:pt x="876" y="1612"/>
                </a:moveTo>
                <a:cubicBezTo>
                  <a:pt x="894" y="1609"/>
                  <a:pt x="1113" y="1564"/>
                  <a:pt x="1131" y="1560"/>
                </a:cubicBezTo>
                <a:cubicBezTo>
                  <a:pt x="1131" y="1367"/>
                  <a:pt x="1131" y="1367"/>
                  <a:pt x="1131" y="1367"/>
                </a:cubicBezTo>
                <a:cubicBezTo>
                  <a:pt x="876" y="1419"/>
                  <a:pt x="876" y="1419"/>
                  <a:pt x="876" y="1419"/>
                </a:cubicBezTo>
                <a:cubicBezTo>
                  <a:pt x="876" y="1612"/>
                  <a:pt x="876" y="1612"/>
                  <a:pt x="876" y="1612"/>
                </a:cubicBezTo>
                <a:close/>
                <a:moveTo>
                  <a:pt x="1151" y="1339"/>
                </a:moveTo>
                <a:cubicBezTo>
                  <a:pt x="1151" y="1580"/>
                  <a:pt x="1151" y="1580"/>
                  <a:pt x="1151" y="1580"/>
                </a:cubicBezTo>
                <a:cubicBezTo>
                  <a:pt x="856" y="1640"/>
                  <a:pt x="856" y="1640"/>
                  <a:pt x="856" y="1640"/>
                </a:cubicBezTo>
                <a:cubicBezTo>
                  <a:pt x="856" y="1399"/>
                  <a:pt x="856" y="1399"/>
                  <a:pt x="856" y="1399"/>
                </a:cubicBezTo>
                <a:cubicBezTo>
                  <a:pt x="1141" y="1341"/>
                  <a:pt x="1141" y="1341"/>
                  <a:pt x="1141" y="1341"/>
                </a:cubicBezTo>
                <a:cubicBezTo>
                  <a:pt x="1151" y="1339"/>
                  <a:pt x="1151" y="1339"/>
                  <a:pt x="1151" y="1339"/>
                </a:cubicBezTo>
                <a:close/>
                <a:moveTo>
                  <a:pt x="1240" y="1321"/>
                </a:moveTo>
                <a:cubicBezTo>
                  <a:pt x="1260" y="1317"/>
                  <a:pt x="1260" y="1317"/>
                  <a:pt x="1260" y="1317"/>
                </a:cubicBezTo>
                <a:cubicBezTo>
                  <a:pt x="1260" y="1557"/>
                  <a:pt x="1260" y="1557"/>
                  <a:pt x="1260" y="1557"/>
                </a:cubicBezTo>
                <a:cubicBezTo>
                  <a:pt x="1240" y="1562"/>
                  <a:pt x="1240" y="1562"/>
                  <a:pt x="1240" y="1562"/>
                </a:cubicBezTo>
                <a:cubicBezTo>
                  <a:pt x="1240" y="1321"/>
                  <a:pt x="1240" y="1321"/>
                  <a:pt x="1240" y="1321"/>
                </a:cubicBezTo>
                <a:close/>
                <a:moveTo>
                  <a:pt x="1288" y="1552"/>
                </a:moveTo>
                <a:cubicBezTo>
                  <a:pt x="1288" y="1311"/>
                  <a:pt x="1288" y="1311"/>
                  <a:pt x="1288" y="1311"/>
                </a:cubicBezTo>
                <a:cubicBezTo>
                  <a:pt x="1308" y="1307"/>
                  <a:pt x="1308" y="1307"/>
                  <a:pt x="1308" y="1307"/>
                </a:cubicBezTo>
                <a:cubicBezTo>
                  <a:pt x="1308" y="1548"/>
                  <a:pt x="1308" y="1548"/>
                  <a:pt x="1308" y="1548"/>
                </a:cubicBezTo>
                <a:cubicBezTo>
                  <a:pt x="1288" y="1552"/>
                  <a:pt x="1288" y="1552"/>
                  <a:pt x="1288" y="1552"/>
                </a:cubicBezTo>
                <a:close/>
                <a:moveTo>
                  <a:pt x="1336" y="1542"/>
                </a:moveTo>
                <a:cubicBezTo>
                  <a:pt x="1336" y="1302"/>
                  <a:pt x="1336" y="1302"/>
                  <a:pt x="1336" y="1302"/>
                </a:cubicBezTo>
                <a:cubicBezTo>
                  <a:pt x="1356" y="1297"/>
                  <a:pt x="1356" y="1297"/>
                  <a:pt x="1356" y="1297"/>
                </a:cubicBezTo>
                <a:cubicBezTo>
                  <a:pt x="1356" y="1538"/>
                  <a:pt x="1356" y="1538"/>
                  <a:pt x="1356" y="1538"/>
                </a:cubicBezTo>
                <a:cubicBezTo>
                  <a:pt x="1336" y="1542"/>
                  <a:pt x="1336" y="1542"/>
                  <a:pt x="1336" y="1542"/>
                </a:cubicBezTo>
                <a:close/>
                <a:moveTo>
                  <a:pt x="1384" y="1532"/>
                </a:moveTo>
                <a:cubicBezTo>
                  <a:pt x="1384" y="1292"/>
                  <a:pt x="1384" y="1292"/>
                  <a:pt x="1384" y="1292"/>
                </a:cubicBezTo>
                <a:cubicBezTo>
                  <a:pt x="1404" y="1288"/>
                  <a:pt x="1404" y="1288"/>
                  <a:pt x="1404" y="1288"/>
                </a:cubicBezTo>
                <a:cubicBezTo>
                  <a:pt x="1404" y="1528"/>
                  <a:pt x="1404" y="1528"/>
                  <a:pt x="1404" y="1528"/>
                </a:cubicBezTo>
                <a:cubicBezTo>
                  <a:pt x="1384" y="1532"/>
                  <a:pt x="1384" y="1532"/>
                  <a:pt x="1384" y="1532"/>
                </a:cubicBezTo>
                <a:close/>
                <a:moveTo>
                  <a:pt x="876" y="1100"/>
                </a:moveTo>
                <a:cubicBezTo>
                  <a:pt x="876" y="1340"/>
                  <a:pt x="876" y="1340"/>
                  <a:pt x="876" y="1340"/>
                </a:cubicBezTo>
                <a:cubicBezTo>
                  <a:pt x="856" y="1344"/>
                  <a:pt x="856" y="1344"/>
                  <a:pt x="856" y="1344"/>
                </a:cubicBezTo>
                <a:cubicBezTo>
                  <a:pt x="856" y="1104"/>
                  <a:pt x="856" y="1104"/>
                  <a:pt x="856" y="1104"/>
                </a:cubicBezTo>
                <a:cubicBezTo>
                  <a:pt x="876" y="1100"/>
                  <a:pt x="876" y="1100"/>
                  <a:pt x="876" y="1100"/>
                </a:cubicBezTo>
                <a:close/>
                <a:moveTo>
                  <a:pt x="924" y="1331"/>
                </a:moveTo>
                <a:cubicBezTo>
                  <a:pt x="904" y="1335"/>
                  <a:pt x="904" y="1335"/>
                  <a:pt x="904" y="1335"/>
                </a:cubicBezTo>
                <a:cubicBezTo>
                  <a:pt x="904" y="1094"/>
                  <a:pt x="904" y="1094"/>
                  <a:pt x="904" y="1094"/>
                </a:cubicBezTo>
                <a:cubicBezTo>
                  <a:pt x="924" y="1090"/>
                  <a:pt x="924" y="1090"/>
                  <a:pt x="924" y="1090"/>
                </a:cubicBezTo>
                <a:cubicBezTo>
                  <a:pt x="924" y="1331"/>
                  <a:pt x="924" y="1331"/>
                  <a:pt x="924" y="1331"/>
                </a:cubicBezTo>
                <a:close/>
                <a:moveTo>
                  <a:pt x="972" y="1080"/>
                </a:moveTo>
                <a:cubicBezTo>
                  <a:pt x="972" y="1321"/>
                  <a:pt x="972" y="1321"/>
                  <a:pt x="972" y="1321"/>
                </a:cubicBezTo>
                <a:cubicBezTo>
                  <a:pt x="952" y="1325"/>
                  <a:pt x="952" y="1325"/>
                  <a:pt x="952" y="1325"/>
                </a:cubicBezTo>
                <a:cubicBezTo>
                  <a:pt x="952" y="1084"/>
                  <a:pt x="952" y="1084"/>
                  <a:pt x="952" y="1084"/>
                </a:cubicBezTo>
                <a:cubicBezTo>
                  <a:pt x="972" y="1080"/>
                  <a:pt x="972" y="1080"/>
                  <a:pt x="972" y="1080"/>
                </a:cubicBezTo>
                <a:close/>
                <a:moveTo>
                  <a:pt x="1020" y="1071"/>
                </a:moveTo>
                <a:cubicBezTo>
                  <a:pt x="1020" y="1311"/>
                  <a:pt x="1020" y="1311"/>
                  <a:pt x="1020" y="1311"/>
                </a:cubicBezTo>
                <a:cubicBezTo>
                  <a:pt x="1000" y="1315"/>
                  <a:pt x="1000" y="1315"/>
                  <a:pt x="1000" y="1315"/>
                </a:cubicBezTo>
                <a:cubicBezTo>
                  <a:pt x="1000" y="1075"/>
                  <a:pt x="1000" y="1075"/>
                  <a:pt x="1000" y="1075"/>
                </a:cubicBezTo>
                <a:cubicBezTo>
                  <a:pt x="1020" y="1071"/>
                  <a:pt x="1020" y="1071"/>
                  <a:pt x="1020" y="1071"/>
                </a:cubicBezTo>
                <a:close/>
                <a:moveTo>
                  <a:pt x="1068" y="1061"/>
                </a:moveTo>
                <a:cubicBezTo>
                  <a:pt x="1068" y="1248"/>
                  <a:pt x="1068" y="1248"/>
                  <a:pt x="1068" y="1248"/>
                </a:cubicBezTo>
                <a:cubicBezTo>
                  <a:pt x="1048" y="1253"/>
                  <a:pt x="1048" y="1253"/>
                  <a:pt x="1048" y="1253"/>
                </a:cubicBezTo>
                <a:cubicBezTo>
                  <a:pt x="1048" y="1065"/>
                  <a:pt x="1048" y="1065"/>
                  <a:pt x="1048" y="1065"/>
                </a:cubicBezTo>
                <a:cubicBezTo>
                  <a:pt x="1068" y="1061"/>
                  <a:pt x="1068" y="1061"/>
                  <a:pt x="1068" y="1061"/>
                </a:cubicBezTo>
                <a:close/>
                <a:moveTo>
                  <a:pt x="1116" y="1291"/>
                </a:moveTo>
                <a:cubicBezTo>
                  <a:pt x="1096" y="1296"/>
                  <a:pt x="1096" y="1296"/>
                  <a:pt x="1096" y="1296"/>
                </a:cubicBezTo>
                <a:cubicBezTo>
                  <a:pt x="1096" y="1055"/>
                  <a:pt x="1096" y="1055"/>
                  <a:pt x="1096" y="1055"/>
                </a:cubicBezTo>
                <a:cubicBezTo>
                  <a:pt x="1116" y="1051"/>
                  <a:pt x="1116" y="1051"/>
                  <a:pt x="1116" y="1051"/>
                </a:cubicBezTo>
                <a:cubicBezTo>
                  <a:pt x="1116" y="1291"/>
                  <a:pt x="1116" y="1291"/>
                  <a:pt x="1116" y="1291"/>
                </a:cubicBezTo>
                <a:close/>
                <a:moveTo>
                  <a:pt x="1144" y="1286"/>
                </a:moveTo>
                <a:cubicBezTo>
                  <a:pt x="1144" y="1045"/>
                  <a:pt x="1144" y="1045"/>
                  <a:pt x="1144" y="1045"/>
                </a:cubicBezTo>
                <a:cubicBezTo>
                  <a:pt x="1164" y="1041"/>
                  <a:pt x="1164" y="1041"/>
                  <a:pt x="1164" y="1041"/>
                </a:cubicBezTo>
                <a:cubicBezTo>
                  <a:pt x="1164" y="1282"/>
                  <a:pt x="1164" y="1282"/>
                  <a:pt x="1164" y="1282"/>
                </a:cubicBezTo>
                <a:cubicBezTo>
                  <a:pt x="1144" y="1286"/>
                  <a:pt x="1144" y="1286"/>
                  <a:pt x="1144" y="1286"/>
                </a:cubicBezTo>
                <a:close/>
                <a:moveTo>
                  <a:pt x="1192" y="1036"/>
                </a:moveTo>
                <a:cubicBezTo>
                  <a:pt x="1212" y="1032"/>
                  <a:pt x="1212" y="1032"/>
                  <a:pt x="1212" y="1032"/>
                </a:cubicBezTo>
                <a:cubicBezTo>
                  <a:pt x="1212" y="1272"/>
                  <a:pt x="1212" y="1272"/>
                  <a:pt x="1212" y="1272"/>
                </a:cubicBezTo>
                <a:cubicBezTo>
                  <a:pt x="1192" y="1276"/>
                  <a:pt x="1192" y="1276"/>
                  <a:pt x="1192" y="1276"/>
                </a:cubicBezTo>
                <a:cubicBezTo>
                  <a:pt x="1192" y="1036"/>
                  <a:pt x="1192" y="1036"/>
                  <a:pt x="1192" y="1036"/>
                </a:cubicBezTo>
                <a:close/>
                <a:moveTo>
                  <a:pt x="1240" y="1147"/>
                </a:moveTo>
                <a:cubicBezTo>
                  <a:pt x="1240" y="1026"/>
                  <a:pt x="1240" y="1026"/>
                  <a:pt x="1240" y="1026"/>
                </a:cubicBezTo>
                <a:cubicBezTo>
                  <a:pt x="1260" y="1022"/>
                  <a:pt x="1260" y="1022"/>
                  <a:pt x="1260" y="1022"/>
                </a:cubicBezTo>
                <a:cubicBezTo>
                  <a:pt x="1260" y="1143"/>
                  <a:pt x="1260" y="1143"/>
                  <a:pt x="1260" y="1143"/>
                </a:cubicBezTo>
                <a:cubicBezTo>
                  <a:pt x="1240" y="1147"/>
                  <a:pt x="1240" y="1147"/>
                  <a:pt x="1240" y="1147"/>
                </a:cubicBezTo>
                <a:close/>
                <a:moveTo>
                  <a:pt x="1308" y="1012"/>
                </a:moveTo>
                <a:cubicBezTo>
                  <a:pt x="1308" y="1252"/>
                  <a:pt x="1308" y="1252"/>
                  <a:pt x="1308" y="1252"/>
                </a:cubicBezTo>
                <a:cubicBezTo>
                  <a:pt x="1288" y="1256"/>
                  <a:pt x="1288" y="1256"/>
                  <a:pt x="1288" y="1256"/>
                </a:cubicBezTo>
                <a:cubicBezTo>
                  <a:pt x="1288" y="1016"/>
                  <a:pt x="1288" y="1016"/>
                  <a:pt x="1288" y="1016"/>
                </a:cubicBezTo>
                <a:cubicBezTo>
                  <a:pt x="1308" y="1012"/>
                  <a:pt x="1308" y="1012"/>
                  <a:pt x="1308" y="1012"/>
                </a:cubicBezTo>
                <a:close/>
                <a:moveTo>
                  <a:pt x="876" y="805"/>
                </a:moveTo>
                <a:cubicBezTo>
                  <a:pt x="876" y="1045"/>
                  <a:pt x="876" y="1045"/>
                  <a:pt x="876" y="1045"/>
                </a:cubicBezTo>
                <a:cubicBezTo>
                  <a:pt x="856" y="1049"/>
                  <a:pt x="856" y="1049"/>
                  <a:pt x="856" y="1049"/>
                </a:cubicBezTo>
                <a:cubicBezTo>
                  <a:pt x="856" y="809"/>
                  <a:pt x="856" y="809"/>
                  <a:pt x="856" y="809"/>
                </a:cubicBezTo>
                <a:cubicBezTo>
                  <a:pt x="876" y="805"/>
                  <a:pt x="876" y="805"/>
                  <a:pt x="876" y="805"/>
                </a:cubicBezTo>
                <a:close/>
                <a:moveTo>
                  <a:pt x="924" y="795"/>
                </a:moveTo>
                <a:cubicBezTo>
                  <a:pt x="924" y="1035"/>
                  <a:pt x="924" y="1035"/>
                  <a:pt x="924" y="1035"/>
                </a:cubicBezTo>
                <a:cubicBezTo>
                  <a:pt x="904" y="1039"/>
                  <a:pt x="904" y="1039"/>
                  <a:pt x="904" y="1039"/>
                </a:cubicBezTo>
                <a:cubicBezTo>
                  <a:pt x="904" y="799"/>
                  <a:pt x="904" y="799"/>
                  <a:pt x="904" y="799"/>
                </a:cubicBezTo>
                <a:cubicBezTo>
                  <a:pt x="924" y="795"/>
                  <a:pt x="924" y="795"/>
                  <a:pt x="924" y="795"/>
                </a:cubicBezTo>
                <a:close/>
                <a:moveTo>
                  <a:pt x="1020" y="775"/>
                </a:moveTo>
                <a:cubicBezTo>
                  <a:pt x="1020" y="1016"/>
                  <a:pt x="1020" y="1016"/>
                  <a:pt x="1020" y="1016"/>
                </a:cubicBezTo>
                <a:cubicBezTo>
                  <a:pt x="1000" y="1020"/>
                  <a:pt x="1000" y="1020"/>
                  <a:pt x="1000" y="1020"/>
                </a:cubicBezTo>
                <a:cubicBezTo>
                  <a:pt x="1000" y="779"/>
                  <a:pt x="1000" y="779"/>
                  <a:pt x="1000" y="779"/>
                </a:cubicBezTo>
                <a:cubicBezTo>
                  <a:pt x="1020" y="775"/>
                  <a:pt x="1020" y="775"/>
                  <a:pt x="1020" y="775"/>
                </a:cubicBezTo>
                <a:close/>
                <a:moveTo>
                  <a:pt x="972" y="785"/>
                </a:moveTo>
                <a:cubicBezTo>
                  <a:pt x="972" y="1026"/>
                  <a:pt x="972" y="1026"/>
                  <a:pt x="972" y="1026"/>
                </a:cubicBezTo>
                <a:cubicBezTo>
                  <a:pt x="952" y="1030"/>
                  <a:pt x="952" y="1030"/>
                  <a:pt x="952" y="1030"/>
                </a:cubicBezTo>
                <a:cubicBezTo>
                  <a:pt x="952" y="789"/>
                  <a:pt x="952" y="789"/>
                  <a:pt x="952" y="789"/>
                </a:cubicBezTo>
                <a:cubicBezTo>
                  <a:pt x="972" y="785"/>
                  <a:pt x="972" y="785"/>
                  <a:pt x="972" y="785"/>
                </a:cubicBezTo>
                <a:close/>
                <a:moveTo>
                  <a:pt x="1404" y="937"/>
                </a:moveTo>
                <a:cubicBezTo>
                  <a:pt x="1336" y="951"/>
                  <a:pt x="1336" y="951"/>
                  <a:pt x="1336" y="951"/>
                </a:cubicBezTo>
                <a:cubicBezTo>
                  <a:pt x="1336" y="711"/>
                  <a:pt x="1336" y="711"/>
                  <a:pt x="1336" y="711"/>
                </a:cubicBezTo>
                <a:cubicBezTo>
                  <a:pt x="1404" y="697"/>
                  <a:pt x="1404" y="697"/>
                  <a:pt x="1404" y="697"/>
                </a:cubicBezTo>
                <a:cubicBezTo>
                  <a:pt x="1404" y="937"/>
                  <a:pt x="1404" y="937"/>
                  <a:pt x="1404" y="937"/>
                </a:cubicBezTo>
                <a:close/>
                <a:moveTo>
                  <a:pt x="1212" y="736"/>
                </a:moveTo>
                <a:cubicBezTo>
                  <a:pt x="1212" y="896"/>
                  <a:pt x="1212" y="896"/>
                  <a:pt x="1212" y="896"/>
                </a:cubicBezTo>
                <a:cubicBezTo>
                  <a:pt x="1048" y="929"/>
                  <a:pt x="1048" y="929"/>
                  <a:pt x="1048" y="929"/>
                </a:cubicBezTo>
                <a:cubicBezTo>
                  <a:pt x="1048" y="770"/>
                  <a:pt x="1048" y="770"/>
                  <a:pt x="1048" y="770"/>
                </a:cubicBezTo>
                <a:cubicBezTo>
                  <a:pt x="1212" y="736"/>
                  <a:pt x="1212" y="736"/>
                  <a:pt x="1212" y="736"/>
                </a:cubicBezTo>
                <a:close/>
                <a:moveTo>
                  <a:pt x="792" y="443"/>
                </a:moveTo>
                <a:cubicBezTo>
                  <a:pt x="670" y="443"/>
                  <a:pt x="570" y="344"/>
                  <a:pt x="570" y="222"/>
                </a:cubicBezTo>
                <a:cubicBezTo>
                  <a:pt x="570" y="99"/>
                  <a:pt x="670" y="0"/>
                  <a:pt x="792" y="0"/>
                </a:cubicBezTo>
                <a:cubicBezTo>
                  <a:pt x="914" y="0"/>
                  <a:pt x="1014" y="99"/>
                  <a:pt x="1014" y="222"/>
                </a:cubicBezTo>
                <a:cubicBezTo>
                  <a:pt x="1014" y="344"/>
                  <a:pt x="914" y="443"/>
                  <a:pt x="792" y="44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87826" y="938097"/>
            <a:ext cx="182628" cy="34404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69292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774050"/>
              </p:ext>
            </p:extLst>
          </p:nvPr>
        </p:nvGraphicFramePr>
        <p:xfrm>
          <a:off x="0" y="1244502"/>
          <a:ext cx="9037673" cy="522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Lesertall blant </a:t>
            </a:r>
            <a:r>
              <a:rPr lang="nb-NO" u="sng" dirty="0" smtClean="0"/>
              <a:t>ledere</a:t>
            </a:r>
            <a:r>
              <a:rPr lang="nb-NO" dirty="0" smtClean="0"/>
              <a:t> i norsk næringsliv og offentlig sektor</a:t>
            </a:r>
            <a:br>
              <a:rPr lang="nb-NO" dirty="0" smtClean="0"/>
            </a:br>
            <a:r>
              <a:rPr lang="nb-NO" b="0" i="1" dirty="0" smtClean="0"/>
              <a:t>Papirlesing (000)</a:t>
            </a:r>
            <a:endParaRPr lang="nb-NO" b="0" i="1" dirty="0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7392745" y="100094"/>
            <a:ext cx="1737360" cy="1840035"/>
          </a:xfrm>
          <a:prstGeom prst="ellipse">
            <a:avLst/>
          </a:prstGeom>
          <a:solidFill>
            <a:srgbClr val="F98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grpSp>
        <p:nvGrpSpPr>
          <p:cNvPr id="35" name="Group 181"/>
          <p:cNvGrpSpPr>
            <a:grpSpLocks noChangeAspect="1"/>
          </p:cNvGrpSpPr>
          <p:nvPr/>
        </p:nvGrpSpPr>
        <p:grpSpPr>
          <a:xfrm>
            <a:off x="8299187" y="596047"/>
            <a:ext cx="648422" cy="720000"/>
            <a:chOff x="1784350" y="4149725"/>
            <a:chExt cx="977900" cy="1085850"/>
          </a:xfrm>
          <a:solidFill>
            <a:schemeClr val="bg1"/>
          </a:solidFill>
        </p:grpSpPr>
        <p:sp>
          <p:nvSpPr>
            <p:cNvPr id="36" name="Freeform 48"/>
            <p:cNvSpPr>
              <a:spLocks/>
            </p:cNvSpPr>
            <p:nvPr/>
          </p:nvSpPr>
          <p:spPr bwMode="auto">
            <a:xfrm>
              <a:off x="2019300" y="4149725"/>
              <a:ext cx="503238" cy="396875"/>
            </a:xfrm>
            <a:custGeom>
              <a:avLst/>
              <a:gdLst/>
              <a:ahLst/>
              <a:cxnLst>
                <a:cxn ang="0">
                  <a:pos x="387" y="246"/>
                </a:cxn>
                <a:cxn ang="0">
                  <a:pos x="393" y="197"/>
                </a:cxn>
                <a:cxn ang="0">
                  <a:pos x="196" y="0"/>
                </a:cxn>
                <a:cxn ang="0">
                  <a:pos x="0" y="197"/>
                </a:cxn>
                <a:cxn ang="0">
                  <a:pos x="6" y="246"/>
                </a:cxn>
                <a:cxn ang="0">
                  <a:pos x="201" y="310"/>
                </a:cxn>
                <a:cxn ang="0">
                  <a:pos x="387" y="246"/>
                </a:cxn>
              </a:cxnLst>
              <a:rect l="0" t="0" r="r" b="b"/>
              <a:pathLst>
                <a:path w="393" h="310">
                  <a:moveTo>
                    <a:pt x="387" y="246"/>
                  </a:moveTo>
                  <a:cubicBezTo>
                    <a:pt x="391" y="231"/>
                    <a:pt x="393" y="214"/>
                    <a:pt x="393" y="197"/>
                  </a:cubicBezTo>
                  <a:cubicBezTo>
                    <a:pt x="393" y="89"/>
                    <a:pt x="305" y="0"/>
                    <a:pt x="196" y="0"/>
                  </a:cubicBezTo>
                  <a:cubicBezTo>
                    <a:pt x="88" y="0"/>
                    <a:pt x="0" y="89"/>
                    <a:pt x="0" y="197"/>
                  </a:cubicBezTo>
                  <a:cubicBezTo>
                    <a:pt x="0" y="214"/>
                    <a:pt x="2" y="230"/>
                    <a:pt x="6" y="246"/>
                  </a:cubicBezTo>
                  <a:cubicBezTo>
                    <a:pt x="76" y="249"/>
                    <a:pt x="145" y="272"/>
                    <a:pt x="201" y="310"/>
                  </a:cubicBezTo>
                  <a:cubicBezTo>
                    <a:pt x="253" y="274"/>
                    <a:pt x="320" y="251"/>
                    <a:pt x="387" y="2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49"/>
            <p:cNvSpPr>
              <a:spLocks/>
            </p:cNvSpPr>
            <p:nvPr/>
          </p:nvSpPr>
          <p:spPr bwMode="auto">
            <a:xfrm>
              <a:off x="1828800" y="4930775"/>
              <a:ext cx="895350" cy="304800"/>
            </a:xfrm>
            <a:custGeom>
              <a:avLst/>
              <a:gdLst/>
              <a:ahLst/>
              <a:cxnLst>
                <a:cxn ang="0">
                  <a:pos x="62" y="175"/>
                </a:cxn>
                <a:cxn ang="0">
                  <a:pos x="78" y="173"/>
                </a:cxn>
                <a:cxn ang="0">
                  <a:pos x="138" y="165"/>
                </a:cxn>
                <a:cxn ang="0">
                  <a:pos x="307" y="223"/>
                </a:cxn>
                <a:cxn ang="0">
                  <a:pos x="349" y="238"/>
                </a:cxn>
                <a:cxn ang="0">
                  <a:pos x="393" y="222"/>
                </a:cxn>
                <a:cxn ang="0">
                  <a:pos x="564" y="162"/>
                </a:cxn>
                <a:cxn ang="0">
                  <a:pos x="621" y="169"/>
                </a:cxn>
                <a:cxn ang="0">
                  <a:pos x="637" y="171"/>
                </a:cxn>
                <a:cxn ang="0">
                  <a:pos x="699" y="109"/>
                </a:cxn>
                <a:cxn ang="0">
                  <a:pos x="699" y="58"/>
                </a:cxn>
                <a:cxn ang="0">
                  <a:pos x="699" y="59"/>
                </a:cxn>
                <a:cxn ang="0">
                  <a:pos x="672" y="63"/>
                </a:cxn>
                <a:cxn ang="0">
                  <a:pos x="671" y="63"/>
                </a:cxn>
                <a:cxn ang="0">
                  <a:pos x="671" y="63"/>
                </a:cxn>
                <a:cxn ang="0">
                  <a:pos x="645" y="63"/>
                </a:cxn>
                <a:cxn ang="0">
                  <a:pos x="645" y="89"/>
                </a:cxn>
                <a:cxn ang="0">
                  <a:pos x="645" y="109"/>
                </a:cxn>
                <a:cxn ang="0">
                  <a:pos x="637" y="117"/>
                </a:cxn>
                <a:cxn ang="0">
                  <a:pos x="635" y="117"/>
                </a:cxn>
                <a:cxn ang="0">
                  <a:pos x="571" y="108"/>
                </a:cxn>
                <a:cxn ang="0">
                  <a:pos x="564" y="108"/>
                </a:cxn>
                <a:cxn ang="0">
                  <a:pos x="552" y="109"/>
                </a:cxn>
                <a:cxn ang="0">
                  <a:pos x="372" y="169"/>
                </a:cxn>
                <a:cxn ang="0">
                  <a:pos x="370" y="151"/>
                </a:cxn>
                <a:cxn ang="0">
                  <a:pos x="366" y="120"/>
                </a:cxn>
                <a:cxn ang="0">
                  <a:pos x="350" y="0"/>
                </a:cxn>
                <a:cxn ang="0">
                  <a:pos x="333" y="121"/>
                </a:cxn>
                <a:cxn ang="0">
                  <a:pos x="329" y="151"/>
                </a:cxn>
                <a:cxn ang="0">
                  <a:pos x="327" y="170"/>
                </a:cxn>
                <a:cxn ang="0">
                  <a:pos x="150" y="111"/>
                </a:cxn>
                <a:cxn ang="0">
                  <a:pos x="138" y="111"/>
                </a:cxn>
                <a:cxn ang="0">
                  <a:pos x="130" y="111"/>
                </a:cxn>
                <a:cxn ang="0">
                  <a:pos x="64" y="120"/>
                </a:cxn>
                <a:cxn ang="0">
                  <a:pos x="62" y="121"/>
                </a:cxn>
                <a:cxn ang="0">
                  <a:pos x="54" y="113"/>
                </a:cxn>
                <a:cxn ang="0">
                  <a:pos x="54" y="93"/>
                </a:cxn>
                <a:cxn ang="0">
                  <a:pos x="54" y="64"/>
                </a:cxn>
                <a:cxn ang="0">
                  <a:pos x="27" y="64"/>
                </a:cxn>
                <a:cxn ang="0">
                  <a:pos x="27" y="64"/>
                </a:cxn>
                <a:cxn ang="0">
                  <a:pos x="12" y="64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113"/>
                </a:cxn>
                <a:cxn ang="0">
                  <a:pos x="62" y="175"/>
                </a:cxn>
              </a:cxnLst>
              <a:rect l="0" t="0" r="r" b="b"/>
              <a:pathLst>
                <a:path w="699" h="238">
                  <a:moveTo>
                    <a:pt x="62" y="175"/>
                  </a:moveTo>
                  <a:cubicBezTo>
                    <a:pt x="68" y="175"/>
                    <a:pt x="73" y="174"/>
                    <a:pt x="78" y="173"/>
                  </a:cubicBezTo>
                  <a:cubicBezTo>
                    <a:pt x="97" y="168"/>
                    <a:pt x="117" y="165"/>
                    <a:pt x="138" y="165"/>
                  </a:cubicBezTo>
                  <a:cubicBezTo>
                    <a:pt x="201" y="165"/>
                    <a:pt x="264" y="187"/>
                    <a:pt x="307" y="223"/>
                  </a:cubicBezTo>
                  <a:cubicBezTo>
                    <a:pt x="319" y="233"/>
                    <a:pt x="334" y="238"/>
                    <a:pt x="349" y="238"/>
                  </a:cubicBezTo>
                  <a:cubicBezTo>
                    <a:pt x="365" y="238"/>
                    <a:pt x="381" y="232"/>
                    <a:pt x="393" y="222"/>
                  </a:cubicBezTo>
                  <a:cubicBezTo>
                    <a:pt x="436" y="185"/>
                    <a:pt x="500" y="162"/>
                    <a:pt x="564" y="162"/>
                  </a:cubicBezTo>
                  <a:cubicBezTo>
                    <a:pt x="584" y="162"/>
                    <a:pt x="603" y="165"/>
                    <a:pt x="621" y="169"/>
                  </a:cubicBezTo>
                  <a:cubicBezTo>
                    <a:pt x="626" y="171"/>
                    <a:pt x="631" y="171"/>
                    <a:pt x="637" y="171"/>
                  </a:cubicBezTo>
                  <a:cubicBezTo>
                    <a:pt x="671" y="171"/>
                    <a:pt x="699" y="143"/>
                    <a:pt x="699" y="109"/>
                  </a:cubicBezTo>
                  <a:cubicBezTo>
                    <a:pt x="699" y="58"/>
                    <a:pt x="699" y="58"/>
                    <a:pt x="699" y="58"/>
                  </a:cubicBezTo>
                  <a:cubicBezTo>
                    <a:pt x="699" y="58"/>
                    <a:pt x="699" y="58"/>
                    <a:pt x="699" y="59"/>
                  </a:cubicBezTo>
                  <a:cubicBezTo>
                    <a:pt x="690" y="61"/>
                    <a:pt x="681" y="63"/>
                    <a:pt x="672" y="63"/>
                  </a:cubicBezTo>
                  <a:cubicBezTo>
                    <a:pt x="672" y="63"/>
                    <a:pt x="671" y="63"/>
                    <a:pt x="671" y="63"/>
                  </a:cubicBezTo>
                  <a:cubicBezTo>
                    <a:pt x="671" y="63"/>
                    <a:pt x="671" y="63"/>
                    <a:pt x="671" y="63"/>
                  </a:cubicBezTo>
                  <a:cubicBezTo>
                    <a:pt x="645" y="63"/>
                    <a:pt x="645" y="63"/>
                    <a:pt x="645" y="63"/>
                  </a:cubicBezTo>
                  <a:cubicBezTo>
                    <a:pt x="645" y="89"/>
                    <a:pt x="645" y="89"/>
                    <a:pt x="645" y="89"/>
                  </a:cubicBezTo>
                  <a:cubicBezTo>
                    <a:pt x="645" y="109"/>
                    <a:pt x="645" y="109"/>
                    <a:pt x="645" y="109"/>
                  </a:cubicBezTo>
                  <a:cubicBezTo>
                    <a:pt x="645" y="114"/>
                    <a:pt x="641" y="117"/>
                    <a:pt x="637" y="117"/>
                  </a:cubicBezTo>
                  <a:cubicBezTo>
                    <a:pt x="636" y="117"/>
                    <a:pt x="635" y="117"/>
                    <a:pt x="635" y="117"/>
                  </a:cubicBezTo>
                  <a:cubicBezTo>
                    <a:pt x="614" y="112"/>
                    <a:pt x="593" y="109"/>
                    <a:pt x="571" y="108"/>
                  </a:cubicBezTo>
                  <a:cubicBezTo>
                    <a:pt x="569" y="108"/>
                    <a:pt x="566" y="108"/>
                    <a:pt x="564" y="108"/>
                  </a:cubicBezTo>
                  <a:cubicBezTo>
                    <a:pt x="560" y="108"/>
                    <a:pt x="556" y="108"/>
                    <a:pt x="552" y="109"/>
                  </a:cubicBezTo>
                  <a:cubicBezTo>
                    <a:pt x="488" y="111"/>
                    <a:pt x="422" y="133"/>
                    <a:pt x="372" y="169"/>
                  </a:cubicBezTo>
                  <a:cubicBezTo>
                    <a:pt x="370" y="151"/>
                    <a:pt x="370" y="151"/>
                    <a:pt x="370" y="151"/>
                  </a:cubicBezTo>
                  <a:cubicBezTo>
                    <a:pt x="366" y="120"/>
                    <a:pt x="366" y="120"/>
                    <a:pt x="366" y="12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33" y="121"/>
                    <a:pt x="333" y="121"/>
                    <a:pt x="333" y="121"/>
                  </a:cubicBezTo>
                  <a:cubicBezTo>
                    <a:pt x="329" y="151"/>
                    <a:pt x="329" y="151"/>
                    <a:pt x="329" y="151"/>
                  </a:cubicBezTo>
                  <a:cubicBezTo>
                    <a:pt x="327" y="170"/>
                    <a:pt x="327" y="170"/>
                    <a:pt x="327" y="170"/>
                  </a:cubicBezTo>
                  <a:cubicBezTo>
                    <a:pt x="277" y="134"/>
                    <a:pt x="213" y="114"/>
                    <a:pt x="150" y="111"/>
                  </a:cubicBezTo>
                  <a:cubicBezTo>
                    <a:pt x="146" y="111"/>
                    <a:pt x="142" y="111"/>
                    <a:pt x="138" y="111"/>
                  </a:cubicBezTo>
                  <a:cubicBezTo>
                    <a:pt x="136" y="111"/>
                    <a:pt x="133" y="111"/>
                    <a:pt x="130" y="111"/>
                  </a:cubicBezTo>
                  <a:cubicBezTo>
                    <a:pt x="108" y="112"/>
                    <a:pt x="85" y="115"/>
                    <a:pt x="64" y="120"/>
                  </a:cubicBezTo>
                  <a:cubicBezTo>
                    <a:pt x="63" y="121"/>
                    <a:pt x="63" y="121"/>
                    <a:pt x="62" y="121"/>
                  </a:cubicBezTo>
                  <a:cubicBezTo>
                    <a:pt x="58" y="121"/>
                    <a:pt x="54" y="117"/>
                    <a:pt x="54" y="11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8" y="64"/>
                    <a:pt x="4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47"/>
                    <a:pt x="28" y="175"/>
                    <a:pt x="62" y="1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50"/>
            <p:cNvSpPr>
              <a:spLocks/>
            </p:cNvSpPr>
            <p:nvPr/>
          </p:nvSpPr>
          <p:spPr bwMode="auto">
            <a:xfrm>
              <a:off x="1828800" y="4532313"/>
              <a:ext cx="895350" cy="212725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51" y="10"/>
                </a:cxn>
                <a:cxn ang="0">
                  <a:pos x="27" y="22"/>
                </a:cxn>
                <a:cxn ang="0">
                  <a:pos x="0" y="77"/>
                </a:cxn>
                <a:cxn ang="0">
                  <a:pos x="0" y="140"/>
                </a:cxn>
                <a:cxn ang="0">
                  <a:pos x="27" y="135"/>
                </a:cxn>
                <a:cxn ang="0">
                  <a:pos x="28" y="135"/>
                </a:cxn>
                <a:cxn ang="0">
                  <a:pos x="52" y="135"/>
                </a:cxn>
                <a:cxn ang="0">
                  <a:pos x="54" y="135"/>
                </a:cxn>
                <a:cxn ang="0">
                  <a:pos x="54" y="77"/>
                </a:cxn>
                <a:cxn ang="0">
                  <a:pos x="65" y="63"/>
                </a:cxn>
                <a:cxn ang="0">
                  <a:pos x="135" y="54"/>
                </a:cxn>
                <a:cxn ang="0">
                  <a:pos x="330" y="118"/>
                </a:cxn>
                <a:cxn ang="0">
                  <a:pos x="350" y="166"/>
                </a:cxn>
                <a:cxn ang="0">
                  <a:pos x="369" y="118"/>
                </a:cxn>
                <a:cxn ang="0">
                  <a:pos x="564" y="54"/>
                </a:cxn>
                <a:cxn ang="0">
                  <a:pos x="635" y="63"/>
                </a:cxn>
                <a:cxn ang="0">
                  <a:pos x="645" y="77"/>
                </a:cxn>
                <a:cxn ang="0">
                  <a:pos x="645" y="135"/>
                </a:cxn>
                <a:cxn ang="0">
                  <a:pos x="666" y="135"/>
                </a:cxn>
                <a:cxn ang="0">
                  <a:pos x="672" y="136"/>
                </a:cxn>
                <a:cxn ang="0">
                  <a:pos x="699" y="141"/>
                </a:cxn>
                <a:cxn ang="0">
                  <a:pos x="699" y="77"/>
                </a:cxn>
                <a:cxn ang="0">
                  <a:pos x="672" y="22"/>
                </a:cxn>
                <a:cxn ang="0">
                  <a:pos x="648" y="10"/>
                </a:cxn>
                <a:cxn ang="0">
                  <a:pos x="573" y="0"/>
                </a:cxn>
                <a:cxn ang="0">
                  <a:pos x="564" y="0"/>
                </a:cxn>
                <a:cxn ang="0">
                  <a:pos x="512" y="4"/>
                </a:cxn>
                <a:cxn ang="0">
                  <a:pos x="350" y="65"/>
                </a:cxn>
                <a:cxn ang="0">
                  <a:pos x="178" y="3"/>
                </a:cxn>
                <a:cxn ang="0">
                  <a:pos x="135" y="0"/>
                </a:cxn>
                <a:cxn ang="0">
                  <a:pos x="126" y="0"/>
                </a:cxn>
              </a:cxnLst>
              <a:rect l="0" t="0" r="r" b="b"/>
              <a:pathLst>
                <a:path w="699" h="166">
                  <a:moveTo>
                    <a:pt x="126" y="0"/>
                  </a:moveTo>
                  <a:cubicBezTo>
                    <a:pt x="100" y="1"/>
                    <a:pt x="75" y="4"/>
                    <a:pt x="51" y="10"/>
                  </a:cubicBezTo>
                  <a:cubicBezTo>
                    <a:pt x="42" y="13"/>
                    <a:pt x="34" y="17"/>
                    <a:pt x="27" y="22"/>
                  </a:cubicBezTo>
                  <a:cubicBezTo>
                    <a:pt x="10" y="35"/>
                    <a:pt x="0" y="55"/>
                    <a:pt x="0" y="77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9" y="137"/>
                    <a:pt x="18" y="135"/>
                    <a:pt x="27" y="135"/>
                  </a:cubicBezTo>
                  <a:cubicBezTo>
                    <a:pt x="27" y="135"/>
                    <a:pt x="28" y="135"/>
                    <a:pt x="28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0"/>
                    <a:pt x="58" y="64"/>
                    <a:pt x="65" y="63"/>
                  </a:cubicBezTo>
                  <a:cubicBezTo>
                    <a:pt x="87" y="57"/>
                    <a:pt x="111" y="54"/>
                    <a:pt x="135" y="54"/>
                  </a:cubicBezTo>
                  <a:cubicBezTo>
                    <a:pt x="205" y="54"/>
                    <a:pt x="277" y="77"/>
                    <a:pt x="330" y="118"/>
                  </a:cubicBezTo>
                  <a:cubicBezTo>
                    <a:pt x="350" y="166"/>
                    <a:pt x="350" y="166"/>
                    <a:pt x="350" y="166"/>
                  </a:cubicBezTo>
                  <a:cubicBezTo>
                    <a:pt x="369" y="118"/>
                    <a:pt x="369" y="118"/>
                    <a:pt x="369" y="118"/>
                  </a:cubicBezTo>
                  <a:cubicBezTo>
                    <a:pt x="422" y="77"/>
                    <a:pt x="495" y="54"/>
                    <a:pt x="564" y="54"/>
                  </a:cubicBezTo>
                  <a:cubicBezTo>
                    <a:pt x="588" y="54"/>
                    <a:pt x="612" y="57"/>
                    <a:pt x="635" y="63"/>
                  </a:cubicBezTo>
                  <a:cubicBezTo>
                    <a:pt x="641" y="64"/>
                    <a:pt x="645" y="70"/>
                    <a:pt x="645" y="77"/>
                  </a:cubicBezTo>
                  <a:cubicBezTo>
                    <a:pt x="645" y="135"/>
                    <a:pt x="645" y="135"/>
                    <a:pt x="645" y="135"/>
                  </a:cubicBezTo>
                  <a:cubicBezTo>
                    <a:pt x="666" y="135"/>
                    <a:pt x="666" y="135"/>
                    <a:pt x="666" y="135"/>
                  </a:cubicBezTo>
                  <a:cubicBezTo>
                    <a:pt x="668" y="135"/>
                    <a:pt x="670" y="135"/>
                    <a:pt x="672" y="136"/>
                  </a:cubicBezTo>
                  <a:cubicBezTo>
                    <a:pt x="682" y="136"/>
                    <a:pt x="691" y="138"/>
                    <a:pt x="699" y="141"/>
                  </a:cubicBezTo>
                  <a:cubicBezTo>
                    <a:pt x="699" y="77"/>
                    <a:pt x="699" y="77"/>
                    <a:pt x="699" y="77"/>
                  </a:cubicBezTo>
                  <a:cubicBezTo>
                    <a:pt x="699" y="55"/>
                    <a:pt x="689" y="35"/>
                    <a:pt x="672" y="22"/>
                  </a:cubicBezTo>
                  <a:cubicBezTo>
                    <a:pt x="665" y="17"/>
                    <a:pt x="657" y="13"/>
                    <a:pt x="648" y="10"/>
                  </a:cubicBezTo>
                  <a:cubicBezTo>
                    <a:pt x="624" y="4"/>
                    <a:pt x="599" y="1"/>
                    <a:pt x="573" y="0"/>
                  </a:cubicBezTo>
                  <a:cubicBezTo>
                    <a:pt x="570" y="0"/>
                    <a:pt x="567" y="0"/>
                    <a:pt x="564" y="0"/>
                  </a:cubicBezTo>
                  <a:cubicBezTo>
                    <a:pt x="547" y="0"/>
                    <a:pt x="529" y="2"/>
                    <a:pt x="512" y="4"/>
                  </a:cubicBezTo>
                  <a:cubicBezTo>
                    <a:pt x="453" y="12"/>
                    <a:pt x="396" y="34"/>
                    <a:pt x="350" y="65"/>
                  </a:cubicBezTo>
                  <a:cubicBezTo>
                    <a:pt x="301" y="32"/>
                    <a:pt x="240" y="10"/>
                    <a:pt x="178" y="3"/>
                  </a:cubicBezTo>
                  <a:cubicBezTo>
                    <a:pt x="164" y="1"/>
                    <a:pt x="150" y="0"/>
                    <a:pt x="135" y="0"/>
                  </a:cubicBezTo>
                  <a:cubicBezTo>
                    <a:pt x="132" y="0"/>
                    <a:pt x="129" y="0"/>
                    <a:pt x="12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51"/>
            <p:cNvSpPr>
              <a:spLocks/>
            </p:cNvSpPr>
            <p:nvPr/>
          </p:nvSpPr>
          <p:spPr bwMode="auto">
            <a:xfrm>
              <a:off x="2600325" y="4745038"/>
              <a:ext cx="161925" cy="227013"/>
            </a:xfrm>
            <a:custGeom>
              <a:avLst/>
              <a:gdLst/>
              <a:ahLst/>
              <a:cxnLst>
                <a:cxn ang="0">
                  <a:pos x="127" y="120"/>
                </a:cxn>
                <a:cxn ang="0">
                  <a:pos x="127" y="64"/>
                </a:cxn>
                <a:cxn ang="0">
                  <a:pos x="97" y="10"/>
                </a:cxn>
                <a:cxn ang="0">
                  <a:pos x="70" y="1"/>
                </a:cxn>
                <a:cxn ang="0">
                  <a:pos x="64" y="0"/>
                </a:cxn>
                <a:cxn ang="0">
                  <a:pos x="43" y="0"/>
                </a:cxn>
                <a:cxn ang="0">
                  <a:pos x="39" y="0"/>
                </a:cxn>
                <a:cxn ang="0">
                  <a:pos x="33" y="0"/>
                </a:cxn>
                <a:cxn ang="0">
                  <a:pos x="26" y="0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17" y="51"/>
                </a:cxn>
                <a:cxn ang="0">
                  <a:pos x="26" y="51"/>
                </a:cxn>
                <a:cxn ang="0">
                  <a:pos x="33" y="58"/>
                </a:cxn>
                <a:cxn ang="0">
                  <a:pos x="26" y="66"/>
                </a:cxn>
                <a:cxn ang="0">
                  <a:pos x="17" y="66"/>
                </a:cxn>
                <a:cxn ang="0">
                  <a:pos x="0" y="82"/>
                </a:cxn>
                <a:cxn ang="0">
                  <a:pos x="0" y="97"/>
                </a:cxn>
                <a:cxn ang="0">
                  <a:pos x="17" y="113"/>
                </a:cxn>
                <a:cxn ang="0">
                  <a:pos x="25" y="113"/>
                </a:cxn>
                <a:cxn ang="0">
                  <a:pos x="33" y="122"/>
                </a:cxn>
                <a:cxn ang="0">
                  <a:pos x="25" y="130"/>
                </a:cxn>
                <a:cxn ang="0">
                  <a:pos x="17" y="130"/>
                </a:cxn>
                <a:cxn ang="0">
                  <a:pos x="4" y="146"/>
                </a:cxn>
                <a:cxn ang="0">
                  <a:pos x="6" y="154"/>
                </a:cxn>
                <a:cxn ang="0">
                  <a:pos x="35" y="178"/>
                </a:cxn>
                <a:cxn ang="0">
                  <a:pos x="43" y="178"/>
                </a:cxn>
                <a:cxn ang="0">
                  <a:pos x="69" y="178"/>
                </a:cxn>
                <a:cxn ang="0">
                  <a:pos x="70" y="178"/>
                </a:cxn>
                <a:cxn ang="0">
                  <a:pos x="97" y="171"/>
                </a:cxn>
                <a:cxn ang="0">
                  <a:pos x="127" y="120"/>
                </a:cxn>
              </a:cxnLst>
              <a:rect l="0" t="0" r="r" b="b"/>
              <a:pathLst>
                <a:path w="127" h="178">
                  <a:moveTo>
                    <a:pt x="127" y="120"/>
                  </a:moveTo>
                  <a:cubicBezTo>
                    <a:pt x="127" y="64"/>
                    <a:pt x="127" y="64"/>
                    <a:pt x="127" y="64"/>
                  </a:cubicBezTo>
                  <a:cubicBezTo>
                    <a:pt x="127" y="41"/>
                    <a:pt x="115" y="21"/>
                    <a:pt x="97" y="10"/>
                  </a:cubicBezTo>
                  <a:cubicBezTo>
                    <a:pt x="89" y="5"/>
                    <a:pt x="80" y="2"/>
                    <a:pt x="70" y="1"/>
                  </a:cubicBezTo>
                  <a:cubicBezTo>
                    <a:pt x="68" y="1"/>
                    <a:pt x="66" y="0"/>
                    <a:pt x="6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8" y="51"/>
                    <a:pt x="17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30" y="51"/>
                    <a:pt x="33" y="54"/>
                    <a:pt x="33" y="58"/>
                  </a:cubicBezTo>
                  <a:cubicBezTo>
                    <a:pt x="33" y="62"/>
                    <a:pt x="30" y="66"/>
                    <a:pt x="26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8" y="66"/>
                    <a:pt x="0" y="73"/>
                    <a:pt x="0" y="8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6"/>
                    <a:pt x="8" y="113"/>
                    <a:pt x="17" y="113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30" y="113"/>
                    <a:pt x="33" y="117"/>
                    <a:pt x="33" y="122"/>
                  </a:cubicBezTo>
                  <a:cubicBezTo>
                    <a:pt x="33" y="127"/>
                    <a:pt x="30" y="130"/>
                    <a:pt x="25" y="130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8" y="130"/>
                    <a:pt x="2" y="138"/>
                    <a:pt x="4" y="146"/>
                  </a:cubicBezTo>
                  <a:cubicBezTo>
                    <a:pt x="6" y="154"/>
                    <a:pt x="6" y="154"/>
                    <a:pt x="6" y="154"/>
                  </a:cubicBezTo>
                  <a:cubicBezTo>
                    <a:pt x="9" y="168"/>
                    <a:pt x="21" y="178"/>
                    <a:pt x="35" y="178"/>
                  </a:cubicBezTo>
                  <a:cubicBezTo>
                    <a:pt x="43" y="178"/>
                    <a:pt x="43" y="178"/>
                    <a:pt x="43" y="178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8"/>
                    <a:pt x="70" y="178"/>
                  </a:cubicBezTo>
                  <a:cubicBezTo>
                    <a:pt x="80" y="178"/>
                    <a:pt x="89" y="175"/>
                    <a:pt x="97" y="171"/>
                  </a:cubicBezTo>
                  <a:cubicBezTo>
                    <a:pt x="115" y="161"/>
                    <a:pt x="127" y="142"/>
                    <a:pt x="127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52"/>
            <p:cNvSpPr>
              <a:spLocks/>
            </p:cNvSpPr>
            <p:nvPr/>
          </p:nvSpPr>
          <p:spPr bwMode="auto">
            <a:xfrm>
              <a:off x="1784350" y="4745038"/>
              <a:ext cx="161925" cy="22701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132"/>
                </a:cxn>
                <a:cxn ang="0">
                  <a:pos x="35" y="177"/>
                </a:cxn>
                <a:cxn ang="0">
                  <a:pos x="47" y="178"/>
                </a:cxn>
                <a:cxn ang="0">
                  <a:pos x="62" y="178"/>
                </a:cxn>
                <a:cxn ang="0">
                  <a:pos x="89" y="178"/>
                </a:cxn>
                <a:cxn ang="0">
                  <a:pos x="93" y="178"/>
                </a:cxn>
                <a:cxn ang="0">
                  <a:pos x="93" y="178"/>
                </a:cxn>
                <a:cxn ang="0">
                  <a:pos x="94" y="178"/>
                </a:cxn>
                <a:cxn ang="0">
                  <a:pos x="110" y="178"/>
                </a:cxn>
                <a:cxn ang="0">
                  <a:pos x="126" y="162"/>
                </a:cxn>
                <a:cxn ang="0">
                  <a:pos x="126" y="147"/>
                </a:cxn>
                <a:cxn ang="0">
                  <a:pos x="110" y="130"/>
                </a:cxn>
                <a:cxn ang="0">
                  <a:pos x="102" y="130"/>
                </a:cxn>
                <a:cxn ang="0">
                  <a:pos x="93" y="122"/>
                </a:cxn>
                <a:cxn ang="0">
                  <a:pos x="102" y="113"/>
                </a:cxn>
                <a:cxn ang="0">
                  <a:pos x="110" y="113"/>
                </a:cxn>
                <a:cxn ang="0">
                  <a:pos x="126" y="97"/>
                </a:cxn>
                <a:cxn ang="0">
                  <a:pos x="126" y="82"/>
                </a:cxn>
                <a:cxn ang="0">
                  <a:pos x="110" y="66"/>
                </a:cxn>
                <a:cxn ang="0">
                  <a:pos x="101" y="66"/>
                </a:cxn>
                <a:cxn ang="0">
                  <a:pos x="93" y="58"/>
                </a:cxn>
                <a:cxn ang="0">
                  <a:pos x="101" y="51"/>
                </a:cxn>
                <a:cxn ang="0">
                  <a:pos x="110" y="51"/>
                </a:cxn>
                <a:cxn ang="0">
                  <a:pos x="126" y="35"/>
                </a:cxn>
                <a:cxn ang="0">
                  <a:pos x="126" y="26"/>
                </a:cxn>
                <a:cxn ang="0">
                  <a:pos x="101" y="0"/>
                </a:cxn>
                <a:cxn ang="0">
                  <a:pos x="93" y="0"/>
                </a:cxn>
                <a:cxn ang="0">
                  <a:pos x="89" y="0"/>
                </a:cxn>
                <a:cxn ang="0">
                  <a:pos x="87" y="0"/>
                </a:cxn>
                <a:cxn ang="0">
                  <a:pos x="63" y="0"/>
                </a:cxn>
                <a:cxn ang="0">
                  <a:pos x="62" y="0"/>
                </a:cxn>
                <a:cxn ang="0">
                  <a:pos x="35" y="7"/>
                </a:cxn>
                <a:cxn ang="0">
                  <a:pos x="0" y="64"/>
                </a:cxn>
              </a:cxnLst>
              <a:rect l="0" t="0" r="r" b="b"/>
              <a:pathLst>
                <a:path w="126" h="178">
                  <a:moveTo>
                    <a:pt x="0" y="64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153"/>
                    <a:pt x="15" y="172"/>
                    <a:pt x="35" y="177"/>
                  </a:cubicBezTo>
                  <a:cubicBezTo>
                    <a:pt x="39" y="178"/>
                    <a:pt x="43" y="178"/>
                    <a:pt x="47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4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9" y="178"/>
                    <a:pt x="126" y="171"/>
                    <a:pt x="126" y="162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38"/>
                    <a:pt x="119" y="130"/>
                    <a:pt x="110" y="130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97" y="130"/>
                    <a:pt x="93" y="127"/>
                    <a:pt x="93" y="122"/>
                  </a:cubicBezTo>
                  <a:cubicBezTo>
                    <a:pt x="93" y="117"/>
                    <a:pt x="97" y="113"/>
                    <a:pt x="102" y="113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9" y="113"/>
                    <a:pt x="126" y="106"/>
                    <a:pt x="126" y="97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6" y="73"/>
                    <a:pt x="119" y="66"/>
                    <a:pt x="110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97" y="66"/>
                    <a:pt x="93" y="62"/>
                    <a:pt x="93" y="58"/>
                  </a:cubicBezTo>
                  <a:cubicBezTo>
                    <a:pt x="93" y="54"/>
                    <a:pt x="97" y="51"/>
                    <a:pt x="101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9" y="51"/>
                    <a:pt x="126" y="44"/>
                    <a:pt x="126" y="3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12"/>
                    <a:pt x="115" y="0"/>
                    <a:pt x="101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2" y="0"/>
                    <a:pt x="62" y="0"/>
                  </a:cubicBezTo>
                  <a:cubicBezTo>
                    <a:pt x="52" y="1"/>
                    <a:pt x="43" y="3"/>
                    <a:pt x="35" y="7"/>
                  </a:cubicBezTo>
                  <a:cubicBezTo>
                    <a:pt x="14" y="17"/>
                    <a:pt x="0" y="39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53"/>
            <p:cNvSpPr>
              <a:spLocks/>
            </p:cNvSpPr>
            <p:nvPr/>
          </p:nvSpPr>
          <p:spPr bwMode="auto">
            <a:xfrm>
              <a:off x="2386013" y="4660900"/>
              <a:ext cx="185738" cy="152400"/>
            </a:xfrm>
            <a:custGeom>
              <a:avLst/>
              <a:gdLst/>
              <a:ahLst/>
              <a:cxnLst>
                <a:cxn ang="0">
                  <a:pos x="8" y="38"/>
                </a:cxn>
                <a:cxn ang="0">
                  <a:pos x="0" y="55"/>
                </a:cxn>
                <a:cxn ang="0">
                  <a:pos x="0" y="113"/>
                </a:cxn>
                <a:cxn ang="0">
                  <a:pos x="9" y="116"/>
                </a:cxn>
                <a:cxn ang="0">
                  <a:pos x="135" y="89"/>
                </a:cxn>
                <a:cxn ang="0">
                  <a:pos x="136" y="89"/>
                </a:cxn>
                <a:cxn ang="0">
                  <a:pos x="145" y="81"/>
                </a:cxn>
                <a:cxn ang="0">
                  <a:pos x="145" y="60"/>
                </a:cxn>
                <a:cxn ang="0">
                  <a:pos x="145" y="24"/>
                </a:cxn>
                <a:cxn ang="0">
                  <a:pos x="135" y="10"/>
                </a:cxn>
                <a:cxn ang="0">
                  <a:pos x="8" y="38"/>
                </a:cxn>
              </a:cxnLst>
              <a:rect l="0" t="0" r="r" b="b"/>
              <a:pathLst>
                <a:path w="145" h="119">
                  <a:moveTo>
                    <a:pt x="8" y="38"/>
                  </a:moveTo>
                  <a:cubicBezTo>
                    <a:pt x="3" y="42"/>
                    <a:pt x="0" y="49"/>
                    <a:pt x="0" y="5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7"/>
                    <a:pt x="5" y="119"/>
                    <a:pt x="9" y="116"/>
                  </a:cubicBezTo>
                  <a:cubicBezTo>
                    <a:pt x="43" y="90"/>
                    <a:pt x="93" y="79"/>
                    <a:pt x="135" y="89"/>
                  </a:cubicBezTo>
                  <a:cubicBezTo>
                    <a:pt x="136" y="89"/>
                    <a:pt x="136" y="89"/>
                    <a:pt x="136" y="89"/>
                  </a:cubicBezTo>
                  <a:cubicBezTo>
                    <a:pt x="141" y="89"/>
                    <a:pt x="145" y="86"/>
                    <a:pt x="145" y="81"/>
                  </a:cubicBezTo>
                  <a:cubicBezTo>
                    <a:pt x="145" y="60"/>
                    <a:pt x="145" y="60"/>
                    <a:pt x="145" y="60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17"/>
                    <a:pt x="141" y="11"/>
                    <a:pt x="135" y="10"/>
                  </a:cubicBezTo>
                  <a:cubicBezTo>
                    <a:pt x="92" y="0"/>
                    <a:pt x="43" y="11"/>
                    <a:pt x="8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2" name="Freeform 42"/>
          <p:cNvSpPr>
            <a:spLocks noChangeAspect="1" noEditPoints="1"/>
          </p:cNvSpPr>
          <p:nvPr/>
        </p:nvSpPr>
        <p:spPr bwMode="auto">
          <a:xfrm>
            <a:off x="7632765" y="634694"/>
            <a:ext cx="423804" cy="720000"/>
          </a:xfrm>
          <a:custGeom>
            <a:avLst/>
            <a:gdLst/>
            <a:ahLst/>
            <a:cxnLst>
              <a:cxn ang="0">
                <a:pos x="777" y="1699"/>
              </a:cxn>
              <a:cxn ang="0">
                <a:pos x="1584" y="1113"/>
              </a:cxn>
              <a:cxn ang="0">
                <a:pos x="949" y="2693"/>
              </a:cxn>
              <a:cxn ang="0">
                <a:pos x="765" y="2563"/>
              </a:cxn>
              <a:cxn ang="0">
                <a:pos x="101" y="1220"/>
              </a:cxn>
              <a:cxn ang="0">
                <a:pos x="547" y="500"/>
              </a:cxn>
              <a:cxn ang="0">
                <a:pos x="1371" y="1113"/>
              </a:cxn>
              <a:cxn ang="0">
                <a:pos x="1453" y="1568"/>
              </a:cxn>
              <a:cxn ang="0">
                <a:pos x="200" y="1292"/>
              </a:cxn>
              <a:cxn ang="0">
                <a:pos x="248" y="1302"/>
              </a:cxn>
              <a:cxn ang="0">
                <a:pos x="296" y="1311"/>
              </a:cxn>
              <a:cxn ang="0">
                <a:pos x="324" y="1557"/>
              </a:cxn>
              <a:cxn ang="0">
                <a:pos x="420" y="1437"/>
              </a:cxn>
              <a:cxn ang="0">
                <a:pos x="728" y="1399"/>
              </a:cxn>
              <a:cxn ang="0">
                <a:pos x="660" y="1385"/>
              </a:cxn>
              <a:cxn ang="0">
                <a:pos x="612" y="1376"/>
              </a:cxn>
              <a:cxn ang="0">
                <a:pos x="564" y="1466"/>
              </a:cxn>
              <a:cxn ang="0">
                <a:pos x="516" y="1457"/>
              </a:cxn>
              <a:cxn ang="0">
                <a:pos x="468" y="1447"/>
              </a:cxn>
              <a:cxn ang="0">
                <a:pos x="420" y="986"/>
              </a:cxn>
              <a:cxn ang="0">
                <a:pos x="468" y="996"/>
              </a:cxn>
              <a:cxn ang="0">
                <a:pos x="516" y="1006"/>
              </a:cxn>
              <a:cxn ang="0">
                <a:pos x="564" y="1016"/>
              </a:cxn>
              <a:cxn ang="0">
                <a:pos x="392" y="1210"/>
              </a:cxn>
              <a:cxn ang="0">
                <a:pos x="420" y="1282"/>
              </a:cxn>
              <a:cxn ang="0">
                <a:pos x="516" y="1301"/>
              </a:cxn>
              <a:cxn ang="0">
                <a:pos x="468" y="1291"/>
              </a:cxn>
              <a:cxn ang="0">
                <a:pos x="660" y="1035"/>
              </a:cxn>
              <a:cxn ang="0">
                <a:pos x="564" y="1230"/>
              </a:cxn>
              <a:cxn ang="0">
                <a:pos x="707" y="1609"/>
              </a:cxn>
              <a:cxn ang="0">
                <a:pos x="421" y="1469"/>
              </a:cxn>
              <a:cxn ang="0">
                <a:pos x="181" y="938"/>
              </a:cxn>
              <a:cxn ang="0">
                <a:pos x="1131" y="1560"/>
              </a:cxn>
              <a:cxn ang="0">
                <a:pos x="1151" y="1580"/>
              </a:cxn>
              <a:cxn ang="0">
                <a:pos x="1240" y="1321"/>
              </a:cxn>
              <a:cxn ang="0">
                <a:pos x="1288" y="1552"/>
              </a:cxn>
              <a:cxn ang="0">
                <a:pos x="1336" y="1542"/>
              </a:cxn>
              <a:cxn ang="0">
                <a:pos x="1384" y="1532"/>
              </a:cxn>
              <a:cxn ang="0">
                <a:pos x="876" y="1100"/>
              </a:cxn>
              <a:cxn ang="0">
                <a:pos x="924" y="1331"/>
              </a:cxn>
              <a:cxn ang="0">
                <a:pos x="972" y="1080"/>
              </a:cxn>
              <a:cxn ang="0">
                <a:pos x="1020" y="1071"/>
              </a:cxn>
              <a:cxn ang="0">
                <a:pos x="1068" y="1061"/>
              </a:cxn>
              <a:cxn ang="0">
                <a:pos x="1116" y="1291"/>
              </a:cxn>
              <a:cxn ang="0">
                <a:pos x="1144" y="1286"/>
              </a:cxn>
              <a:cxn ang="0">
                <a:pos x="1192" y="1036"/>
              </a:cxn>
              <a:cxn ang="0">
                <a:pos x="1240" y="1147"/>
              </a:cxn>
              <a:cxn ang="0">
                <a:pos x="1308" y="1012"/>
              </a:cxn>
              <a:cxn ang="0">
                <a:pos x="876" y="805"/>
              </a:cxn>
              <a:cxn ang="0">
                <a:pos x="924" y="795"/>
              </a:cxn>
              <a:cxn ang="0">
                <a:pos x="1020" y="775"/>
              </a:cxn>
              <a:cxn ang="0">
                <a:pos x="972" y="785"/>
              </a:cxn>
              <a:cxn ang="0">
                <a:pos x="1404" y="937"/>
              </a:cxn>
              <a:cxn ang="0">
                <a:pos x="1212" y="736"/>
              </a:cxn>
              <a:cxn ang="0">
                <a:pos x="792" y="443"/>
              </a:cxn>
            </a:cxnLst>
            <a:rect l="0" t="0" r="r" b="b"/>
            <a:pathLst>
              <a:path w="1584" h="2693">
                <a:moveTo>
                  <a:pt x="131" y="1010"/>
                </a:moveTo>
                <a:cubicBezTo>
                  <a:pt x="178" y="1021"/>
                  <a:pt x="213" y="1063"/>
                  <a:pt x="213" y="1113"/>
                </a:cubicBezTo>
                <a:cubicBezTo>
                  <a:pt x="213" y="1164"/>
                  <a:pt x="178" y="1206"/>
                  <a:pt x="131" y="1217"/>
                </a:cubicBezTo>
                <a:cubicBezTo>
                  <a:pt x="131" y="1568"/>
                  <a:pt x="131" y="1568"/>
                  <a:pt x="131" y="1568"/>
                </a:cubicBezTo>
                <a:cubicBezTo>
                  <a:pt x="139" y="1570"/>
                  <a:pt x="765" y="1697"/>
                  <a:pt x="777" y="1699"/>
                </a:cubicBezTo>
                <a:cubicBezTo>
                  <a:pt x="777" y="769"/>
                  <a:pt x="777" y="769"/>
                  <a:pt x="777" y="769"/>
                </a:cubicBezTo>
                <a:cubicBezTo>
                  <a:pt x="131" y="637"/>
                  <a:pt x="131" y="637"/>
                  <a:pt x="131" y="637"/>
                </a:cubicBezTo>
                <a:cubicBezTo>
                  <a:pt x="131" y="1010"/>
                  <a:pt x="131" y="1010"/>
                  <a:pt x="131" y="1010"/>
                </a:cubicBezTo>
                <a:close/>
                <a:moveTo>
                  <a:pt x="1483" y="1007"/>
                </a:moveTo>
                <a:cubicBezTo>
                  <a:pt x="1539" y="1010"/>
                  <a:pt x="1584" y="1056"/>
                  <a:pt x="1584" y="1113"/>
                </a:cubicBezTo>
                <a:cubicBezTo>
                  <a:pt x="1584" y="1170"/>
                  <a:pt x="1539" y="1217"/>
                  <a:pt x="1483" y="1220"/>
                </a:cubicBezTo>
                <a:cubicBezTo>
                  <a:pt x="1483" y="1596"/>
                  <a:pt x="1483" y="1596"/>
                  <a:pt x="1483" y="1596"/>
                </a:cubicBezTo>
                <a:cubicBezTo>
                  <a:pt x="1079" y="1682"/>
                  <a:pt x="1079" y="1682"/>
                  <a:pt x="1079" y="1682"/>
                </a:cubicBezTo>
                <a:cubicBezTo>
                  <a:pt x="1079" y="2563"/>
                  <a:pt x="1079" y="2563"/>
                  <a:pt x="1079" y="2563"/>
                </a:cubicBezTo>
                <a:cubicBezTo>
                  <a:pt x="1079" y="2635"/>
                  <a:pt x="1020" y="2693"/>
                  <a:pt x="949" y="2693"/>
                </a:cubicBezTo>
                <a:cubicBezTo>
                  <a:pt x="877" y="2693"/>
                  <a:pt x="819" y="2635"/>
                  <a:pt x="819" y="2563"/>
                </a:cubicBezTo>
                <a:cubicBezTo>
                  <a:pt x="819" y="1737"/>
                  <a:pt x="819" y="1737"/>
                  <a:pt x="819" y="1737"/>
                </a:cubicBezTo>
                <a:cubicBezTo>
                  <a:pt x="791" y="1743"/>
                  <a:pt x="791" y="1743"/>
                  <a:pt x="791" y="1743"/>
                </a:cubicBezTo>
                <a:cubicBezTo>
                  <a:pt x="765" y="1738"/>
                  <a:pt x="765" y="1738"/>
                  <a:pt x="765" y="1738"/>
                </a:cubicBezTo>
                <a:cubicBezTo>
                  <a:pt x="765" y="2563"/>
                  <a:pt x="765" y="2563"/>
                  <a:pt x="765" y="2563"/>
                </a:cubicBezTo>
                <a:cubicBezTo>
                  <a:pt x="765" y="2635"/>
                  <a:pt x="707" y="2693"/>
                  <a:pt x="635" y="2693"/>
                </a:cubicBezTo>
                <a:cubicBezTo>
                  <a:pt x="564" y="2693"/>
                  <a:pt x="505" y="2635"/>
                  <a:pt x="505" y="2563"/>
                </a:cubicBezTo>
                <a:cubicBezTo>
                  <a:pt x="505" y="1682"/>
                  <a:pt x="505" y="1682"/>
                  <a:pt x="505" y="1682"/>
                </a:cubicBezTo>
                <a:cubicBezTo>
                  <a:pt x="101" y="1596"/>
                  <a:pt x="101" y="1596"/>
                  <a:pt x="101" y="1596"/>
                </a:cubicBezTo>
                <a:cubicBezTo>
                  <a:pt x="101" y="1220"/>
                  <a:pt x="101" y="1220"/>
                  <a:pt x="101" y="1220"/>
                </a:cubicBezTo>
                <a:cubicBezTo>
                  <a:pt x="45" y="1217"/>
                  <a:pt x="0" y="1170"/>
                  <a:pt x="0" y="1113"/>
                </a:cubicBezTo>
                <a:cubicBezTo>
                  <a:pt x="0" y="1056"/>
                  <a:pt x="45" y="1010"/>
                  <a:pt x="101" y="1007"/>
                </a:cubicBezTo>
                <a:cubicBezTo>
                  <a:pt x="101" y="598"/>
                  <a:pt x="101" y="598"/>
                  <a:pt x="101" y="59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52" y="555"/>
                  <a:pt x="444" y="500"/>
                  <a:pt x="547" y="500"/>
                </a:cubicBezTo>
                <a:cubicBezTo>
                  <a:pt x="1037" y="500"/>
                  <a:pt x="1037" y="500"/>
                  <a:pt x="1037" y="500"/>
                </a:cubicBezTo>
                <a:cubicBezTo>
                  <a:pt x="1140" y="500"/>
                  <a:pt x="1232" y="555"/>
                  <a:pt x="1282" y="638"/>
                </a:cubicBezTo>
                <a:cubicBezTo>
                  <a:pt x="1483" y="598"/>
                  <a:pt x="1483" y="598"/>
                  <a:pt x="1483" y="598"/>
                </a:cubicBezTo>
                <a:cubicBezTo>
                  <a:pt x="1483" y="1007"/>
                  <a:pt x="1483" y="1007"/>
                  <a:pt x="1483" y="1007"/>
                </a:cubicBezTo>
                <a:close/>
                <a:moveTo>
                  <a:pt x="1371" y="1113"/>
                </a:moveTo>
                <a:cubicBezTo>
                  <a:pt x="1371" y="1063"/>
                  <a:pt x="1406" y="1021"/>
                  <a:pt x="1453" y="1010"/>
                </a:cubicBezTo>
                <a:cubicBezTo>
                  <a:pt x="1453" y="637"/>
                  <a:pt x="1453" y="637"/>
                  <a:pt x="1453" y="637"/>
                </a:cubicBezTo>
                <a:cubicBezTo>
                  <a:pt x="807" y="769"/>
                  <a:pt x="807" y="769"/>
                  <a:pt x="807" y="769"/>
                </a:cubicBezTo>
                <a:cubicBezTo>
                  <a:pt x="807" y="1699"/>
                  <a:pt x="807" y="1699"/>
                  <a:pt x="807" y="1699"/>
                </a:cubicBezTo>
                <a:cubicBezTo>
                  <a:pt x="819" y="1697"/>
                  <a:pt x="1445" y="1570"/>
                  <a:pt x="1453" y="1568"/>
                </a:cubicBezTo>
                <a:cubicBezTo>
                  <a:pt x="1453" y="1217"/>
                  <a:pt x="1453" y="1217"/>
                  <a:pt x="1453" y="1217"/>
                </a:cubicBezTo>
                <a:cubicBezTo>
                  <a:pt x="1406" y="1206"/>
                  <a:pt x="1371" y="1163"/>
                  <a:pt x="1371" y="1113"/>
                </a:cubicBezTo>
                <a:close/>
                <a:moveTo>
                  <a:pt x="180" y="1462"/>
                </a:moveTo>
                <a:cubicBezTo>
                  <a:pt x="180" y="1288"/>
                  <a:pt x="180" y="1288"/>
                  <a:pt x="180" y="1288"/>
                </a:cubicBezTo>
                <a:cubicBezTo>
                  <a:pt x="200" y="1292"/>
                  <a:pt x="200" y="1292"/>
                  <a:pt x="200" y="1292"/>
                </a:cubicBezTo>
                <a:cubicBezTo>
                  <a:pt x="200" y="1466"/>
                  <a:pt x="200" y="1466"/>
                  <a:pt x="200" y="1466"/>
                </a:cubicBezTo>
                <a:cubicBezTo>
                  <a:pt x="180" y="1462"/>
                  <a:pt x="180" y="1462"/>
                  <a:pt x="180" y="1462"/>
                </a:cubicBezTo>
                <a:close/>
                <a:moveTo>
                  <a:pt x="228" y="1538"/>
                </a:moveTo>
                <a:cubicBezTo>
                  <a:pt x="228" y="1297"/>
                  <a:pt x="228" y="1297"/>
                  <a:pt x="228" y="1297"/>
                </a:cubicBezTo>
                <a:cubicBezTo>
                  <a:pt x="248" y="1302"/>
                  <a:pt x="248" y="1302"/>
                  <a:pt x="248" y="1302"/>
                </a:cubicBezTo>
                <a:cubicBezTo>
                  <a:pt x="248" y="1542"/>
                  <a:pt x="248" y="1542"/>
                  <a:pt x="248" y="1542"/>
                </a:cubicBezTo>
                <a:cubicBezTo>
                  <a:pt x="228" y="1538"/>
                  <a:pt x="228" y="1538"/>
                  <a:pt x="228" y="1538"/>
                </a:cubicBezTo>
                <a:close/>
                <a:moveTo>
                  <a:pt x="276" y="1548"/>
                </a:moveTo>
                <a:cubicBezTo>
                  <a:pt x="276" y="1307"/>
                  <a:pt x="276" y="1307"/>
                  <a:pt x="276" y="1307"/>
                </a:cubicBezTo>
                <a:cubicBezTo>
                  <a:pt x="296" y="1311"/>
                  <a:pt x="296" y="1311"/>
                  <a:pt x="296" y="1311"/>
                </a:cubicBezTo>
                <a:cubicBezTo>
                  <a:pt x="296" y="1552"/>
                  <a:pt x="296" y="1552"/>
                  <a:pt x="296" y="1552"/>
                </a:cubicBezTo>
                <a:cubicBezTo>
                  <a:pt x="276" y="1548"/>
                  <a:pt x="276" y="1548"/>
                  <a:pt x="276" y="1548"/>
                </a:cubicBezTo>
                <a:close/>
                <a:moveTo>
                  <a:pt x="344" y="1321"/>
                </a:moveTo>
                <a:cubicBezTo>
                  <a:pt x="344" y="1562"/>
                  <a:pt x="344" y="1562"/>
                  <a:pt x="344" y="1562"/>
                </a:cubicBezTo>
                <a:cubicBezTo>
                  <a:pt x="324" y="1557"/>
                  <a:pt x="324" y="1557"/>
                  <a:pt x="324" y="1557"/>
                </a:cubicBezTo>
                <a:cubicBezTo>
                  <a:pt x="324" y="1317"/>
                  <a:pt x="324" y="1317"/>
                  <a:pt x="324" y="1317"/>
                </a:cubicBezTo>
                <a:cubicBezTo>
                  <a:pt x="344" y="1321"/>
                  <a:pt x="344" y="1321"/>
                  <a:pt x="344" y="1321"/>
                </a:cubicBezTo>
                <a:close/>
                <a:moveTo>
                  <a:pt x="440" y="1341"/>
                </a:moveTo>
                <a:cubicBezTo>
                  <a:pt x="440" y="1441"/>
                  <a:pt x="440" y="1441"/>
                  <a:pt x="440" y="1441"/>
                </a:cubicBezTo>
                <a:cubicBezTo>
                  <a:pt x="420" y="1437"/>
                  <a:pt x="420" y="1437"/>
                  <a:pt x="420" y="1437"/>
                </a:cubicBezTo>
                <a:cubicBezTo>
                  <a:pt x="420" y="1337"/>
                  <a:pt x="420" y="1337"/>
                  <a:pt x="420" y="1337"/>
                </a:cubicBezTo>
                <a:cubicBezTo>
                  <a:pt x="440" y="1341"/>
                  <a:pt x="440" y="1341"/>
                  <a:pt x="440" y="1341"/>
                </a:cubicBezTo>
                <a:close/>
                <a:moveTo>
                  <a:pt x="708" y="1496"/>
                </a:moveTo>
                <a:cubicBezTo>
                  <a:pt x="708" y="1395"/>
                  <a:pt x="708" y="1395"/>
                  <a:pt x="708" y="1395"/>
                </a:cubicBezTo>
                <a:cubicBezTo>
                  <a:pt x="728" y="1399"/>
                  <a:pt x="728" y="1399"/>
                  <a:pt x="728" y="1399"/>
                </a:cubicBezTo>
                <a:cubicBezTo>
                  <a:pt x="728" y="1500"/>
                  <a:pt x="728" y="1500"/>
                  <a:pt x="728" y="1500"/>
                </a:cubicBezTo>
                <a:cubicBezTo>
                  <a:pt x="708" y="1496"/>
                  <a:pt x="708" y="1496"/>
                  <a:pt x="708" y="1496"/>
                </a:cubicBezTo>
                <a:close/>
                <a:moveTo>
                  <a:pt x="680" y="1490"/>
                </a:moveTo>
                <a:cubicBezTo>
                  <a:pt x="660" y="1486"/>
                  <a:pt x="660" y="1486"/>
                  <a:pt x="660" y="1486"/>
                </a:cubicBezTo>
                <a:cubicBezTo>
                  <a:pt x="660" y="1385"/>
                  <a:pt x="660" y="1385"/>
                  <a:pt x="660" y="1385"/>
                </a:cubicBezTo>
                <a:cubicBezTo>
                  <a:pt x="680" y="1390"/>
                  <a:pt x="680" y="1390"/>
                  <a:pt x="680" y="1390"/>
                </a:cubicBezTo>
                <a:cubicBezTo>
                  <a:pt x="680" y="1490"/>
                  <a:pt x="680" y="1490"/>
                  <a:pt x="680" y="1490"/>
                </a:cubicBezTo>
                <a:close/>
                <a:moveTo>
                  <a:pt x="632" y="1480"/>
                </a:moveTo>
                <a:cubicBezTo>
                  <a:pt x="612" y="1476"/>
                  <a:pt x="612" y="1476"/>
                  <a:pt x="612" y="1476"/>
                </a:cubicBezTo>
                <a:cubicBezTo>
                  <a:pt x="612" y="1376"/>
                  <a:pt x="612" y="1376"/>
                  <a:pt x="612" y="1376"/>
                </a:cubicBezTo>
                <a:cubicBezTo>
                  <a:pt x="632" y="1380"/>
                  <a:pt x="632" y="1380"/>
                  <a:pt x="632" y="1380"/>
                </a:cubicBezTo>
                <a:cubicBezTo>
                  <a:pt x="632" y="1480"/>
                  <a:pt x="632" y="1480"/>
                  <a:pt x="632" y="1480"/>
                </a:cubicBezTo>
                <a:close/>
                <a:moveTo>
                  <a:pt x="584" y="1370"/>
                </a:moveTo>
                <a:cubicBezTo>
                  <a:pt x="584" y="1470"/>
                  <a:pt x="584" y="1470"/>
                  <a:pt x="584" y="1470"/>
                </a:cubicBezTo>
                <a:cubicBezTo>
                  <a:pt x="564" y="1466"/>
                  <a:pt x="564" y="1466"/>
                  <a:pt x="564" y="1466"/>
                </a:cubicBezTo>
                <a:cubicBezTo>
                  <a:pt x="564" y="1366"/>
                  <a:pt x="564" y="1366"/>
                  <a:pt x="564" y="1366"/>
                </a:cubicBezTo>
                <a:cubicBezTo>
                  <a:pt x="584" y="1370"/>
                  <a:pt x="584" y="1370"/>
                  <a:pt x="584" y="1370"/>
                </a:cubicBezTo>
                <a:close/>
                <a:moveTo>
                  <a:pt x="536" y="1360"/>
                </a:moveTo>
                <a:cubicBezTo>
                  <a:pt x="536" y="1461"/>
                  <a:pt x="536" y="1461"/>
                  <a:pt x="536" y="1461"/>
                </a:cubicBezTo>
                <a:cubicBezTo>
                  <a:pt x="516" y="1457"/>
                  <a:pt x="516" y="1457"/>
                  <a:pt x="516" y="1457"/>
                </a:cubicBezTo>
                <a:cubicBezTo>
                  <a:pt x="516" y="1356"/>
                  <a:pt x="516" y="1356"/>
                  <a:pt x="516" y="1356"/>
                </a:cubicBezTo>
                <a:cubicBezTo>
                  <a:pt x="536" y="1360"/>
                  <a:pt x="536" y="1360"/>
                  <a:pt x="536" y="1360"/>
                </a:cubicBezTo>
                <a:close/>
                <a:moveTo>
                  <a:pt x="488" y="1350"/>
                </a:moveTo>
                <a:cubicBezTo>
                  <a:pt x="488" y="1451"/>
                  <a:pt x="488" y="1451"/>
                  <a:pt x="488" y="1451"/>
                </a:cubicBezTo>
                <a:cubicBezTo>
                  <a:pt x="468" y="1447"/>
                  <a:pt x="468" y="1447"/>
                  <a:pt x="468" y="1447"/>
                </a:cubicBezTo>
                <a:cubicBezTo>
                  <a:pt x="468" y="1346"/>
                  <a:pt x="468" y="1346"/>
                  <a:pt x="468" y="1346"/>
                </a:cubicBezTo>
                <a:cubicBezTo>
                  <a:pt x="488" y="1350"/>
                  <a:pt x="488" y="1350"/>
                  <a:pt x="488" y="1350"/>
                </a:cubicBezTo>
                <a:close/>
                <a:moveTo>
                  <a:pt x="440" y="750"/>
                </a:moveTo>
                <a:cubicBezTo>
                  <a:pt x="440" y="990"/>
                  <a:pt x="440" y="990"/>
                  <a:pt x="440" y="990"/>
                </a:cubicBezTo>
                <a:cubicBezTo>
                  <a:pt x="420" y="986"/>
                  <a:pt x="420" y="986"/>
                  <a:pt x="420" y="986"/>
                </a:cubicBezTo>
                <a:cubicBezTo>
                  <a:pt x="420" y="746"/>
                  <a:pt x="420" y="746"/>
                  <a:pt x="420" y="746"/>
                </a:cubicBezTo>
                <a:cubicBezTo>
                  <a:pt x="440" y="750"/>
                  <a:pt x="440" y="750"/>
                  <a:pt x="440" y="750"/>
                </a:cubicBezTo>
                <a:close/>
                <a:moveTo>
                  <a:pt x="488" y="760"/>
                </a:moveTo>
                <a:cubicBezTo>
                  <a:pt x="488" y="1000"/>
                  <a:pt x="488" y="1000"/>
                  <a:pt x="488" y="1000"/>
                </a:cubicBezTo>
                <a:cubicBezTo>
                  <a:pt x="468" y="996"/>
                  <a:pt x="468" y="996"/>
                  <a:pt x="468" y="996"/>
                </a:cubicBezTo>
                <a:cubicBezTo>
                  <a:pt x="468" y="756"/>
                  <a:pt x="468" y="756"/>
                  <a:pt x="468" y="756"/>
                </a:cubicBezTo>
                <a:cubicBezTo>
                  <a:pt x="488" y="760"/>
                  <a:pt x="488" y="760"/>
                  <a:pt x="488" y="760"/>
                </a:cubicBezTo>
                <a:close/>
                <a:moveTo>
                  <a:pt x="536" y="770"/>
                </a:moveTo>
                <a:cubicBezTo>
                  <a:pt x="536" y="1010"/>
                  <a:pt x="536" y="1010"/>
                  <a:pt x="536" y="1010"/>
                </a:cubicBezTo>
                <a:cubicBezTo>
                  <a:pt x="516" y="1006"/>
                  <a:pt x="516" y="1006"/>
                  <a:pt x="516" y="1006"/>
                </a:cubicBezTo>
                <a:cubicBezTo>
                  <a:pt x="516" y="766"/>
                  <a:pt x="516" y="766"/>
                  <a:pt x="516" y="766"/>
                </a:cubicBezTo>
                <a:cubicBezTo>
                  <a:pt x="536" y="770"/>
                  <a:pt x="536" y="770"/>
                  <a:pt x="536" y="770"/>
                </a:cubicBezTo>
                <a:close/>
                <a:moveTo>
                  <a:pt x="584" y="779"/>
                </a:moveTo>
                <a:cubicBezTo>
                  <a:pt x="584" y="1020"/>
                  <a:pt x="584" y="1020"/>
                  <a:pt x="584" y="1020"/>
                </a:cubicBezTo>
                <a:cubicBezTo>
                  <a:pt x="564" y="1016"/>
                  <a:pt x="564" y="1016"/>
                  <a:pt x="564" y="1016"/>
                </a:cubicBezTo>
                <a:cubicBezTo>
                  <a:pt x="564" y="775"/>
                  <a:pt x="564" y="775"/>
                  <a:pt x="564" y="775"/>
                </a:cubicBezTo>
                <a:cubicBezTo>
                  <a:pt x="584" y="779"/>
                  <a:pt x="584" y="779"/>
                  <a:pt x="584" y="779"/>
                </a:cubicBezTo>
                <a:close/>
                <a:moveTo>
                  <a:pt x="372" y="1032"/>
                </a:moveTo>
                <a:cubicBezTo>
                  <a:pt x="392" y="1036"/>
                  <a:pt x="392" y="1036"/>
                  <a:pt x="392" y="1036"/>
                </a:cubicBezTo>
                <a:cubicBezTo>
                  <a:pt x="392" y="1210"/>
                  <a:pt x="392" y="1210"/>
                  <a:pt x="392" y="1210"/>
                </a:cubicBezTo>
                <a:cubicBezTo>
                  <a:pt x="372" y="1206"/>
                  <a:pt x="372" y="1206"/>
                  <a:pt x="372" y="1206"/>
                </a:cubicBezTo>
                <a:cubicBezTo>
                  <a:pt x="372" y="1032"/>
                  <a:pt x="372" y="1032"/>
                  <a:pt x="372" y="1032"/>
                </a:cubicBezTo>
                <a:close/>
                <a:moveTo>
                  <a:pt x="440" y="1045"/>
                </a:moveTo>
                <a:cubicBezTo>
                  <a:pt x="440" y="1286"/>
                  <a:pt x="440" y="1286"/>
                  <a:pt x="440" y="1286"/>
                </a:cubicBezTo>
                <a:cubicBezTo>
                  <a:pt x="420" y="1282"/>
                  <a:pt x="420" y="1282"/>
                  <a:pt x="420" y="1282"/>
                </a:cubicBezTo>
                <a:cubicBezTo>
                  <a:pt x="420" y="1041"/>
                  <a:pt x="420" y="1041"/>
                  <a:pt x="420" y="1041"/>
                </a:cubicBezTo>
                <a:cubicBezTo>
                  <a:pt x="440" y="1045"/>
                  <a:pt x="440" y="1045"/>
                  <a:pt x="440" y="1045"/>
                </a:cubicBezTo>
                <a:close/>
                <a:moveTo>
                  <a:pt x="536" y="1065"/>
                </a:moveTo>
                <a:cubicBezTo>
                  <a:pt x="536" y="1305"/>
                  <a:pt x="536" y="1305"/>
                  <a:pt x="536" y="1305"/>
                </a:cubicBezTo>
                <a:cubicBezTo>
                  <a:pt x="516" y="1301"/>
                  <a:pt x="516" y="1301"/>
                  <a:pt x="516" y="1301"/>
                </a:cubicBezTo>
                <a:cubicBezTo>
                  <a:pt x="516" y="1061"/>
                  <a:pt x="516" y="1061"/>
                  <a:pt x="516" y="1061"/>
                </a:cubicBezTo>
                <a:cubicBezTo>
                  <a:pt x="536" y="1065"/>
                  <a:pt x="536" y="1065"/>
                  <a:pt x="536" y="1065"/>
                </a:cubicBezTo>
                <a:close/>
                <a:moveTo>
                  <a:pt x="488" y="1055"/>
                </a:moveTo>
                <a:cubicBezTo>
                  <a:pt x="488" y="1296"/>
                  <a:pt x="488" y="1296"/>
                  <a:pt x="488" y="1296"/>
                </a:cubicBezTo>
                <a:cubicBezTo>
                  <a:pt x="468" y="1291"/>
                  <a:pt x="468" y="1291"/>
                  <a:pt x="468" y="1291"/>
                </a:cubicBezTo>
                <a:cubicBezTo>
                  <a:pt x="468" y="1051"/>
                  <a:pt x="468" y="1051"/>
                  <a:pt x="468" y="1051"/>
                </a:cubicBezTo>
                <a:cubicBezTo>
                  <a:pt x="488" y="1055"/>
                  <a:pt x="488" y="1055"/>
                  <a:pt x="488" y="1055"/>
                </a:cubicBezTo>
                <a:close/>
                <a:moveTo>
                  <a:pt x="728" y="809"/>
                </a:moveTo>
                <a:cubicBezTo>
                  <a:pt x="728" y="1049"/>
                  <a:pt x="728" y="1049"/>
                  <a:pt x="728" y="1049"/>
                </a:cubicBezTo>
                <a:cubicBezTo>
                  <a:pt x="660" y="1035"/>
                  <a:pt x="660" y="1035"/>
                  <a:pt x="660" y="1035"/>
                </a:cubicBezTo>
                <a:cubicBezTo>
                  <a:pt x="660" y="795"/>
                  <a:pt x="660" y="795"/>
                  <a:pt x="660" y="795"/>
                </a:cubicBezTo>
                <a:cubicBezTo>
                  <a:pt x="728" y="809"/>
                  <a:pt x="728" y="809"/>
                  <a:pt x="728" y="809"/>
                </a:cubicBezTo>
                <a:close/>
                <a:moveTo>
                  <a:pt x="728" y="1104"/>
                </a:moveTo>
                <a:cubicBezTo>
                  <a:pt x="728" y="1264"/>
                  <a:pt x="728" y="1264"/>
                  <a:pt x="728" y="1264"/>
                </a:cubicBezTo>
                <a:cubicBezTo>
                  <a:pt x="564" y="1230"/>
                  <a:pt x="564" y="1230"/>
                  <a:pt x="564" y="1230"/>
                </a:cubicBezTo>
                <a:cubicBezTo>
                  <a:pt x="564" y="1071"/>
                  <a:pt x="564" y="1071"/>
                  <a:pt x="564" y="1071"/>
                </a:cubicBezTo>
                <a:cubicBezTo>
                  <a:pt x="728" y="1104"/>
                  <a:pt x="728" y="1104"/>
                  <a:pt x="728" y="1104"/>
                </a:cubicBezTo>
                <a:close/>
                <a:moveTo>
                  <a:pt x="442" y="1500"/>
                </a:moveTo>
                <a:cubicBezTo>
                  <a:pt x="442" y="1555"/>
                  <a:pt x="442" y="1555"/>
                  <a:pt x="442" y="1555"/>
                </a:cubicBezTo>
                <a:cubicBezTo>
                  <a:pt x="707" y="1609"/>
                  <a:pt x="707" y="1609"/>
                  <a:pt x="707" y="1609"/>
                </a:cubicBezTo>
                <a:cubicBezTo>
                  <a:pt x="707" y="1554"/>
                  <a:pt x="707" y="1554"/>
                  <a:pt x="707" y="1554"/>
                </a:cubicBezTo>
                <a:cubicBezTo>
                  <a:pt x="442" y="1500"/>
                  <a:pt x="442" y="1500"/>
                  <a:pt x="442" y="1500"/>
                </a:cubicBezTo>
                <a:close/>
                <a:moveTo>
                  <a:pt x="728" y="1640"/>
                </a:moveTo>
                <a:cubicBezTo>
                  <a:pt x="421" y="1577"/>
                  <a:pt x="421" y="1577"/>
                  <a:pt x="421" y="1577"/>
                </a:cubicBezTo>
                <a:cubicBezTo>
                  <a:pt x="421" y="1469"/>
                  <a:pt x="421" y="1469"/>
                  <a:pt x="421" y="1469"/>
                </a:cubicBezTo>
                <a:cubicBezTo>
                  <a:pt x="716" y="1529"/>
                  <a:pt x="716" y="1529"/>
                  <a:pt x="716" y="1529"/>
                </a:cubicBezTo>
                <a:cubicBezTo>
                  <a:pt x="728" y="1532"/>
                  <a:pt x="728" y="1532"/>
                  <a:pt x="728" y="1532"/>
                </a:cubicBezTo>
                <a:cubicBezTo>
                  <a:pt x="728" y="1640"/>
                  <a:pt x="728" y="1640"/>
                  <a:pt x="728" y="1640"/>
                </a:cubicBezTo>
                <a:close/>
                <a:moveTo>
                  <a:pt x="392" y="981"/>
                </a:moveTo>
                <a:cubicBezTo>
                  <a:pt x="181" y="938"/>
                  <a:pt x="181" y="938"/>
                  <a:pt x="181" y="938"/>
                </a:cubicBezTo>
                <a:cubicBezTo>
                  <a:pt x="181" y="697"/>
                  <a:pt x="181" y="697"/>
                  <a:pt x="181" y="697"/>
                </a:cubicBezTo>
                <a:cubicBezTo>
                  <a:pt x="392" y="740"/>
                  <a:pt x="392" y="740"/>
                  <a:pt x="392" y="740"/>
                </a:cubicBezTo>
                <a:cubicBezTo>
                  <a:pt x="392" y="981"/>
                  <a:pt x="392" y="981"/>
                  <a:pt x="392" y="981"/>
                </a:cubicBezTo>
                <a:close/>
                <a:moveTo>
                  <a:pt x="876" y="1612"/>
                </a:moveTo>
                <a:cubicBezTo>
                  <a:pt x="894" y="1609"/>
                  <a:pt x="1113" y="1564"/>
                  <a:pt x="1131" y="1560"/>
                </a:cubicBezTo>
                <a:cubicBezTo>
                  <a:pt x="1131" y="1367"/>
                  <a:pt x="1131" y="1367"/>
                  <a:pt x="1131" y="1367"/>
                </a:cubicBezTo>
                <a:cubicBezTo>
                  <a:pt x="876" y="1419"/>
                  <a:pt x="876" y="1419"/>
                  <a:pt x="876" y="1419"/>
                </a:cubicBezTo>
                <a:cubicBezTo>
                  <a:pt x="876" y="1612"/>
                  <a:pt x="876" y="1612"/>
                  <a:pt x="876" y="1612"/>
                </a:cubicBezTo>
                <a:close/>
                <a:moveTo>
                  <a:pt x="1151" y="1339"/>
                </a:moveTo>
                <a:cubicBezTo>
                  <a:pt x="1151" y="1580"/>
                  <a:pt x="1151" y="1580"/>
                  <a:pt x="1151" y="1580"/>
                </a:cubicBezTo>
                <a:cubicBezTo>
                  <a:pt x="856" y="1640"/>
                  <a:pt x="856" y="1640"/>
                  <a:pt x="856" y="1640"/>
                </a:cubicBezTo>
                <a:cubicBezTo>
                  <a:pt x="856" y="1399"/>
                  <a:pt x="856" y="1399"/>
                  <a:pt x="856" y="1399"/>
                </a:cubicBezTo>
                <a:cubicBezTo>
                  <a:pt x="1141" y="1341"/>
                  <a:pt x="1141" y="1341"/>
                  <a:pt x="1141" y="1341"/>
                </a:cubicBezTo>
                <a:cubicBezTo>
                  <a:pt x="1151" y="1339"/>
                  <a:pt x="1151" y="1339"/>
                  <a:pt x="1151" y="1339"/>
                </a:cubicBezTo>
                <a:close/>
                <a:moveTo>
                  <a:pt x="1240" y="1321"/>
                </a:moveTo>
                <a:cubicBezTo>
                  <a:pt x="1260" y="1317"/>
                  <a:pt x="1260" y="1317"/>
                  <a:pt x="1260" y="1317"/>
                </a:cubicBezTo>
                <a:cubicBezTo>
                  <a:pt x="1260" y="1557"/>
                  <a:pt x="1260" y="1557"/>
                  <a:pt x="1260" y="1557"/>
                </a:cubicBezTo>
                <a:cubicBezTo>
                  <a:pt x="1240" y="1562"/>
                  <a:pt x="1240" y="1562"/>
                  <a:pt x="1240" y="1562"/>
                </a:cubicBezTo>
                <a:cubicBezTo>
                  <a:pt x="1240" y="1321"/>
                  <a:pt x="1240" y="1321"/>
                  <a:pt x="1240" y="1321"/>
                </a:cubicBezTo>
                <a:close/>
                <a:moveTo>
                  <a:pt x="1288" y="1552"/>
                </a:moveTo>
                <a:cubicBezTo>
                  <a:pt x="1288" y="1311"/>
                  <a:pt x="1288" y="1311"/>
                  <a:pt x="1288" y="1311"/>
                </a:cubicBezTo>
                <a:cubicBezTo>
                  <a:pt x="1308" y="1307"/>
                  <a:pt x="1308" y="1307"/>
                  <a:pt x="1308" y="1307"/>
                </a:cubicBezTo>
                <a:cubicBezTo>
                  <a:pt x="1308" y="1548"/>
                  <a:pt x="1308" y="1548"/>
                  <a:pt x="1308" y="1548"/>
                </a:cubicBezTo>
                <a:cubicBezTo>
                  <a:pt x="1288" y="1552"/>
                  <a:pt x="1288" y="1552"/>
                  <a:pt x="1288" y="1552"/>
                </a:cubicBezTo>
                <a:close/>
                <a:moveTo>
                  <a:pt x="1336" y="1542"/>
                </a:moveTo>
                <a:cubicBezTo>
                  <a:pt x="1336" y="1302"/>
                  <a:pt x="1336" y="1302"/>
                  <a:pt x="1336" y="1302"/>
                </a:cubicBezTo>
                <a:cubicBezTo>
                  <a:pt x="1356" y="1297"/>
                  <a:pt x="1356" y="1297"/>
                  <a:pt x="1356" y="1297"/>
                </a:cubicBezTo>
                <a:cubicBezTo>
                  <a:pt x="1356" y="1538"/>
                  <a:pt x="1356" y="1538"/>
                  <a:pt x="1356" y="1538"/>
                </a:cubicBezTo>
                <a:cubicBezTo>
                  <a:pt x="1336" y="1542"/>
                  <a:pt x="1336" y="1542"/>
                  <a:pt x="1336" y="1542"/>
                </a:cubicBezTo>
                <a:close/>
                <a:moveTo>
                  <a:pt x="1384" y="1532"/>
                </a:moveTo>
                <a:cubicBezTo>
                  <a:pt x="1384" y="1292"/>
                  <a:pt x="1384" y="1292"/>
                  <a:pt x="1384" y="1292"/>
                </a:cubicBezTo>
                <a:cubicBezTo>
                  <a:pt x="1404" y="1288"/>
                  <a:pt x="1404" y="1288"/>
                  <a:pt x="1404" y="1288"/>
                </a:cubicBezTo>
                <a:cubicBezTo>
                  <a:pt x="1404" y="1528"/>
                  <a:pt x="1404" y="1528"/>
                  <a:pt x="1404" y="1528"/>
                </a:cubicBezTo>
                <a:cubicBezTo>
                  <a:pt x="1384" y="1532"/>
                  <a:pt x="1384" y="1532"/>
                  <a:pt x="1384" y="1532"/>
                </a:cubicBezTo>
                <a:close/>
                <a:moveTo>
                  <a:pt x="876" y="1100"/>
                </a:moveTo>
                <a:cubicBezTo>
                  <a:pt x="876" y="1340"/>
                  <a:pt x="876" y="1340"/>
                  <a:pt x="876" y="1340"/>
                </a:cubicBezTo>
                <a:cubicBezTo>
                  <a:pt x="856" y="1344"/>
                  <a:pt x="856" y="1344"/>
                  <a:pt x="856" y="1344"/>
                </a:cubicBezTo>
                <a:cubicBezTo>
                  <a:pt x="856" y="1104"/>
                  <a:pt x="856" y="1104"/>
                  <a:pt x="856" y="1104"/>
                </a:cubicBezTo>
                <a:cubicBezTo>
                  <a:pt x="876" y="1100"/>
                  <a:pt x="876" y="1100"/>
                  <a:pt x="876" y="1100"/>
                </a:cubicBezTo>
                <a:close/>
                <a:moveTo>
                  <a:pt x="924" y="1331"/>
                </a:moveTo>
                <a:cubicBezTo>
                  <a:pt x="904" y="1335"/>
                  <a:pt x="904" y="1335"/>
                  <a:pt x="904" y="1335"/>
                </a:cubicBezTo>
                <a:cubicBezTo>
                  <a:pt x="904" y="1094"/>
                  <a:pt x="904" y="1094"/>
                  <a:pt x="904" y="1094"/>
                </a:cubicBezTo>
                <a:cubicBezTo>
                  <a:pt x="924" y="1090"/>
                  <a:pt x="924" y="1090"/>
                  <a:pt x="924" y="1090"/>
                </a:cubicBezTo>
                <a:cubicBezTo>
                  <a:pt x="924" y="1331"/>
                  <a:pt x="924" y="1331"/>
                  <a:pt x="924" y="1331"/>
                </a:cubicBezTo>
                <a:close/>
                <a:moveTo>
                  <a:pt x="972" y="1080"/>
                </a:moveTo>
                <a:cubicBezTo>
                  <a:pt x="972" y="1321"/>
                  <a:pt x="972" y="1321"/>
                  <a:pt x="972" y="1321"/>
                </a:cubicBezTo>
                <a:cubicBezTo>
                  <a:pt x="952" y="1325"/>
                  <a:pt x="952" y="1325"/>
                  <a:pt x="952" y="1325"/>
                </a:cubicBezTo>
                <a:cubicBezTo>
                  <a:pt x="952" y="1084"/>
                  <a:pt x="952" y="1084"/>
                  <a:pt x="952" y="1084"/>
                </a:cubicBezTo>
                <a:cubicBezTo>
                  <a:pt x="972" y="1080"/>
                  <a:pt x="972" y="1080"/>
                  <a:pt x="972" y="1080"/>
                </a:cubicBezTo>
                <a:close/>
                <a:moveTo>
                  <a:pt x="1020" y="1071"/>
                </a:moveTo>
                <a:cubicBezTo>
                  <a:pt x="1020" y="1311"/>
                  <a:pt x="1020" y="1311"/>
                  <a:pt x="1020" y="1311"/>
                </a:cubicBezTo>
                <a:cubicBezTo>
                  <a:pt x="1000" y="1315"/>
                  <a:pt x="1000" y="1315"/>
                  <a:pt x="1000" y="1315"/>
                </a:cubicBezTo>
                <a:cubicBezTo>
                  <a:pt x="1000" y="1075"/>
                  <a:pt x="1000" y="1075"/>
                  <a:pt x="1000" y="1075"/>
                </a:cubicBezTo>
                <a:cubicBezTo>
                  <a:pt x="1020" y="1071"/>
                  <a:pt x="1020" y="1071"/>
                  <a:pt x="1020" y="1071"/>
                </a:cubicBezTo>
                <a:close/>
                <a:moveTo>
                  <a:pt x="1068" y="1061"/>
                </a:moveTo>
                <a:cubicBezTo>
                  <a:pt x="1068" y="1248"/>
                  <a:pt x="1068" y="1248"/>
                  <a:pt x="1068" y="1248"/>
                </a:cubicBezTo>
                <a:cubicBezTo>
                  <a:pt x="1048" y="1253"/>
                  <a:pt x="1048" y="1253"/>
                  <a:pt x="1048" y="1253"/>
                </a:cubicBezTo>
                <a:cubicBezTo>
                  <a:pt x="1048" y="1065"/>
                  <a:pt x="1048" y="1065"/>
                  <a:pt x="1048" y="1065"/>
                </a:cubicBezTo>
                <a:cubicBezTo>
                  <a:pt x="1068" y="1061"/>
                  <a:pt x="1068" y="1061"/>
                  <a:pt x="1068" y="1061"/>
                </a:cubicBezTo>
                <a:close/>
                <a:moveTo>
                  <a:pt x="1116" y="1291"/>
                </a:moveTo>
                <a:cubicBezTo>
                  <a:pt x="1096" y="1296"/>
                  <a:pt x="1096" y="1296"/>
                  <a:pt x="1096" y="1296"/>
                </a:cubicBezTo>
                <a:cubicBezTo>
                  <a:pt x="1096" y="1055"/>
                  <a:pt x="1096" y="1055"/>
                  <a:pt x="1096" y="1055"/>
                </a:cubicBezTo>
                <a:cubicBezTo>
                  <a:pt x="1116" y="1051"/>
                  <a:pt x="1116" y="1051"/>
                  <a:pt x="1116" y="1051"/>
                </a:cubicBezTo>
                <a:cubicBezTo>
                  <a:pt x="1116" y="1291"/>
                  <a:pt x="1116" y="1291"/>
                  <a:pt x="1116" y="1291"/>
                </a:cubicBezTo>
                <a:close/>
                <a:moveTo>
                  <a:pt x="1144" y="1286"/>
                </a:moveTo>
                <a:cubicBezTo>
                  <a:pt x="1144" y="1045"/>
                  <a:pt x="1144" y="1045"/>
                  <a:pt x="1144" y="1045"/>
                </a:cubicBezTo>
                <a:cubicBezTo>
                  <a:pt x="1164" y="1041"/>
                  <a:pt x="1164" y="1041"/>
                  <a:pt x="1164" y="1041"/>
                </a:cubicBezTo>
                <a:cubicBezTo>
                  <a:pt x="1164" y="1282"/>
                  <a:pt x="1164" y="1282"/>
                  <a:pt x="1164" y="1282"/>
                </a:cubicBezTo>
                <a:cubicBezTo>
                  <a:pt x="1144" y="1286"/>
                  <a:pt x="1144" y="1286"/>
                  <a:pt x="1144" y="1286"/>
                </a:cubicBezTo>
                <a:close/>
                <a:moveTo>
                  <a:pt x="1192" y="1036"/>
                </a:moveTo>
                <a:cubicBezTo>
                  <a:pt x="1212" y="1032"/>
                  <a:pt x="1212" y="1032"/>
                  <a:pt x="1212" y="1032"/>
                </a:cubicBezTo>
                <a:cubicBezTo>
                  <a:pt x="1212" y="1272"/>
                  <a:pt x="1212" y="1272"/>
                  <a:pt x="1212" y="1272"/>
                </a:cubicBezTo>
                <a:cubicBezTo>
                  <a:pt x="1192" y="1276"/>
                  <a:pt x="1192" y="1276"/>
                  <a:pt x="1192" y="1276"/>
                </a:cubicBezTo>
                <a:cubicBezTo>
                  <a:pt x="1192" y="1036"/>
                  <a:pt x="1192" y="1036"/>
                  <a:pt x="1192" y="1036"/>
                </a:cubicBezTo>
                <a:close/>
                <a:moveTo>
                  <a:pt x="1240" y="1147"/>
                </a:moveTo>
                <a:cubicBezTo>
                  <a:pt x="1240" y="1026"/>
                  <a:pt x="1240" y="1026"/>
                  <a:pt x="1240" y="1026"/>
                </a:cubicBezTo>
                <a:cubicBezTo>
                  <a:pt x="1260" y="1022"/>
                  <a:pt x="1260" y="1022"/>
                  <a:pt x="1260" y="1022"/>
                </a:cubicBezTo>
                <a:cubicBezTo>
                  <a:pt x="1260" y="1143"/>
                  <a:pt x="1260" y="1143"/>
                  <a:pt x="1260" y="1143"/>
                </a:cubicBezTo>
                <a:cubicBezTo>
                  <a:pt x="1240" y="1147"/>
                  <a:pt x="1240" y="1147"/>
                  <a:pt x="1240" y="1147"/>
                </a:cubicBezTo>
                <a:close/>
                <a:moveTo>
                  <a:pt x="1308" y="1012"/>
                </a:moveTo>
                <a:cubicBezTo>
                  <a:pt x="1308" y="1252"/>
                  <a:pt x="1308" y="1252"/>
                  <a:pt x="1308" y="1252"/>
                </a:cubicBezTo>
                <a:cubicBezTo>
                  <a:pt x="1288" y="1256"/>
                  <a:pt x="1288" y="1256"/>
                  <a:pt x="1288" y="1256"/>
                </a:cubicBezTo>
                <a:cubicBezTo>
                  <a:pt x="1288" y="1016"/>
                  <a:pt x="1288" y="1016"/>
                  <a:pt x="1288" y="1016"/>
                </a:cubicBezTo>
                <a:cubicBezTo>
                  <a:pt x="1308" y="1012"/>
                  <a:pt x="1308" y="1012"/>
                  <a:pt x="1308" y="1012"/>
                </a:cubicBezTo>
                <a:close/>
                <a:moveTo>
                  <a:pt x="876" y="805"/>
                </a:moveTo>
                <a:cubicBezTo>
                  <a:pt x="876" y="1045"/>
                  <a:pt x="876" y="1045"/>
                  <a:pt x="876" y="1045"/>
                </a:cubicBezTo>
                <a:cubicBezTo>
                  <a:pt x="856" y="1049"/>
                  <a:pt x="856" y="1049"/>
                  <a:pt x="856" y="1049"/>
                </a:cubicBezTo>
                <a:cubicBezTo>
                  <a:pt x="856" y="809"/>
                  <a:pt x="856" y="809"/>
                  <a:pt x="856" y="809"/>
                </a:cubicBezTo>
                <a:cubicBezTo>
                  <a:pt x="876" y="805"/>
                  <a:pt x="876" y="805"/>
                  <a:pt x="876" y="805"/>
                </a:cubicBezTo>
                <a:close/>
                <a:moveTo>
                  <a:pt x="924" y="795"/>
                </a:moveTo>
                <a:cubicBezTo>
                  <a:pt x="924" y="1035"/>
                  <a:pt x="924" y="1035"/>
                  <a:pt x="924" y="1035"/>
                </a:cubicBezTo>
                <a:cubicBezTo>
                  <a:pt x="904" y="1039"/>
                  <a:pt x="904" y="1039"/>
                  <a:pt x="904" y="1039"/>
                </a:cubicBezTo>
                <a:cubicBezTo>
                  <a:pt x="904" y="799"/>
                  <a:pt x="904" y="799"/>
                  <a:pt x="904" y="799"/>
                </a:cubicBezTo>
                <a:cubicBezTo>
                  <a:pt x="924" y="795"/>
                  <a:pt x="924" y="795"/>
                  <a:pt x="924" y="795"/>
                </a:cubicBezTo>
                <a:close/>
                <a:moveTo>
                  <a:pt x="1020" y="775"/>
                </a:moveTo>
                <a:cubicBezTo>
                  <a:pt x="1020" y="1016"/>
                  <a:pt x="1020" y="1016"/>
                  <a:pt x="1020" y="1016"/>
                </a:cubicBezTo>
                <a:cubicBezTo>
                  <a:pt x="1000" y="1020"/>
                  <a:pt x="1000" y="1020"/>
                  <a:pt x="1000" y="1020"/>
                </a:cubicBezTo>
                <a:cubicBezTo>
                  <a:pt x="1000" y="779"/>
                  <a:pt x="1000" y="779"/>
                  <a:pt x="1000" y="779"/>
                </a:cubicBezTo>
                <a:cubicBezTo>
                  <a:pt x="1020" y="775"/>
                  <a:pt x="1020" y="775"/>
                  <a:pt x="1020" y="775"/>
                </a:cubicBezTo>
                <a:close/>
                <a:moveTo>
                  <a:pt x="972" y="785"/>
                </a:moveTo>
                <a:cubicBezTo>
                  <a:pt x="972" y="1026"/>
                  <a:pt x="972" y="1026"/>
                  <a:pt x="972" y="1026"/>
                </a:cubicBezTo>
                <a:cubicBezTo>
                  <a:pt x="952" y="1030"/>
                  <a:pt x="952" y="1030"/>
                  <a:pt x="952" y="1030"/>
                </a:cubicBezTo>
                <a:cubicBezTo>
                  <a:pt x="952" y="789"/>
                  <a:pt x="952" y="789"/>
                  <a:pt x="952" y="789"/>
                </a:cubicBezTo>
                <a:cubicBezTo>
                  <a:pt x="972" y="785"/>
                  <a:pt x="972" y="785"/>
                  <a:pt x="972" y="785"/>
                </a:cubicBezTo>
                <a:close/>
                <a:moveTo>
                  <a:pt x="1404" y="937"/>
                </a:moveTo>
                <a:cubicBezTo>
                  <a:pt x="1336" y="951"/>
                  <a:pt x="1336" y="951"/>
                  <a:pt x="1336" y="951"/>
                </a:cubicBezTo>
                <a:cubicBezTo>
                  <a:pt x="1336" y="711"/>
                  <a:pt x="1336" y="711"/>
                  <a:pt x="1336" y="711"/>
                </a:cubicBezTo>
                <a:cubicBezTo>
                  <a:pt x="1404" y="697"/>
                  <a:pt x="1404" y="697"/>
                  <a:pt x="1404" y="697"/>
                </a:cubicBezTo>
                <a:cubicBezTo>
                  <a:pt x="1404" y="937"/>
                  <a:pt x="1404" y="937"/>
                  <a:pt x="1404" y="937"/>
                </a:cubicBezTo>
                <a:close/>
                <a:moveTo>
                  <a:pt x="1212" y="736"/>
                </a:moveTo>
                <a:cubicBezTo>
                  <a:pt x="1212" y="896"/>
                  <a:pt x="1212" y="896"/>
                  <a:pt x="1212" y="896"/>
                </a:cubicBezTo>
                <a:cubicBezTo>
                  <a:pt x="1048" y="929"/>
                  <a:pt x="1048" y="929"/>
                  <a:pt x="1048" y="929"/>
                </a:cubicBezTo>
                <a:cubicBezTo>
                  <a:pt x="1048" y="770"/>
                  <a:pt x="1048" y="770"/>
                  <a:pt x="1048" y="770"/>
                </a:cubicBezTo>
                <a:cubicBezTo>
                  <a:pt x="1212" y="736"/>
                  <a:pt x="1212" y="736"/>
                  <a:pt x="1212" y="736"/>
                </a:cubicBezTo>
                <a:close/>
                <a:moveTo>
                  <a:pt x="792" y="443"/>
                </a:moveTo>
                <a:cubicBezTo>
                  <a:pt x="670" y="443"/>
                  <a:pt x="570" y="344"/>
                  <a:pt x="570" y="222"/>
                </a:cubicBezTo>
                <a:cubicBezTo>
                  <a:pt x="570" y="99"/>
                  <a:pt x="670" y="0"/>
                  <a:pt x="792" y="0"/>
                </a:cubicBezTo>
                <a:cubicBezTo>
                  <a:pt x="914" y="0"/>
                  <a:pt x="1014" y="99"/>
                  <a:pt x="1014" y="222"/>
                </a:cubicBezTo>
                <a:cubicBezTo>
                  <a:pt x="1014" y="344"/>
                  <a:pt x="914" y="443"/>
                  <a:pt x="792" y="4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80028" y="1369686"/>
            <a:ext cx="586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(000)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08170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409023"/>
              </p:ext>
            </p:extLst>
          </p:nvPr>
        </p:nvGraphicFramePr>
        <p:xfrm>
          <a:off x="74429" y="1183888"/>
          <a:ext cx="8665122" cy="522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Lesertall blant </a:t>
            </a:r>
            <a:r>
              <a:rPr lang="nb-NO" u="sng" dirty="0"/>
              <a:t>ledere</a:t>
            </a:r>
            <a:r>
              <a:rPr lang="nb-NO" dirty="0"/>
              <a:t> i norsk næringsliv og offentlig sektor</a:t>
            </a:r>
            <a:br>
              <a:rPr lang="nb-NO" dirty="0"/>
            </a:br>
            <a:r>
              <a:rPr lang="nb-NO" b="0" i="1" dirty="0" smtClean="0"/>
              <a:t>Papirlesing(%)</a:t>
            </a:r>
            <a:endParaRPr lang="nb-NO" b="0" i="1" dirty="0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392745" y="100094"/>
            <a:ext cx="1737360" cy="1840035"/>
          </a:xfrm>
          <a:prstGeom prst="ellipse">
            <a:avLst/>
          </a:prstGeom>
          <a:solidFill>
            <a:srgbClr val="F98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cap="small" dirty="0">
              <a:solidFill>
                <a:prstClr val="white"/>
              </a:solidFill>
              <a:cs typeface="Arial"/>
            </a:endParaRPr>
          </a:p>
        </p:txBody>
      </p:sp>
      <p:grpSp>
        <p:nvGrpSpPr>
          <p:cNvPr id="36" name="Group 181"/>
          <p:cNvGrpSpPr>
            <a:grpSpLocks noChangeAspect="1"/>
          </p:cNvGrpSpPr>
          <p:nvPr/>
        </p:nvGrpSpPr>
        <p:grpSpPr>
          <a:xfrm>
            <a:off x="8299187" y="596047"/>
            <a:ext cx="648422" cy="720000"/>
            <a:chOff x="1784350" y="4149725"/>
            <a:chExt cx="977900" cy="1085850"/>
          </a:xfrm>
          <a:solidFill>
            <a:schemeClr val="bg1"/>
          </a:solidFill>
        </p:grpSpPr>
        <p:sp>
          <p:nvSpPr>
            <p:cNvPr id="37" name="Freeform 48"/>
            <p:cNvSpPr>
              <a:spLocks/>
            </p:cNvSpPr>
            <p:nvPr/>
          </p:nvSpPr>
          <p:spPr bwMode="auto">
            <a:xfrm>
              <a:off x="2019300" y="4149725"/>
              <a:ext cx="503238" cy="396875"/>
            </a:xfrm>
            <a:custGeom>
              <a:avLst/>
              <a:gdLst/>
              <a:ahLst/>
              <a:cxnLst>
                <a:cxn ang="0">
                  <a:pos x="387" y="246"/>
                </a:cxn>
                <a:cxn ang="0">
                  <a:pos x="393" y="197"/>
                </a:cxn>
                <a:cxn ang="0">
                  <a:pos x="196" y="0"/>
                </a:cxn>
                <a:cxn ang="0">
                  <a:pos x="0" y="197"/>
                </a:cxn>
                <a:cxn ang="0">
                  <a:pos x="6" y="246"/>
                </a:cxn>
                <a:cxn ang="0">
                  <a:pos x="201" y="310"/>
                </a:cxn>
                <a:cxn ang="0">
                  <a:pos x="387" y="246"/>
                </a:cxn>
              </a:cxnLst>
              <a:rect l="0" t="0" r="r" b="b"/>
              <a:pathLst>
                <a:path w="393" h="310">
                  <a:moveTo>
                    <a:pt x="387" y="246"/>
                  </a:moveTo>
                  <a:cubicBezTo>
                    <a:pt x="391" y="231"/>
                    <a:pt x="393" y="214"/>
                    <a:pt x="393" y="197"/>
                  </a:cubicBezTo>
                  <a:cubicBezTo>
                    <a:pt x="393" y="89"/>
                    <a:pt x="305" y="0"/>
                    <a:pt x="196" y="0"/>
                  </a:cubicBezTo>
                  <a:cubicBezTo>
                    <a:pt x="88" y="0"/>
                    <a:pt x="0" y="89"/>
                    <a:pt x="0" y="197"/>
                  </a:cubicBezTo>
                  <a:cubicBezTo>
                    <a:pt x="0" y="214"/>
                    <a:pt x="2" y="230"/>
                    <a:pt x="6" y="246"/>
                  </a:cubicBezTo>
                  <a:cubicBezTo>
                    <a:pt x="76" y="249"/>
                    <a:pt x="145" y="272"/>
                    <a:pt x="201" y="310"/>
                  </a:cubicBezTo>
                  <a:cubicBezTo>
                    <a:pt x="253" y="274"/>
                    <a:pt x="320" y="251"/>
                    <a:pt x="387" y="2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49"/>
            <p:cNvSpPr>
              <a:spLocks/>
            </p:cNvSpPr>
            <p:nvPr/>
          </p:nvSpPr>
          <p:spPr bwMode="auto">
            <a:xfrm>
              <a:off x="1828800" y="4930775"/>
              <a:ext cx="895350" cy="304800"/>
            </a:xfrm>
            <a:custGeom>
              <a:avLst/>
              <a:gdLst/>
              <a:ahLst/>
              <a:cxnLst>
                <a:cxn ang="0">
                  <a:pos x="62" y="175"/>
                </a:cxn>
                <a:cxn ang="0">
                  <a:pos x="78" y="173"/>
                </a:cxn>
                <a:cxn ang="0">
                  <a:pos x="138" y="165"/>
                </a:cxn>
                <a:cxn ang="0">
                  <a:pos x="307" y="223"/>
                </a:cxn>
                <a:cxn ang="0">
                  <a:pos x="349" y="238"/>
                </a:cxn>
                <a:cxn ang="0">
                  <a:pos x="393" y="222"/>
                </a:cxn>
                <a:cxn ang="0">
                  <a:pos x="564" y="162"/>
                </a:cxn>
                <a:cxn ang="0">
                  <a:pos x="621" y="169"/>
                </a:cxn>
                <a:cxn ang="0">
                  <a:pos x="637" y="171"/>
                </a:cxn>
                <a:cxn ang="0">
                  <a:pos x="699" y="109"/>
                </a:cxn>
                <a:cxn ang="0">
                  <a:pos x="699" y="58"/>
                </a:cxn>
                <a:cxn ang="0">
                  <a:pos x="699" y="59"/>
                </a:cxn>
                <a:cxn ang="0">
                  <a:pos x="672" y="63"/>
                </a:cxn>
                <a:cxn ang="0">
                  <a:pos x="671" y="63"/>
                </a:cxn>
                <a:cxn ang="0">
                  <a:pos x="671" y="63"/>
                </a:cxn>
                <a:cxn ang="0">
                  <a:pos x="645" y="63"/>
                </a:cxn>
                <a:cxn ang="0">
                  <a:pos x="645" y="89"/>
                </a:cxn>
                <a:cxn ang="0">
                  <a:pos x="645" y="109"/>
                </a:cxn>
                <a:cxn ang="0">
                  <a:pos x="637" y="117"/>
                </a:cxn>
                <a:cxn ang="0">
                  <a:pos x="635" y="117"/>
                </a:cxn>
                <a:cxn ang="0">
                  <a:pos x="571" y="108"/>
                </a:cxn>
                <a:cxn ang="0">
                  <a:pos x="564" y="108"/>
                </a:cxn>
                <a:cxn ang="0">
                  <a:pos x="552" y="109"/>
                </a:cxn>
                <a:cxn ang="0">
                  <a:pos x="372" y="169"/>
                </a:cxn>
                <a:cxn ang="0">
                  <a:pos x="370" y="151"/>
                </a:cxn>
                <a:cxn ang="0">
                  <a:pos x="366" y="120"/>
                </a:cxn>
                <a:cxn ang="0">
                  <a:pos x="350" y="0"/>
                </a:cxn>
                <a:cxn ang="0">
                  <a:pos x="333" y="121"/>
                </a:cxn>
                <a:cxn ang="0">
                  <a:pos x="329" y="151"/>
                </a:cxn>
                <a:cxn ang="0">
                  <a:pos x="327" y="170"/>
                </a:cxn>
                <a:cxn ang="0">
                  <a:pos x="150" y="111"/>
                </a:cxn>
                <a:cxn ang="0">
                  <a:pos x="138" y="111"/>
                </a:cxn>
                <a:cxn ang="0">
                  <a:pos x="130" y="111"/>
                </a:cxn>
                <a:cxn ang="0">
                  <a:pos x="64" y="120"/>
                </a:cxn>
                <a:cxn ang="0">
                  <a:pos x="62" y="121"/>
                </a:cxn>
                <a:cxn ang="0">
                  <a:pos x="54" y="113"/>
                </a:cxn>
                <a:cxn ang="0">
                  <a:pos x="54" y="93"/>
                </a:cxn>
                <a:cxn ang="0">
                  <a:pos x="54" y="64"/>
                </a:cxn>
                <a:cxn ang="0">
                  <a:pos x="27" y="64"/>
                </a:cxn>
                <a:cxn ang="0">
                  <a:pos x="27" y="64"/>
                </a:cxn>
                <a:cxn ang="0">
                  <a:pos x="12" y="64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113"/>
                </a:cxn>
                <a:cxn ang="0">
                  <a:pos x="62" y="175"/>
                </a:cxn>
              </a:cxnLst>
              <a:rect l="0" t="0" r="r" b="b"/>
              <a:pathLst>
                <a:path w="699" h="238">
                  <a:moveTo>
                    <a:pt x="62" y="175"/>
                  </a:moveTo>
                  <a:cubicBezTo>
                    <a:pt x="68" y="175"/>
                    <a:pt x="73" y="174"/>
                    <a:pt x="78" y="173"/>
                  </a:cubicBezTo>
                  <a:cubicBezTo>
                    <a:pt x="97" y="168"/>
                    <a:pt x="117" y="165"/>
                    <a:pt x="138" y="165"/>
                  </a:cubicBezTo>
                  <a:cubicBezTo>
                    <a:pt x="201" y="165"/>
                    <a:pt x="264" y="187"/>
                    <a:pt x="307" y="223"/>
                  </a:cubicBezTo>
                  <a:cubicBezTo>
                    <a:pt x="319" y="233"/>
                    <a:pt x="334" y="238"/>
                    <a:pt x="349" y="238"/>
                  </a:cubicBezTo>
                  <a:cubicBezTo>
                    <a:pt x="365" y="238"/>
                    <a:pt x="381" y="232"/>
                    <a:pt x="393" y="222"/>
                  </a:cubicBezTo>
                  <a:cubicBezTo>
                    <a:pt x="436" y="185"/>
                    <a:pt x="500" y="162"/>
                    <a:pt x="564" y="162"/>
                  </a:cubicBezTo>
                  <a:cubicBezTo>
                    <a:pt x="584" y="162"/>
                    <a:pt x="603" y="165"/>
                    <a:pt x="621" y="169"/>
                  </a:cubicBezTo>
                  <a:cubicBezTo>
                    <a:pt x="626" y="171"/>
                    <a:pt x="631" y="171"/>
                    <a:pt x="637" y="171"/>
                  </a:cubicBezTo>
                  <a:cubicBezTo>
                    <a:pt x="671" y="171"/>
                    <a:pt x="699" y="143"/>
                    <a:pt x="699" y="109"/>
                  </a:cubicBezTo>
                  <a:cubicBezTo>
                    <a:pt x="699" y="58"/>
                    <a:pt x="699" y="58"/>
                    <a:pt x="699" y="58"/>
                  </a:cubicBezTo>
                  <a:cubicBezTo>
                    <a:pt x="699" y="58"/>
                    <a:pt x="699" y="58"/>
                    <a:pt x="699" y="59"/>
                  </a:cubicBezTo>
                  <a:cubicBezTo>
                    <a:pt x="690" y="61"/>
                    <a:pt x="681" y="63"/>
                    <a:pt x="672" y="63"/>
                  </a:cubicBezTo>
                  <a:cubicBezTo>
                    <a:pt x="672" y="63"/>
                    <a:pt x="671" y="63"/>
                    <a:pt x="671" y="63"/>
                  </a:cubicBezTo>
                  <a:cubicBezTo>
                    <a:pt x="671" y="63"/>
                    <a:pt x="671" y="63"/>
                    <a:pt x="671" y="63"/>
                  </a:cubicBezTo>
                  <a:cubicBezTo>
                    <a:pt x="645" y="63"/>
                    <a:pt x="645" y="63"/>
                    <a:pt x="645" y="63"/>
                  </a:cubicBezTo>
                  <a:cubicBezTo>
                    <a:pt x="645" y="89"/>
                    <a:pt x="645" y="89"/>
                    <a:pt x="645" y="89"/>
                  </a:cubicBezTo>
                  <a:cubicBezTo>
                    <a:pt x="645" y="109"/>
                    <a:pt x="645" y="109"/>
                    <a:pt x="645" y="109"/>
                  </a:cubicBezTo>
                  <a:cubicBezTo>
                    <a:pt x="645" y="114"/>
                    <a:pt x="641" y="117"/>
                    <a:pt x="637" y="117"/>
                  </a:cubicBezTo>
                  <a:cubicBezTo>
                    <a:pt x="636" y="117"/>
                    <a:pt x="635" y="117"/>
                    <a:pt x="635" y="117"/>
                  </a:cubicBezTo>
                  <a:cubicBezTo>
                    <a:pt x="614" y="112"/>
                    <a:pt x="593" y="109"/>
                    <a:pt x="571" y="108"/>
                  </a:cubicBezTo>
                  <a:cubicBezTo>
                    <a:pt x="569" y="108"/>
                    <a:pt x="566" y="108"/>
                    <a:pt x="564" y="108"/>
                  </a:cubicBezTo>
                  <a:cubicBezTo>
                    <a:pt x="560" y="108"/>
                    <a:pt x="556" y="108"/>
                    <a:pt x="552" y="109"/>
                  </a:cubicBezTo>
                  <a:cubicBezTo>
                    <a:pt x="488" y="111"/>
                    <a:pt x="422" y="133"/>
                    <a:pt x="372" y="169"/>
                  </a:cubicBezTo>
                  <a:cubicBezTo>
                    <a:pt x="370" y="151"/>
                    <a:pt x="370" y="151"/>
                    <a:pt x="370" y="151"/>
                  </a:cubicBezTo>
                  <a:cubicBezTo>
                    <a:pt x="366" y="120"/>
                    <a:pt x="366" y="120"/>
                    <a:pt x="366" y="12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33" y="121"/>
                    <a:pt x="333" y="121"/>
                    <a:pt x="333" y="121"/>
                  </a:cubicBezTo>
                  <a:cubicBezTo>
                    <a:pt x="329" y="151"/>
                    <a:pt x="329" y="151"/>
                    <a:pt x="329" y="151"/>
                  </a:cubicBezTo>
                  <a:cubicBezTo>
                    <a:pt x="327" y="170"/>
                    <a:pt x="327" y="170"/>
                    <a:pt x="327" y="170"/>
                  </a:cubicBezTo>
                  <a:cubicBezTo>
                    <a:pt x="277" y="134"/>
                    <a:pt x="213" y="114"/>
                    <a:pt x="150" y="111"/>
                  </a:cubicBezTo>
                  <a:cubicBezTo>
                    <a:pt x="146" y="111"/>
                    <a:pt x="142" y="111"/>
                    <a:pt x="138" y="111"/>
                  </a:cubicBezTo>
                  <a:cubicBezTo>
                    <a:pt x="136" y="111"/>
                    <a:pt x="133" y="111"/>
                    <a:pt x="130" y="111"/>
                  </a:cubicBezTo>
                  <a:cubicBezTo>
                    <a:pt x="108" y="112"/>
                    <a:pt x="85" y="115"/>
                    <a:pt x="64" y="120"/>
                  </a:cubicBezTo>
                  <a:cubicBezTo>
                    <a:pt x="63" y="121"/>
                    <a:pt x="63" y="121"/>
                    <a:pt x="62" y="121"/>
                  </a:cubicBezTo>
                  <a:cubicBezTo>
                    <a:pt x="58" y="121"/>
                    <a:pt x="54" y="117"/>
                    <a:pt x="54" y="11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8" y="64"/>
                    <a:pt x="4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47"/>
                    <a:pt x="28" y="175"/>
                    <a:pt x="62" y="1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50"/>
            <p:cNvSpPr>
              <a:spLocks/>
            </p:cNvSpPr>
            <p:nvPr/>
          </p:nvSpPr>
          <p:spPr bwMode="auto">
            <a:xfrm>
              <a:off x="1828800" y="4532313"/>
              <a:ext cx="895350" cy="212725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51" y="10"/>
                </a:cxn>
                <a:cxn ang="0">
                  <a:pos x="27" y="22"/>
                </a:cxn>
                <a:cxn ang="0">
                  <a:pos x="0" y="77"/>
                </a:cxn>
                <a:cxn ang="0">
                  <a:pos x="0" y="140"/>
                </a:cxn>
                <a:cxn ang="0">
                  <a:pos x="27" y="135"/>
                </a:cxn>
                <a:cxn ang="0">
                  <a:pos x="28" y="135"/>
                </a:cxn>
                <a:cxn ang="0">
                  <a:pos x="52" y="135"/>
                </a:cxn>
                <a:cxn ang="0">
                  <a:pos x="54" y="135"/>
                </a:cxn>
                <a:cxn ang="0">
                  <a:pos x="54" y="77"/>
                </a:cxn>
                <a:cxn ang="0">
                  <a:pos x="65" y="63"/>
                </a:cxn>
                <a:cxn ang="0">
                  <a:pos x="135" y="54"/>
                </a:cxn>
                <a:cxn ang="0">
                  <a:pos x="330" y="118"/>
                </a:cxn>
                <a:cxn ang="0">
                  <a:pos x="350" y="166"/>
                </a:cxn>
                <a:cxn ang="0">
                  <a:pos x="369" y="118"/>
                </a:cxn>
                <a:cxn ang="0">
                  <a:pos x="564" y="54"/>
                </a:cxn>
                <a:cxn ang="0">
                  <a:pos x="635" y="63"/>
                </a:cxn>
                <a:cxn ang="0">
                  <a:pos x="645" y="77"/>
                </a:cxn>
                <a:cxn ang="0">
                  <a:pos x="645" y="135"/>
                </a:cxn>
                <a:cxn ang="0">
                  <a:pos x="666" y="135"/>
                </a:cxn>
                <a:cxn ang="0">
                  <a:pos x="672" y="136"/>
                </a:cxn>
                <a:cxn ang="0">
                  <a:pos x="699" y="141"/>
                </a:cxn>
                <a:cxn ang="0">
                  <a:pos x="699" y="77"/>
                </a:cxn>
                <a:cxn ang="0">
                  <a:pos x="672" y="22"/>
                </a:cxn>
                <a:cxn ang="0">
                  <a:pos x="648" y="10"/>
                </a:cxn>
                <a:cxn ang="0">
                  <a:pos x="573" y="0"/>
                </a:cxn>
                <a:cxn ang="0">
                  <a:pos x="564" y="0"/>
                </a:cxn>
                <a:cxn ang="0">
                  <a:pos x="512" y="4"/>
                </a:cxn>
                <a:cxn ang="0">
                  <a:pos x="350" y="65"/>
                </a:cxn>
                <a:cxn ang="0">
                  <a:pos x="178" y="3"/>
                </a:cxn>
                <a:cxn ang="0">
                  <a:pos x="135" y="0"/>
                </a:cxn>
                <a:cxn ang="0">
                  <a:pos x="126" y="0"/>
                </a:cxn>
              </a:cxnLst>
              <a:rect l="0" t="0" r="r" b="b"/>
              <a:pathLst>
                <a:path w="699" h="166">
                  <a:moveTo>
                    <a:pt x="126" y="0"/>
                  </a:moveTo>
                  <a:cubicBezTo>
                    <a:pt x="100" y="1"/>
                    <a:pt x="75" y="4"/>
                    <a:pt x="51" y="10"/>
                  </a:cubicBezTo>
                  <a:cubicBezTo>
                    <a:pt x="42" y="13"/>
                    <a:pt x="34" y="17"/>
                    <a:pt x="27" y="22"/>
                  </a:cubicBezTo>
                  <a:cubicBezTo>
                    <a:pt x="10" y="35"/>
                    <a:pt x="0" y="55"/>
                    <a:pt x="0" y="77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9" y="137"/>
                    <a:pt x="18" y="135"/>
                    <a:pt x="27" y="135"/>
                  </a:cubicBezTo>
                  <a:cubicBezTo>
                    <a:pt x="27" y="135"/>
                    <a:pt x="28" y="135"/>
                    <a:pt x="28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0"/>
                    <a:pt x="58" y="64"/>
                    <a:pt x="65" y="63"/>
                  </a:cubicBezTo>
                  <a:cubicBezTo>
                    <a:pt x="87" y="57"/>
                    <a:pt x="111" y="54"/>
                    <a:pt x="135" y="54"/>
                  </a:cubicBezTo>
                  <a:cubicBezTo>
                    <a:pt x="205" y="54"/>
                    <a:pt x="277" y="77"/>
                    <a:pt x="330" y="118"/>
                  </a:cubicBezTo>
                  <a:cubicBezTo>
                    <a:pt x="350" y="166"/>
                    <a:pt x="350" y="166"/>
                    <a:pt x="350" y="166"/>
                  </a:cubicBezTo>
                  <a:cubicBezTo>
                    <a:pt x="369" y="118"/>
                    <a:pt x="369" y="118"/>
                    <a:pt x="369" y="118"/>
                  </a:cubicBezTo>
                  <a:cubicBezTo>
                    <a:pt x="422" y="77"/>
                    <a:pt x="495" y="54"/>
                    <a:pt x="564" y="54"/>
                  </a:cubicBezTo>
                  <a:cubicBezTo>
                    <a:pt x="588" y="54"/>
                    <a:pt x="612" y="57"/>
                    <a:pt x="635" y="63"/>
                  </a:cubicBezTo>
                  <a:cubicBezTo>
                    <a:pt x="641" y="64"/>
                    <a:pt x="645" y="70"/>
                    <a:pt x="645" y="77"/>
                  </a:cubicBezTo>
                  <a:cubicBezTo>
                    <a:pt x="645" y="135"/>
                    <a:pt x="645" y="135"/>
                    <a:pt x="645" y="135"/>
                  </a:cubicBezTo>
                  <a:cubicBezTo>
                    <a:pt x="666" y="135"/>
                    <a:pt x="666" y="135"/>
                    <a:pt x="666" y="135"/>
                  </a:cubicBezTo>
                  <a:cubicBezTo>
                    <a:pt x="668" y="135"/>
                    <a:pt x="670" y="135"/>
                    <a:pt x="672" y="136"/>
                  </a:cubicBezTo>
                  <a:cubicBezTo>
                    <a:pt x="682" y="136"/>
                    <a:pt x="691" y="138"/>
                    <a:pt x="699" y="141"/>
                  </a:cubicBezTo>
                  <a:cubicBezTo>
                    <a:pt x="699" y="77"/>
                    <a:pt x="699" y="77"/>
                    <a:pt x="699" y="77"/>
                  </a:cubicBezTo>
                  <a:cubicBezTo>
                    <a:pt x="699" y="55"/>
                    <a:pt x="689" y="35"/>
                    <a:pt x="672" y="22"/>
                  </a:cubicBezTo>
                  <a:cubicBezTo>
                    <a:pt x="665" y="17"/>
                    <a:pt x="657" y="13"/>
                    <a:pt x="648" y="10"/>
                  </a:cubicBezTo>
                  <a:cubicBezTo>
                    <a:pt x="624" y="4"/>
                    <a:pt x="599" y="1"/>
                    <a:pt x="573" y="0"/>
                  </a:cubicBezTo>
                  <a:cubicBezTo>
                    <a:pt x="570" y="0"/>
                    <a:pt x="567" y="0"/>
                    <a:pt x="564" y="0"/>
                  </a:cubicBezTo>
                  <a:cubicBezTo>
                    <a:pt x="547" y="0"/>
                    <a:pt x="529" y="2"/>
                    <a:pt x="512" y="4"/>
                  </a:cubicBezTo>
                  <a:cubicBezTo>
                    <a:pt x="453" y="12"/>
                    <a:pt x="396" y="34"/>
                    <a:pt x="350" y="65"/>
                  </a:cubicBezTo>
                  <a:cubicBezTo>
                    <a:pt x="301" y="32"/>
                    <a:pt x="240" y="10"/>
                    <a:pt x="178" y="3"/>
                  </a:cubicBezTo>
                  <a:cubicBezTo>
                    <a:pt x="164" y="1"/>
                    <a:pt x="150" y="0"/>
                    <a:pt x="135" y="0"/>
                  </a:cubicBezTo>
                  <a:cubicBezTo>
                    <a:pt x="132" y="0"/>
                    <a:pt x="129" y="0"/>
                    <a:pt x="12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51"/>
            <p:cNvSpPr>
              <a:spLocks/>
            </p:cNvSpPr>
            <p:nvPr/>
          </p:nvSpPr>
          <p:spPr bwMode="auto">
            <a:xfrm>
              <a:off x="2600325" y="4745038"/>
              <a:ext cx="161925" cy="227013"/>
            </a:xfrm>
            <a:custGeom>
              <a:avLst/>
              <a:gdLst/>
              <a:ahLst/>
              <a:cxnLst>
                <a:cxn ang="0">
                  <a:pos x="127" y="120"/>
                </a:cxn>
                <a:cxn ang="0">
                  <a:pos x="127" y="64"/>
                </a:cxn>
                <a:cxn ang="0">
                  <a:pos x="97" y="10"/>
                </a:cxn>
                <a:cxn ang="0">
                  <a:pos x="70" y="1"/>
                </a:cxn>
                <a:cxn ang="0">
                  <a:pos x="64" y="0"/>
                </a:cxn>
                <a:cxn ang="0">
                  <a:pos x="43" y="0"/>
                </a:cxn>
                <a:cxn ang="0">
                  <a:pos x="39" y="0"/>
                </a:cxn>
                <a:cxn ang="0">
                  <a:pos x="33" y="0"/>
                </a:cxn>
                <a:cxn ang="0">
                  <a:pos x="26" y="0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17" y="51"/>
                </a:cxn>
                <a:cxn ang="0">
                  <a:pos x="26" y="51"/>
                </a:cxn>
                <a:cxn ang="0">
                  <a:pos x="33" y="58"/>
                </a:cxn>
                <a:cxn ang="0">
                  <a:pos x="26" y="66"/>
                </a:cxn>
                <a:cxn ang="0">
                  <a:pos x="17" y="66"/>
                </a:cxn>
                <a:cxn ang="0">
                  <a:pos x="0" y="82"/>
                </a:cxn>
                <a:cxn ang="0">
                  <a:pos x="0" y="97"/>
                </a:cxn>
                <a:cxn ang="0">
                  <a:pos x="17" y="113"/>
                </a:cxn>
                <a:cxn ang="0">
                  <a:pos x="25" y="113"/>
                </a:cxn>
                <a:cxn ang="0">
                  <a:pos x="33" y="122"/>
                </a:cxn>
                <a:cxn ang="0">
                  <a:pos x="25" y="130"/>
                </a:cxn>
                <a:cxn ang="0">
                  <a:pos x="17" y="130"/>
                </a:cxn>
                <a:cxn ang="0">
                  <a:pos x="4" y="146"/>
                </a:cxn>
                <a:cxn ang="0">
                  <a:pos x="6" y="154"/>
                </a:cxn>
                <a:cxn ang="0">
                  <a:pos x="35" y="178"/>
                </a:cxn>
                <a:cxn ang="0">
                  <a:pos x="43" y="178"/>
                </a:cxn>
                <a:cxn ang="0">
                  <a:pos x="69" y="178"/>
                </a:cxn>
                <a:cxn ang="0">
                  <a:pos x="70" y="178"/>
                </a:cxn>
                <a:cxn ang="0">
                  <a:pos x="97" y="171"/>
                </a:cxn>
                <a:cxn ang="0">
                  <a:pos x="127" y="120"/>
                </a:cxn>
              </a:cxnLst>
              <a:rect l="0" t="0" r="r" b="b"/>
              <a:pathLst>
                <a:path w="127" h="178">
                  <a:moveTo>
                    <a:pt x="127" y="120"/>
                  </a:moveTo>
                  <a:cubicBezTo>
                    <a:pt x="127" y="64"/>
                    <a:pt x="127" y="64"/>
                    <a:pt x="127" y="64"/>
                  </a:cubicBezTo>
                  <a:cubicBezTo>
                    <a:pt x="127" y="41"/>
                    <a:pt x="115" y="21"/>
                    <a:pt x="97" y="10"/>
                  </a:cubicBezTo>
                  <a:cubicBezTo>
                    <a:pt x="89" y="5"/>
                    <a:pt x="80" y="2"/>
                    <a:pt x="70" y="1"/>
                  </a:cubicBezTo>
                  <a:cubicBezTo>
                    <a:pt x="68" y="1"/>
                    <a:pt x="66" y="0"/>
                    <a:pt x="6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8" y="51"/>
                    <a:pt x="17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30" y="51"/>
                    <a:pt x="33" y="54"/>
                    <a:pt x="33" y="58"/>
                  </a:cubicBezTo>
                  <a:cubicBezTo>
                    <a:pt x="33" y="62"/>
                    <a:pt x="30" y="66"/>
                    <a:pt x="26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8" y="66"/>
                    <a:pt x="0" y="73"/>
                    <a:pt x="0" y="8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6"/>
                    <a:pt x="8" y="113"/>
                    <a:pt x="17" y="113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30" y="113"/>
                    <a:pt x="33" y="117"/>
                    <a:pt x="33" y="122"/>
                  </a:cubicBezTo>
                  <a:cubicBezTo>
                    <a:pt x="33" y="127"/>
                    <a:pt x="30" y="130"/>
                    <a:pt x="25" y="130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8" y="130"/>
                    <a:pt x="2" y="138"/>
                    <a:pt x="4" y="146"/>
                  </a:cubicBezTo>
                  <a:cubicBezTo>
                    <a:pt x="6" y="154"/>
                    <a:pt x="6" y="154"/>
                    <a:pt x="6" y="154"/>
                  </a:cubicBezTo>
                  <a:cubicBezTo>
                    <a:pt x="9" y="168"/>
                    <a:pt x="21" y="178"/>
                    <a:pt x="35" y="178"/>
                  </a:cubicBezTo>
                  <a:cubicBezTo>
                    <a:pt x="43" y="178"/>
                    <a:pt x="43" y="178"/>
                    <a:pt x="43" y="178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8"/>
                    <a:pt x="70" y="178"/>
                  </a:cubicBezTo>
                  <a:cubicBezTo>
                    <a:pt x="80" y="178"/>
                    <a:pt x="89" y="175"/>
                    <a:pt x="97" y="171"/>
                  </a:cubicBezTo>
                  <a:cubicBezTo>
                    <a:pt x="115" y="161"/>
                    <a:pt x="127" y="142"/>
                    <a:pt x="127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52"/>
            <p:cNvSpPr>
              <a:spLocks/>
            </p:cNvSpPr>
            <p:nvPr/>
          </p:nvSpPr>
          <p:spPr bwMode="auto">
            <a:xfrm>
              <a:off x="1784350" y="4745038"/>
              <a:ext cx="161925" cy="22701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132"/>
                </a:cxn>
                <a:cxn ang="0">
                  <a:pos x="35" y="177"/>
                </a:cxn>
                <a:cxn ang="0">
                  <a:pos x="47" y="178"/>
                </a:cxn>
                <a:cxn ang="0">
                  <a:pos x="62" y="178"/>
                </a:cxn>
                <a:cxn ang="0">
                  <a:pos x="89" y="178"/>
                </a:cxn>
                <a:cxn ang="0">
                  <a:pos x="93" y="178"/>
                </a:cxn>
                <a:cxn ang="0">
                  <a:pos x="93" y="178"/>
                </a:cxn>
                <a:cxn ang="0">
                  <a:pos x="94" y="178"/>
                </a:cxn>
                <a:cxn ang="0">
                  <a:pos x="110" y="178"/>
                </a:cxn>
                <a:cxn ang="0">
                  <a:pos x="126" y="162"/>
                </a:cxn>
                <a:cxn ang="0">
                  <a:pos x="126" y="147"/>
                </a:cxn>
                <a:cxn ang="0">
                  <a:pos x="110" y="130"/>
                </a:cxn>
                <a:cxn ang="0">
                  <a:pos x="102" y="130"/>
                </a:cxn>
                <a:cxn ang="0">
                  <a:pos x="93" y="122"/>
                </a:cxn>
                <a:cxn ang="0">
                  <a:pos x="102" y="113"/>
                </a:cxn>
                <a:cxn ang="0">
                  <a:pos x="110" y="113"/>
                </a:cxn>
                <a:cxn ang="0">
                  <a:pos x="126" y="97"/>
                </a:cxn>
                <a:cxn ang="0">
                  <a:pos x="126" y="82"/>
                </a:cxn>
                <a:cxn ang="0">
                  <a:pos x="110" y="66"/>
                </a:cxn>
                <a:cxn ang="0">
                  <a:pos x="101" y="66"/>
                </a:cxn>
                <a:cxn ang="0">
                  <a:pos x="93" y="58"/>
                </a:cxn>
                <a:cxn ang="0">
                  <a:pos x="101" y="51"/>
                </a:cxn>
                <a:cxn ang="0">
                  <a:pos x="110" y="51"/>
                </a:cxn>
                <a:cxn ang="0">
                  <a:pos x="126" y="35"/>
                </a:cxn>
                <a:cxn ang="0">
                  <a:pos x="126" y="26"/>
                </a:cxn>
                <a:cxn ang="0">
                  <a:pos x="101" y="0"/>
                </a:cxn>
                <a:cxn ang="0">
                  <a:pos x="93" y="0"/>
                </a:cxn>
                <a:cxn ang="0">
                  <a:pos x="89" y="0"/>
                </a:cxn>
                <a:cxn ang="0">
                  <a:pos x="87" y="0"/>
                </a:cxn>
                <a:cxn ang="0">
                  <a:pos x="63" y="0"/>
                </a:cxn>
                <a:cxn ang="0">
                  <a:pos x="62" y="0"/>
                </a:cxn>
                <a:cxn ang="0">
                  <a:pos x="35" y="7"/>
                </a:cxn>
                <a:cxn ang="0">
                  <a:pos x="0" y="64"/>
                </a:cxn>
              </a:cxnLst>
              <a:rect l="0" t="0" r="r" b="b"/>
              <a:pathLst>
                <a:path w="126" h="178">
                  <a:moveTo>
                    <a:pt x="0" y="64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153"/>
                    <a:pt x="15" y="172"/>
                    <a:pt x="35" y="177"/>
                  </a:cubicBezTo>
                  <a:cubicBezTo>
                    <a:pt x="39" y="178"/>
                    <a:pt x="43" y="178"/>
                    <a:pt x="47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4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9" y="178"/>
                    <a:pt x="126" y="171"/>
                    <a:pt x="126" y="162"/>
                  </a:cubicBezTo>
                  <a:cubicBezTo>
                    <a:pt x="126" y="147"/>
                    <a:pt x="126" y="147"/>
                    <a:pt x="126" y="147"/>
                  </a:cubicBezTo>
                  <a:cubicBezTo>
                    <a:pt x="126" y="138"/>
                    <a:pt x="119" y="130"/>
                    <a:pt x="110" y="130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97" y="130"/>
                    <a:pt x="93" y="127"/>
                    <a:pt x="93" y="122"/>
                  </a:cubicBezTo>
                  <a:cubicBezTo>
                    <a:pt x="93" y="117"/>
                    <a:pt x="97" y="113"/>
                    <a:pt x="102" y="113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9" y="113"/>
                    <a:pt x="126" y="106"/>
                    <a:pt x="126" y="97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6" y="73"/>
                    <a:pt x="119" y="66"/>
                    <a:pt x="110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97" y="66"/>
                    <a:pt x="93" y="62"/>
                    <a:pt x="93" y="58"/>
                  </a:cubicBezTo>
                  <a:cubicBezTo>
                    <a:pt x="93" y="54"/>
                    <a:pt x="97" y="51"/>
                    <a:pt x="101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9" y="51"/>
                    <a:pt x="126" y="44"/>
                    <a:pt x="126" y="3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12"/>
                    <a:pt x="115" y="0"/>
                    <a:pt x="101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2" y="0"/>
                    <a:pt x="62" y="0"/>
                  </a:cubicBezTo>
                  <a:cubicBezTo>
                    <a:pt x="52" y="1"/>
                    <a:pt x="43" y="3"/>
                    <a:pt x="35" y="7"/>
                  </a:cubicBezTo>
                  <a:cubicBezTo>
                    <a:pt x="14" y="17"/>
                    <a:pt x="0" y="39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53"/>
            <p:cNvSpPr>
              <a:spLocks/>
            </p:cNvSpPr>
            <p:nvPr/>
          </p:nvSpPr>
          <p:spPr bwMode="auto">
            <a:xfrm>
              <a:off x="2386013" y="4660900"/>
              <a:ext cx="185738" cy="152400"/>
            </a:xfrm>
            <a:custGeom>
              <a:avLst/>
              <a:gdLst/>
              <a:ahLst/>
              <a:cxnLst>
                <a:cxn ang="0">
                  <a:pos x="8" y="38"/>
                </a:cxn>
                <a:cxn ang="0">
                  <a:pos x="0" y="55"/>
                </a:cxn>
                <a:cxn ang="0">
                  <a:pos x="0" y="113"/>
                </a:cxn>
                <a:cxn ang="0">
                  <a:pos x="9" y="116"/>
                </a:cxn>
                <a:cxn ang="0">
                  <a:pos x="135" y="89"/>
                </a:cxn>
                <a:cxn ang="0">
                  <a:pos x="136" y="89"/>
                </a:cxn>
                <a:cxn ang="0">
                  <a:pos x="145" y="81"/>
                </a:cxn>
                <a:cxn ang="0">
                  <a:pos x="145" y="60"/>
                </a:cxn>
                <a:cxn ang="0">
                  <a:pos x="145" y="24"/>
                </a:cxn>
                <a:cxn ang="0">
                  <a:pos x="135" y="10"/>
                </a:cxn>
                <a:cxn ang="0">
                  <a:pos x="8" y="38"/>
                </a:cxn>
              </a:cxnLst>
              <a:rect l="0" t="0" r="r" b="b"/>
              <a:pathLst>
                <a:path w="145" h="119">
                  <a:moveTo>
                    <a:pt x="8" y="38"/>
                  </a:moveTo>
                  <a:cubicBezTo>
                    <a:pt x="3" y="42"/>
                    <a:pt x="0" y="49"/>
                    <a:pt x="0" y="5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7"/>
                    <a:pt x="5" y="119"/>
                    <a:pt x="9" y="116"/>
                  </a:cubicBezTo>
                  <a:cubicBezTo>
                    <a:pt x="43" y="90"/>
                    <a:pt x="93" y="79"/>
                    <a:pt x="135" y="89"/>
                  </a:cubicBezTo>
                  <a:cubicBezTo>
                    <a:pt x="136" y="89"/>
                    <a:pt x="136" y="89"/>
                    <a:pt x="136" y="89"/>
                  </a:cubicBezTo>
                  <a:cubicBezTo>
                    <a:pt x="141" y="89"/>
                    <a:pt x="145" y="86"/>
                    <a:pt x="145" y="81"/>
                  </a:cubicBezTo>
                  <a:cubicBezTo>
                    <a:pt x="145" y="60"/>
                    <a:pt x="145" y="60"/>
                    <a:pt x="145" y="60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17"/>
                    <a:pt x="141" y="11"/>
                    <a:pt x="135" y="10"/>
                  </a:cubicBezTo>
                  <a:cubicBezTo>
                    <a:pt x="92" y="0"/>
                    <a:pt x="43" y="11"/>
                    <a:pt x="8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Freeform 42"/>
          <p:cNvSpPr>
            <a:spLocks noChangeAspect="1" noEditPoints="1"/>
          </p:cNvSpPr>
          <p:nvPr/>
        </p:nvSpPr>
        <p:spPr bwMode="auto">
          <a:xfrm>
            <a:off x="7632765" y="634694"/>
            <a:ext cx="423804" cy="720000"/>
          </a:xfrm>
          <a:custGeom>
            <a:avLst/>
            <a:gdLst/>
            <a:ahLst/>
            <a:cxnLst>
              <a:cxn ang="0">
                <a:pos x="777" y="1699"/>
              </a:cxn>
              <a:cxn ang="0">
                <a:pos x="1584" y="1113"/>
              </a:cxn>
              <a:cxn ang="0">
                <a:pos x="949" y="2693"/>
              </a:cxn>
              <a:cxn ang="0">
                <a:pos x="765" y="2563"/>
              </a:cxn>
              <a:cxn ang="0">
                <a:pos x="101" y="1220"/>
              </a:cxn>
              <a:cxn ang="0">
                <a:pos x="547" y="500"/>
              </a:cxn>
              <a:cxn ang="0">
                <a:pos x="1371" y="1113"/>
              </a:cxn>
              <a:cxn ang="0">
                <a:pos x="1453" y="1568"/>
              </a:cxn>
              <a:cxn ang="0">
                <a:pos x="200" y="1292"/>
              </a:cxn>
              <a:cxn ang="0">
                <a:pos x="248" y="1302"/>
              </a:cxn>
              <a:cxn ang="0">
                <a:pos x="296" y="1311"/>
              </a:cxn>
              <a:cxn ang="0">
                <a:pos x="324" y="1557"/>
              </a:cxn>
              <a:cxn ang="0">
                <a:pos x="420" y="1437"/>
              </a:cxn>
              <a:cxn ang="0">
                <a:pos x="728" y="1399"/>
              </a:cxn>
              <a:cxn ang="0">
                <a:pos x="660" y="1385"/>
              </a:cxn>
              <a:cxn ang="0">
                <a:pos x="612" y="1376"/>
              </a:cxn>
              <a:cxn ang="0">
                <a:pos x="564" y="1466"/>
              </a:cxn>
              <a:cxn ang="0">
                <a:pos x="516" y="1457"/>
              </a:cxn>
              <a:cxn ang="0">
                <a:pos x="468" y="1447"/>
              </a:cxn>
              <a:cxn ang="0">
                <a:pos x="420" y="986"/>
              </a:cxn>
              <a:cxn ang="0">
                <a:pos x="468" y="996"/>
              </a:cxn>
              <a:cxn ang="0">
                <a:pos x="516" y="1006"/>
              </a:cxn>
              <a:cxn ang="0">
                <a:pos x="564" y="1016"/>
              </a:cxn>
              <a:cxn ang="0">
                <a:pos x="392" y="1210"/>
              </a:cxn>
              <a:cxn ang="0">
                <a:pos x="420" y="1282"/>
              </a:cxn>
              <a:cxn ang="0">
                <a:pos x="516" y="1301"/>
              </a:cxn>
              <a:cxn ang="0">
                <a:pos x="468" y="1291"/>
              </a:cxn>
              <a:cxn ang="0">
                <a:pos x="660" y="1035"/>
              </a:cxn>
              <a:cxn ang="0">
                <a:pos x="564" y="1230"/>
              </a:cxn>
              <a:cxn ang="0">
                <a:pos x="707" y="1609"/>
              </a:cxn>
              <a:cxn ang="0">
                <a:pos x="421" y="1469"/>
              </a:cxn>
              <a:cxn ang="0">
                <a:pos x="181" y="938"/>
              </a:cxn>
              <a:cxn ang="0">
                <a:pos x="1131" y="1560"/>
              </a:cxn>
              <a:cxn ang="0">
                <a:pos x="1151" y="1580"/>
              </a:cxn>
              <a:cxn ang="0">
                <a:pos x="1240" y="1321"/>
              </a:cxn>
              <a:cxn ang="0">
                <a:pos x="1288" y="1552"/>
              </a:cxn>
              <a:cxn ang="0">
                <a:pos x="1336" y="1542"/>
              </a:cxn>
              <a:cxn ang="0">
                <a:pos x="1384" y="1532"/>
              </a:cxn>
              <a:cxn ang="0">
                <a:pos x="876" y="1100"/>
              </a:cxn>
              <a:cxn ang="0">
                <a:pos x="924" y="1331"/>
              </a:cxn>
              <a:cxn ang="0">
                <a:pos x="972" y="1080"/>
              </a:cxn>
              <a:cxn ang="0">
                <a:pos x="1020" y="1071"/>
              </a:cxn>
              <a:cxn ang="0">
                <a:pos x="1068" y="1061"/>
              </a:cxn>
              <a:cxn ang="0">
                <a:pos x="1116" y="1291"/>
              </a:cxn>
              <a:cxn ang="0">
                <a:pos x="1144" y="1286"/>
              </a:cxn>
              <a:cxn ang="0">
                <a:pos x="1192" y="1036"/>
              </a:cxn>
              <a:cxn ang="0">
                <a:pos x="1240" y="1147"/>
              </a:cxn>
              <a:cxn ang="0">
                <a:pos x="1308" y="1012"/>
              </a:cxn>
              <a:cxn ang="0">
                <a:pos x="876" y="805"/>
              </a:cxn>
              <a:cxn ang="0">
                <a:pos x="924" y="795"/>
              </a:cxn>
              <a:cxn ang="0">
                <a:pos x="1020" y="775"/>
              </a:cxn>
              <a:cxn ang="0">
                <a:pos x="972" y="785"/>
              </a:cxn>
              <a:cxn ang="0">
                <a:pos x="1404" y="937"/>
              </a:cxn>
              <a:cxn ang="0">
                <a:pos x="1212" y="736"/>
              </a:cxn>
              <a:cxn ang="0">
                <a:pos x="792" y="443"/>
              </a:cxn>
            </a:cxnLst>
            <a:rect l="0" t="0" r="r" b="b"/>
            <a:pathLst>
              <a:path w="1584" h="2693">
                <a:moveTo>
                  <a:pt x="131" y="1010"/>
                </a:moveTo>
                <a:cubicBezTo>
                  <a:pt x="178" y="1021"/>
                  <a:pt x="213" y="1063"/>
                  <a:pt x="213" y="1113"/>
                </a:cubicBezTo>
                <a:cubicBezTo>
                  <a:pt x="213" y="1164"/>
                  <a:pt x="178" y="1206"/>
                  <a:pt x="131" y="1217"/>
                </a:cubicBezTo>
                <a:cubicBezTo>
                  <a:pt x="131" y="1568"/>
                  <a:pt x="131" y="1568"/>
                  <a:pt x="131" y="1568"/>
                </a:cubicBezTo>
                <a:cubicBezTo>
                  <a:pt x="139" y="1570"/>
                  <a:pt x="765" y="1697"/>
                  <a:pt x="777" y="1699"/>
                </a:cubicBezTo>
                <a:cubicBezTo>
                  <a:pt x="777" y="769"/>
                  <a:pt x="777" y="769"/>
                  <a:pt x="777" y="769"/>
                </a:cubicBezTo>
                <a:cubicBezTo>
                  <a:pt x="131" y="637"/>
                  <a:pt x="131" y="637"/>
                  <a:pt x="131" y="637"/>
                </a:cubicBezTo>
                <a:cubicBezTo>
                  <a:pt x="131" y="1010"/>
                  <a:pt x="131" y="1010"/>
                  <a:pt x="131" y="1010"/>
                </a:cubicBezTo>
                <a:close/>
                <a:moveTo>
                  <a:pt x="1483" y="1007"/>
                </a:moveTo>
                <a:cubicBezTo>
                  <a:pt x="1539" y="1010"/>
                  <a:pt x="1584" y="1056"/>
                  <a:pt x="1584" y="1113"/>
                </a:cubicBezTo>
                <a:cubicBezTo>
                  <a:pt x="1584" y="1170"/>
                  <a:pt x="1539" y="1217"/>
                  <a:pt x="1483" y="1220"/>
                </a:cubicBezTo>
                <a:cubicBezTo>
                  <a:pt x="1483" y="1596"/>
                  <a:pt x="1483" y="1596"/>
                  <a:pt x="1483" y="1596"/>
                </a:cubicBezTo>
                <a:cubicBezTo>
                  <a:pt x="1079" y="1682"/>
                  <a:pt x="1079" y="1682"/>
                  <a:pt x="1079" y="1682"/>
                </a:cubicBezTo>
                <a:cubicBezTo>
                  <a:pt x="1079" y="2563"/>
                  <a:pt x="1079" y="2563"/>
                  <a:pt x="1079" y="2563"/>
                </a:cubicBezTo>
                <a:cubicBezTo>
                  <a:pt x="1079" y="2635"/>
                  <a:pt x="1020" y="2693"/>
                  <a:pt x="949" y="2693"/>
                </a:cubicBezTo>
                <a:cubicBezTo>
                  <a:pt x="877" y="2693"/>
                  <a:pt x="819" y="2635"/>
                  <a:pt x="819" y="2563"/>
                </a:cubicBezTo>
                <a:cubicBezTo>
                  <a:pt x="819" y="1737"/>
                  <a:pt x="819" y="1737"/>
                  <a:pt x="819" y="1737"/>
                </a:cubicBezTo>
                <a:cubicBezTo>
                  <a:pt x="791" y="1743"/>
                  <a:pt x="791" y="1743"/>
                  <a:pt x="791" y="1743"/>
                </a:cubicBezTo>
                <a:cubicBezTo>
                  <a:pt x="765" y="1738"/>
                  <a:pt x="765" y="1738"/>
                  <a:pt x="765" y="1738"/>
                </a:cubicBezTo>
                <a:cubicBezTo>
                  <a:pt x="765" y="2563"/>
                  <a:pt x="765" y="2563"/>
                  <a:pt x="765" y="2563"/>
                </a:cubicBezTo>
                <a:cubicBezTo>
                  <a:pt x="765" y="2635"/>
                  <a:pt x="707" y="2693"/>
                  <a:pt x="635" y="2693"/>
                </a:cubicBezTo>
                <a:cubicBezTo>
                  <a:pt x="564" y="2693"/>
                  <a:pt x="505" y="2635"/>
                  <a:pt x="505" y="2563"/>
                </a:cubicBezTo>
                <a:cubicBezTo>
                  <a:pt x="505" y="1682"/>
                  <a:pt x="505" y="1682"/>
                  <a:pt x="505" y="1682"/>
                </a:cubicBezTo>
                <a:cubicBezTo>
                  <a:pt x="101" y="1596"/>
                  <a:pt x="101" y="1596"/>
                  <a:pt x="101" y="1596"/>
                </a:cubicBezTo>
                <a:cubicBezTo>
                  <a:pt x="101" y="1220"/>
                  <a:pt x="101" y="1220"/>
                  <a:pt x="101" y="1220"/>
                </a:cubicBezTo>
                <a:cubicBezTo>
                  <a:pt x="45" y="1217"/>
                  <a:pt x="0" y="1170"/>
                  <a:pt x="0" y="1113"/>
                </a:cubicBezTo>
                <a:cubicBezTo>
                  <a:pt x="0" y="1056"/>
                  <a:pt x="45" y="1010"/>
                  <a:pt x="101" y="1007"/>
                </a:cubicBezTo>
                <a:cubicBezTo>
                  <a:pt x="101" y="598"/>
                  <a:pt x="101" y="598"/>
                  <a:pt x="101" y="59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52" y="555"/>
                  <a:pt x="444" y="500"/>
                  <a:pt x="547" y="500"/>
                </a:cubicBezTo>
                <a:cubicBezTo>
                  <a:pt x="1037" y="500"/>
                  <a:pt x="1037" y="500"/>
                  <a:pt x="1037" y="500"/>
                </a:cubicBezTo>
                <a:cubicBezTo>
                  <a:pt x="1140" y="500"/>
                  <a:pt x="1232" y="555"/>
                  <a:pt x="1282" y="638"/>
                </a:cubicBezTo>
                <a:cubicBezTo>
                  <a:pt x="1483" y="598"/>
                  <a:pt x="1483" y="598"/>
                  <a:pt x="1483" y="598"/>
                </a:cubicBezTo>
                <a:cubicBezTo>
                  <a:pt x="1483" y="1007"/>
                  <a:pt x="1483" y="1007"/>
                  <a:pt x="1483" y="1007"/>
                </a:cubicBezTo>
                <a:close/>
                <a:moveTo>
                  <a:pt x="1371" y="1113"/>
                </a:moveTo>
                <a:cubicBezTo>
                  <a:pt x="1371" y="1063"/>
                  <a:pt x="1406" y="1021"/>
                  <a:pt x="1453" y="1010"/>
                </a:cubicBezTo>
                <a:cubicBezTo>
                  <a:pt x="1453" y="637"/>
                  <a:pt x="1453" y="637"/>
                  <a:pt x="1453" y="637"/>
                </a:cubicBezTo>
                <a:cubicBezTo>
                  <a:pt x="807" y="769"/>
                  <a:pt x="807" y="769"/>
                  <a:pt x="807" y="769"/>
                </a:cubicBezTo>
                <a:cubicBezTo>
                  <a:pt x="807" y="1699"/>
                  <a:pt x="807" y="1699"/>
                  <a:pt x="807" y="1699"/>
                </a:cubicBezTo>
                <a:cubicBezTo>
                  <a:pt x="819" y="1697"/>
                  <a:pt x="1445" y="1570"/>
                  <a:pt x="1453" y="1568"/>
                </a:cubicBezTo>
                <a:cubicBezTo>
                  <a:pt x="1453" y="1217"/>
                  <a:pt x="1453" y="1217"/>
                  <a:pt x="1453" y="1217"/>
                </a:cubicBezTo>
                <a:cubicBezTo>
                  <a:pt x="1406" y="1206"/>
                  <a:pt x="1371" y="1163"/>
                  <a:pt x="1371" y="1113"/>
                </a:cubicBezTo>
                <a:close/>
                <a:moveTo>
                  <a:pt x="180" y="1462"/>
                </a:moveTo>
                <a:cubicBezTo>
                  <a:pt x="180" y="1288"/>
                  <a:pt x="180" y="1288"/>
                  <a:pt x="180" y="1288"/>
                </a:cubicBezTo>
                <a:cubicBezTo>
                  <a:pt x="200" y="1292"/>
                  <a:pt x="200" y="1292"/>
                  <a:pt x="200" y="1292"/>
                </a:cubicBezTo>
                <a:cubicBezTo>
                  <a:pt x="200" y="1466"/>
                  <a:pt x="200" y="1466"/>
                  <a:pt x="200" y="1466"/>
                </a:cubicBezTo>
                <a:cubicBezTo>
                  <a:pt x="180" y="1462"/>
                  <a:pt x="180" y="1462"/>
                  <a:pt x="180" y="1462"/>
                </a:cubicBezTo>
                <a:close/>
                <a:moveTo>
                  <a:pt x="228" y="1538"/>
                </a:moveTo>
                <a:cubicBezTo>
                  <a:pt x="228" y="1297"/>
                  <a:pt x="228" y="1297"/>
                  <a:pt x="228" y="1297"/>
                </a:cubicBezTo>
                <a:cubicBezTo>
                  <a:pt x="248" y="1302"/>
                  <a:pt x="248" y="1302"/>
                  <a:pt x="248" y="1302"/>
                </a:cubicBezTo>
                <a:cubicBezTo>
                  <a:pt x="248" y="1542"/>
                  <a:pt x="248" y="1542"/>
                  <a:pt x="248" y="1542"/>
                </a:cubicBezTo>
                <a:cubicBezTo>
                  <a:pt x="228" y="1538"/>
                  <a:pt x="228" y="1538"/>
                  <a:pt x="228" y="1538"/>
                </a:cubicBezTo>
                <a:close/>
                <a:moveTo>
                  <a:pt x="276" y="1548"/>
                </a:moveTo>
                <a:cubicBezTo>
                  <a:pt x="276" y="1307"/>
                  <a:pt x="276" y="1307"/>
                  <a:pt x="276" y="1307"/>
                </a:cubicBezTo>
                <a:cubicBezTo>
                  <a:pt x="296" y="1311"/>
                  <a:pt x="296" y="1311"/>
                  <a:pt x="296" y="1311"/>
                </a:cubicBezTo>
                <a:cubicBezTo>
                  <a:pt x="296" y="1552"/>
                  <a:pt x="296" y="1552"/>
                  <a:pt x="296" y="1552"/>
                </a:cubicBezTo>
                <a:cubicBezTo>
                  <a:pt x="276" y="1548"/>
                  <a:pt x="276" y="1548"/>
                  <a:pt x="276" y="1548"/>
                </a:cubicBezTo>
                <a:close/>
                <a:moveTo>
                  <a:pt x="344" y="1321"/>
                </a:moveTo>
                <a:cubicBezTo>
                  <a:pt x="344" y="1562"/>
                  <a:pt x="344" y="1562"/>
                  <a:pt x="344" y="1562"/>
                </a:cubicBezTo>
                <a:cubicBezTo>
                  <a:pt x="324" y="1557"/>
                  <a:pt x="324" y="1557"/>
                  <a:pt x="324" y="1557"/>
                </a:cubicBezTo>
                <a:cubicBezTo>
                  <a:pt x="324" y="1317"/>
                  <a:pt x="324" y="1317"/>
                  <a:pt x="324" y="1317"/>
                </a:cubicBezTo>
                <a:cubicBezTo>
                  <a:pt x="344" y="1321"/>
                  <a:pt x="344" y="1321"/>
                  <a:pt x="344" y="1321"/>
                </a:cubicBezTo>
                <a:close/>
                <a:moveTo>
                  <a:pt x="440" y="1341"/>
                </a:moveTo>
                <a:cubicBezTo>
                  <a:pt x="440" y="1441"/>
                  <a:pt x="440" y="1441"/>
                  <a:pt x="440" y="1441"/>
                </a:cubicBezTo>
                <a:cubicBezTo>
                  <a:pt x="420" y="1437"/>
                  <a:pt x="420" y="1437"/>
                  <a:pt x="420" y="1437"/>
                </a:cubicBezTo>
                <a:cubicBezTo>
                  <a:pt x="420" y="1337"/>
                  <a:pt x="420" y="1337"/>
                  <a:pt x="420" y="1337"/>
                </a:cubicBezTo>
                <a:cubicBezTo>
                  <a:pt x="440" y="1341"/>
                  <a:pt x="440" y="1341"/>
                  <a:pt x="440" y="1341"/>
                </a:cubicBezTo>
                <a:close/>
                <a:moveTo>
                  <a:pt x="708" y="1496"/>
                </a:moveTo>
                <a:cubicBezTo>
                  <a:pt x="708" y="1395"/>
                  <a:pt x="708" y="1395"/>
                  <a:pt x="708" y="1395"/>
                </a:cubicBezTo>
                <a:cubicBezTo>
                  <a:pt x="728" y="1399"/>
                  <a:pt x="728" y="1399"/>
                  <a:pt x="728" y="1399"/>
                </a:cubicBezTo>
                <a:cubicBezTo>
                  <a:pt x="728" y="1500"/>
                  <a:pt x="728" y="1500"/>
                  <a:pt x="728" y="1500"/>
                </a:cubicBezTo>
                <a:cubicBezTo>
                  <a:pt x="708" y="1496"/>
                  <a:pt x="708" y="1496"/>
                  <a:pt x="708" y="1496"/>
                </a:cubicBezTo>
                <a:close/>
                <a:moveTo>
                  <a:pt x="680" y="1490"/>
                </a:moveTo>
                <a:cubicBezTo>
                  <a:pt x="660" y="1486"/>
                  <a:pt x="660" y="1486"/>
                  <a:pt x="660" y="1486"/>
                </a:cubicBezTo>
                <a:cubicBezTo>
                  <a:pt x="660" y="1385"/>
                  <a:pt x="660" y="1385"/>
                  <a:pt x="660" y="1385"/>
                </a:cubicBezTo>
                <a:cubicBezTo>
                  <a:pt x="680" y="1390"/>
                  <a:pt x="680" y="1390"/>
                  <a:pt x="680" y="1390"/>
                </a:cubicBezTo>
                <a:cubicBezTo>
                  <a:pt x="680" y="1490"/>
                  <a:pt x="680" y="1490"/>
                  <a:pt x="680" y="1490"/>
                </a:cubicBezTo>
                <a:close/>
                <a:moveTo>
                  <a:pt x="632" y="1480"/>
                </a:moveTo>
                <a:cubicBezTo>
                  <a:pt x="612" y="1476"/>
                  <a:pt x="612" y="1476"/>
                  <a:pt x="612" y="1476"/>
                </a:cubicBezTo>
                <a:cubicBezTo>
                  <a:pt x="612" y="1376"/>
                  <a:pt x="612" y="1376"/>
                  <a:pt x="612" y="1376"/>
                </a:cubicBezTo>
                <a:cubicBezTo>
                  <a:pt x="632" y="1380"/>
                  <a:pt x="632" y="1380"/>
                  <a:pt x="632" y="1380"/>
                </a:cubicBezTo>
                <a:cubicBezTo>
                  <a:pt x="632" y="1480"/>
                  <a:pt x="632" y="1480"/>
                  <a:pt x="632" y="1480"/>
                </a:cubicBezTo>
                <a:close/>
                <a:moveTo>
                  <a:pt x="584" y="1370"/>
                </a:moveTo>
                <a:cubicBezTo>
                  <a:pt x="584" y="1470"/>
                  <a:pt x="584" y="1470"/>
                  <a:pt x="584" y="1470"/>
                </a:cubicBezTo>
                <a:cubicBezTo>
                  <a:pt x="564" y="1466"/>
                  <a:pt x="564" y="1466"/>
                  <a:pt x="564" y="1466"/>
                </a:cubicBezTo>
                <a:cubicBezTo>
                  <a:pt x="564" y="1366"/>
                  <a:pt x="564" y="1366"/>
                  <a:pt x="564" y="1366"/>
                </a:cubicBezTo>
                <a:cubicBezTo>
                  <a:pt x="584" y="1370"/>
                  <a:pt x="584" y="1370"/>
                  <a:pt x="584" y="1370"/>
                </a:cubicBezTo>
                <a:close/>
                <a:moveTo>
                  <a:pt x="536" y="1360"/>
                </a:moveTo>
                <a:cubicBezTo>
                  <a:pt x="536" y="1461"/>
                  <a:pt x="536" y="1461"/>
                  <a:pt x="536" y="1461"/>
                </a:cubicBezTo>
                <a:cubicBezTo>
                  <a:pt x="516" y="1457"/>
                  <a:pt x="516" y="1457"/>
                  <a:pt x="516" y="1457"/>
                </a:cubicBezTo>
                <a:cubicBezTo>
                  <a:pt x="516" y="1356"/>
                  <a:pt x="516" y="1356"/>
                  <a:pt x="516" y="1356"/>
                </a:cubicBezTo>
                <a:cubicBezTo>
                  <a:pt x="536" y="1360"/>
                  <a:pt x="536" y="1360"/>
                  <a:pt x="536" y="1360"/>
                </a:cubicBezTo>
                <a:close/>
                <a:moveTo>
                  <a:pt x="488" y="1350"/>
                </a:moveTo>
                <a:cubicBezTo>
                  <a:pt x="488" y="1451"/>
                  <a:pt x="488" y="1451"/>
                  <a:pt x="488" y="1451"/>
                </a:cubicBezTo>
                <a:cubicBezTo>
                  <a:pt x="468" y="1447"/>
                  <a:pt x="468" y="1447"/>
                  <a:pt x="468" y="1447"/>
                </a:cubicBezTo>
                <a:cubicBezTo>
                  <a:pt x="468" y="1346"/>
                  <a:pt x="468" y="1346"/>
                  <a:pt x="468" y="1346"/>
                </a:cubicBezTo>
                <a:cubicBezTo>
                  <a:pt x="488" y="1350"/>
                  <a:pt x="488" y="1350"/>
                  <a:pt x="488" y="1350"/>
                </a:cubicBezTo>
                <a:close/>
                <a:moveTo>
                  <a:pt x="440" y="750"/>
                </a:moveTo>
                <a:cubicBezTo>
                  <a:pt x="440" y="990"/>
                  <a:pt x="440" y="990"/>
                  <a:pt x="440" y="990"/>
                </a:cubicBezTo>
                <a:cubicBezTo>
                  <a:pt x="420" y="986"/>
                  <a:pt x="420" y="986"/>
                  <a:pt x="420" y="986"/>
                </a:cubicBezTo>
                <a:cubicBezTo>
                  <a:pt x="420" y="746"/>
                  <a:pt x="420" y="746"/>
                  <a:pt x="420" y="746"/>
                </a:cubicBezTo>
                <a:cubicBezTo>
                  <a:pt x="440" y="750"/>
                  <a:pt x="440" y="750"/>
                  <a:pt x="440" y="750"/>
                </a:cubicBezTo>
                <a:close/>
                <a:moveTo>
                  <a:pt x="488" y="760"/>
                </a:moveTo>
                <a:cubicBezTo>
                  <a:pt x="488" y="1000"/>
                  <a:pt x="488" y="1000"/>
                  <a:pt x="488" y="1000"/>
                </a:cubicBezTo>
                <a:cubicBezTo>
                  <a:pt x="468" y="996"/>
                  <a:pt x="468" y="996"/>
                  <a:pt x="468" y="996"/>
                </a:cubicBezTo>
                <a:cubicBezTo>
                  <a:pt x="468" y="756"/>
                  <a:pt x="468" y="756"/>
                  <a:pt x="468" y="756"/>
                </a:cubicBezTo>
                <a:cubicBezTo>
                  <a:pt x="488" y="760"/>
                  <a:pt x="488" y="760"/>
                  <a:pt x="488" y="760"/>
                </a:cubicBezTo>
                <a:close/>
                <a:moveTo>
                  <a:pt x="536" y="770"/>
                </a:moveTo>
                <a:cubicBezTo>
                  <a:pt x="536" y="1010"/>
                  <a:pt x="536" y="1010"/>
                  <a:pt x="536" y="1010"/>
                </a:cubicBezTo>
                <a:cubicBezTo>
                  <a:pt x="516" y="1006"/>
                  <a:pt x="516" y="1006"/>
                  <a:pt x="516" y="1006"/>
                </a:cubicBezTo>
                <a:cubicBezTo>
                  <a:pt x="516" y="766"/>
                  <a:pt x="516" y="766"/>
                  <a:pt x="516" y="766"/>
                </a:cubicBezTo>
                <a:cubicBezTo>
                  <a:pt x="536" y="770"/>
                  <a:pt x="536" y="770"/>
                  <a:pt x="536" y="770"/>
                </a:cubicBezTo>
                <a:close/>
                <a:moveTo>
                  <a:pt x="584" y="779"/>
                </a:moveTo>
                <a:cubicBezTo>
                  <a:pt x="584" y="1020"/>
                  <a:pt x="584" y="1020"/>
                  <a:pt x="584" y="1020"/>
                </a:cubicBezTo>
                <a:cubicBezTo>
                  <a:pt x="564" y="1016"/>
                  <a:pt x="564" y="1016"/>
                  <a:pt x="564" y="1016"/>
                </a:cubicBezTo>
                <a:cubicBezTo>
                  <a:pt x="564" y="775"/>
                  <a:pt x="564" y="775"/>
                  <a:pt x="564" y="775"/>
                </a:cubicBezTo>
                <a:cubicBezTo>
                  <a:pt x="584" y="779"/>
                  <a:pt x="584" y="779"/>
                  <a:pt x="584" y="779"/>
                </a:cubicBezTo>
                <a:close/>
                <a:moveTo>
                  <a:pt x="372" y="1032"/>
                </a:moveTo>
                <a:cubicBezTo>
                  <a:pt x="392" y="1036"/>
                  <a:pt x="392" y="1036"/>
                  <a:pt x="392" y="1036"/>
                </a:cubicBezTo>
                <a:cubicBezTo>
                  <a:pt x="392" y="1210"/>
                  <a:pt x="392" y="1210"/>
                  <a:pt x="392" y="1210"/>
                </a:cubicBezTo>
                <a:cubicBezTo>
                  <a:pt x="372" y="1206"/>
                  <a:pt x="372" y="1206"/>
                  <a:pt x="372" y="1206"/>
                </a:cubicBezTo>
                <a:cubicBezTo>
                  <a:pt x="372" y="1032"/>
                  <a:pt x="372" y="1032"/>
                  <a:pt x="372" y="1032"/>
                </a:cubicBezTo>
                <a:close/>
                <a:moveTo>
                  <a:pt x="440" y="1045"/>
                </a:moveTo>
                <a:cubicBezTo>
                  <a:pt x="440" y="1286"/>
                  <a:pt x="440" y="1286"/>
                  <a:pt x="440" y="1286"/>
                </a:cubicBezTo>
                <a:cubicBezTo>
                  <a:pt x="420" y="1282"/>
                  <a:pt x="420" y="1282"/>
                  <a:pt x="420" y="1282"/>
                </a:cubicBezTo>
                <a:cubicBezTo>
                  <a:pt x="420" y="1041"/>
                  <a:pt x="420" y="1041"/>
                  <a:pt x="420" y="1041"/>
                </a:cubicBezTo>
                <a:cubicBezTo>
                  <a:pt x="440" y="1045"/>
                  <a:pt x="440" y="1045"/>
                  <a:pt x="440" y="1045"/>
                </a:cubicBezTo>
                <a:close/>
                <a:moveTo>
                  <a:pt x="536" y="1065"/>
                </a:moveTo>
                <a:cubicBezTo>
                  <a:pt x="536" y="1305"/>
                  <a:pt x="536" y="1305"/>
                  <a:pt x="536" y="1305"/>
                </a:cubicBezTo>
                <a:cubicBezTo>
                  <a:pt x="516" y="1301"/>
                  <a:pt x="516" y="1301"/>
                  <a:pt x="516" y="1301"/>
                </a:cubicBezTo>
                <a:cubicBezTo>
                  <a:pt x="516" y="1061"/>
                  <a:pt x="516" y="1061"/>
                  <a:pt x="516" y="1061"/>
                </a:cubicBezTo>
                <a:cubicBezTo>
                  <a:pt x="536" y="1065"/>
                  <a:pt x="536" y="1065"/>
                  <a:pt x="536" y="1065"/>
                </a:cubicBezTo>
                <a:close/>
                <a:moveTo>
                  <a:pt x="488" y="1055"/>
                </a:moveTo>
                <a:cubicBezTo>
                  <a:pt x="488" y="1296"/>
                  <a:pt x="488" y="1296"/>
                  <a:pt x="488" y="1296"/>
                </a:cubicBezTo>
                <a:cubicBezTo>
                  <a:pt x="468" y="1291"/>
                  <a:pt x="468" y="1291"/>
                  <a:pt x="468" y="1291"/>
                </a:cubicBezTo>
                <a:cubicBezTo>
                  <a:pt x="468" y="1051"/>
                  <a:pt x="468" y="1051"/>
                  <a:pt x="468" y="1051"/>
                </a:cubicBezTo>
                <a:cubicBezTo>
                  <a:pt x="488" y="1055"/>
                  <a:pt x="488" y="1055"/>
                  <a:pt x="488" y="1055"/>
                </a:cubicBezTo>
                <a:close/>
                <a:moveTo>
                  <a:pt x="728" y="809"/>
                </a:moveTo>
                <a:cubicBezTo>
                  <a:pt x="728" y="1049"/>
                  <a:pt x="728" y="1049"/>
                  <a:pt x="728" y="1049"/>
                </a:cubicBezTo>
                <a:cubicBezTo>
                  <a:pt x="660" y="1035"/>
                  <a:pt x="660" y="1035"/>
                  <a:pt x="660" y="1035"/>
                </a:cubicBezTo>
                <a:cubicBezTo>
                  <a:pt x="660" y="795"/>
                  <a:pt x="660" y="795"/>
                  <a:pt x="660" y="795"/>
                </a:cubicBezTo>
                <a:cubicBezTo>
                  <a:pt x="728" y="809"/>
                  <a:pt x="728" y="809"/>
                  <a:pt x="728" y="809"/>
                </a:cubicBezTo>
                <a:close/>
                <a:moveTo>
                  <a:pt x="728" y="1104"/>
                </a:moveTo>
                <a:cubicBezTo>
                  <a:pt x="728" y="1264"/>
                  <a:pt x="728" y="1264"/>
                  <a:pt x="728" y="1264"/>
                </a:cubicBezTo>
                <a:cubicBezTo>
                  <a:pt x="564" y="1230"/>
                  <a:pt x="564" y="1230"/>
                  <a:pt x="564" y="1230"/>
                </a:cubicBezTo>
                <a:cubicBezTo>
                  <a:pt x="564" y="1071"/>
                  <a:pt x="564" y="1071"/>
                  <a:pt x="564" y="1071"/>
                </a:cubicBezTo>
                <a:cubicBezTo>
                  <a:pt x="728" y="1104"/>
                  <a:pt x="728" y="1104"/>
                  <a:pt x="728" y="1104"/>
                </a:cubicBezTo>
                <a:close/>
                <a:moveTo>
                  <a:pt x="442" y="1500"/>
                </a:moveTo>
                <a:cubicBezTo>
                  <a:pt x="442" y="1555"/>
                  <a:pt x="442" y="1555"/>
                  <a:pt x="442" y="1555"/>
                </a:cubicBezTo>
                <a:cubicBezTo>
                  <a:pt x="707" y="1609"/>
                  <a:pt x="707" y="1609"/>
                  <a:pt x="707" y="1609"/>
                </a:cubicBezTo>
                <a:cubicBezTo>
                  <a:pt x="707" y="1554"/>
                  <a:pt x="707" y="1554"/>
                  <a:pt x="707" y="1554"/>
                </a:cubicBezTo>
                <a:cubicBezTo>
                  <a:pt x="442" y="1500"/>
                  <a:pt x="442" y="1500"/>
                  <a:pt x="442" y="1500"/>
                </a:cubicBezTo>
                <a:close/>
                <a:moveTo>
                  <a:pt x="728" y="1640"/>
                </a:moveTo>
                <a:cubicBezTo>
                  <a:pt x="421" y="1577"/>
                  <a:pt x="421" y="1577"/>
                  <a:pt x="421" y="1577"/>
                </a:cubicBezTo>
                <a:cubicBezTo>
                  <a:pt x="421" y="1469"/>
                  <a:pt x="421" y="1469"/>
                  <a:pt x="421" y="1469"/>
                </a:cubicBezTo>
                <a:cubicBezTo>
                  <a:pt x="716" y="1529"/>
                  <a:pt x="716" y="1529"/>
                  <a:pt x="716" y="1529"/>
                </a:cubicBezTo>
                <a:cubicBezTo>
                  <a:pt x="728" y="1532"/>
                  <a:pt x="728" y="1532"/>
                  <a:pt x="728" y="1532"/>
                </a:cubicBezTo>
                <a:cubicBezTo>
                  <a:pt x="728" y="1640"/>
                  <a:pt x="728" y="1640"/>
                  <a:pt x="728" y="1640"/>
                </a:cubicBezTo>
                <a:close/>
                <a:moveTo>
                  <a:pt x="392" y="981"/>
                </a:moveTo>
                <a:cubicBezTo>
                  <a:pt x="181" y="938"/>
                  <a:pt x="181" y="938"/>
                  <a:pt x="181" y="938"/>
                </a:cubicBezTo>
                <a:cubicBezTo>
                  <a:pt x="181" y="697"/>
                  <a:pt x="181" y="697"/>
                  <a:pt x="181" y="697"/>
                </a:cubicBezTo>
                <a:cubicBezTo>
                  <a:pt x="392" y="740"/>
                  <a:pt x="392" y="740"/>
                  <a:pt x="392" y="740"/>
                </a:cubicBezTo>
                <a:cubicBezTo>
                  <a:pt x="392" y="981"/>
                  <a:pt x="392" y="981"/>
                  <a:pt x="392" y="981"/>
                </a:cubicBezTo>
                <a:close/>
                <a:moveTo>
                  <a:pt x="876" y="1612"/>
                </a:moveTo>
                <a:cubicBezTo>
                  <a:pt x="894" y="1609"/>
                  <a:pt x="1113" y="1564"/>
                  <a:pt x="1131" y="1560"/>
                </a:cubicBezTo>
                <a:cubicBezTo>
                  <a:pt x="1131" y="1367"/>
                  <a:pt x="1131" y="1367"/>
                  <a:pt x="1131" y="1367"/>
                </a:cubicBezTo>
                <a:cubicBezTo>
                  <a:pt x="876" y="1419"/>
                  <a:pt x="876" y="1419"/>
                  <a:pt x="876" y="1419"/>
                </a:cubicBezTo>
                <a:cubicBezTo>
                  <a:pt x="876" y="1612"/>
                  <a:pt x="876" y="1612"/>
                  <a:pt x="876" y="1612"/>
                </a:cubicBezTo>
                <a:close/>
                <a:moveTo>
                  <a:pt x="1151" y="1339"/>
                </a:moveTo>
                <a:cubicBezTo>
                  <a:pt x="1151" y="1580"/>
                  <a:pt x="1151" y="1580"/>
                  <a:pt x="1151" y="1580"/>
                </a:cubicBezTo>
                <a:cubicBezTo>
                  <a:pt x="856" y="1640"/>
                  <a:pt x="856" y="1640"/>
                  <a:pt x="856" y="1640"/>
                </a:cubicBezTo>
                <a:cubicBezTo>
                  <a:pt x="856" y="1399"/>
                  <a:pt x="856" y="1399"/>
                  <a:pt x="856" y="1399"/>
                </a:cubicBezTo>
                <a:cubicBezTo>
                  <a:pt x="1141" y="1341"/>
                  <a:pt x="1141" y="1341"/>
                  <a:pt x="1141" y="1341"/>
                </a:cubicBezTo>
                <a:cubicBezTo>
                  <a:pt x="1151" y="1339"/>
                  <a:pt x="1151" y="1339"/>
                  <a:pt x="1151" y="1339"/>
                </a:cubicBezTo>
                <a:close/>
                <a:moveTo>
                  <a:pt x="1240" y="1321"/>
                </a:moveTo>
                <a:cubicBezTo>
                  <a:pt x="1260" y="1317"/>
                  <a:pt x="1260" y="1317"/>
                  <a:pt x="1260" y="1317"/>
                </a:cubicBezTo>
                <a:cubicBezTo>
                  <a:pt x="1260" y="1557"/>
                  <a:pt x="1260" y="1557"/>
                  <a:pt x="1260" y="1557"/>
                </a:cubicBezTo>
                <a:cubicBezTo>
                  <a:pt x="1240" y="1562"/>
                  <a:pt x="1240" y="1562"/>
                  <a:pt x="1240" y="1562"/>
                </a:cubicBezTo>
                <a:cubicBezTo>
                  <a:pt x="1240" y="1321"/>
                  <a:pt x="1240" y="1321"/>
                  <a:pt x="1240" y="1321"/>
                </a:cubicBezTo>
                <a:close/>
                <a:moveTo>
                  <a:pt x="1288" y="1552"/>
                </a:moveTo>
                <a:cubicBezTo>
                  <a:pt x="1288" y="1311"/>
                  <a:pt x="1288" y="1311"/>
                  <a:pt x="1288" y="1311"/>
                </a:cubicBezTo>
                <a:cubicBezTo>
                  <a:pt x="1308" y="1307"/>
                  <a:pt x="1308" y="1307"/>
                  <a:pt x="1308" y="1307"/>
                </a:cubicBezTo>
                <a:cubicBezTo>
                  <a:pt x="1308" y="1548"/>
                  <a:pt x="1308" y="1548"/>
                  <a:pt x="1308" y="1548"/>
                </a:cubicBezTo>
                <a:cubicBezTo>
                  <a:pt x="1288" y="1552"/>
                  <a:pt x="1288" y="1552"/>
                  <a:pt x="1288" y="1552"/>
                </a:cubicBezTo>
                <a:close/>
                <a:moveTo>
                  <a:pt x="1336" y="1542"/>
                </a:moveTo>
                <a:cubicBezTo>
                  <a:pt x="1336" y="1302"/>
                  <a:pt x="1336" y="1302"/>
                  <a:pt x="1336" y="1302"/>
                </a:cubicBezTo>
                <a:cubicBezTo>
                  <a:pt x="1356" y="1297"/>
                  <a:pt x="1356" y="1297"/>
                  <a:pt x="1356" y="1297"/>
                </a:cubicBezTo>
                <a:cubicBezTo>
                  <a:pt x="1356" y="1538"/>
                  <a:pt x="1356" y="1538"/>
                  <a:pt x="1356" y="1538"/>
                </a:cubicBezTo>
                <a:cubicBezTo>
                  <a:pt x="1336" y="1542"/>
                  <a:pt x="1336" y="1542"/>
                  <a:pt x="1336" y="1542"/>
                </a:cubicBezTo>
                <a:close/>
                <a:moveTo>
                  <a:pt x="1384" y="1532"/>
                </a:moveTo>
                <a:cubicBezTo>
                  <a:pt x="1384" y="1292"/>
                  <a:pt x="1384" y="1292"/>
                  <a:pt x="1384" y="1292"/>
                </a:cubicBezTo>
                <a:cubicBezTo>
                  <a:pt x="1404" y="1288"/>
                  <a:pt x="1404" y="1288"/>
                  <a:pt x="1404" y="1288"/>
                </a:cubicBezTo>
                <a:cubicBezTo>
                  <a:pt x="1404" y="1528"/>
                  <a:pt x="1404" y="1528"/>
                  <a:pt x="1404" y="1528"/>
                </a:cubicBezTo>
                <a:cubicBezTo>
                  <a:pt x="1384" y="1532"/>
                  <a:pt x="1384" y="1532"/>
                  <a:pt x="1384" y="1532"/>
                </a:cubicBezTo>
                <a:close/>
                <a:moveTo>
                  <a:pt x="876" y="1100"/>
                </a:moveTo>
                <a:cubicBezTo>
                  <a:pt x="876" y="1340"/>
                  <a:pt x="876" y="1340"/>
                  <a:pt x="876" y="1340"/>
                </a:cubicBezTo>
                <a:cubicBezTo>
                  <a:pt x="856" y="1344"/>
                  <a:pt x="856" y="1344"/>
                  <a:pt x="856" y="1344"/>
                </a:cubicBezTo>
                <a:cubicBezTo>
                  <a:pt x="856" y="1104"/>
                  <a:pt x="856" y="1104"/>
                  <a:pt x="856" y="1104"/>
                </a:cubicBezTo>
                <a:cubicBezTo>
                  <a:pt x="876" y="1100"/>
                  <a:pt x="876" y="1100"/>
                  <a:pt x="876" y="1100"/>
                </a:cubicBezTo>
                <a:close/>
                <a:moveTo>
                  <a:pt x="924" y="1331"/>
                </a:moveTo>
                <a:cubicBezTo>
                  <a:pt x="904" y="1335"/>
                  <a:pt x="904" y="1335"/>
                  <a:pt x="904" y="1335"/>
                </a:cubicBezTo>
                <a:cubicBezTo>
                  <a:pt x="904" y="1094"/>
                  <a:pt x="904" y="1094"/>
                  <a:pt x="904" y="1094"/>
                </a:cubicBezTo>
                <a:cubicBezTo>
                  <a:pt x="924" y="1090"/>
                  <a:pt x="924" y="1090"/>
                  <a:pt x="924" y="1090"/>
                </a:cubicBezTo>
                <a:cubicBezTo>
                  <a:pt x="924" y="1331"/>
                  <a:pt x="924" y="1331"/>
                  <a:pt x="924" y="1331"/>
                </a:cubicBezTo>
                <a:close/>
                <a:moveTo>
                  <a:pt x="972" y="1080"/>
                </a:moveTo>
                <a:cubicBezTo>
                  <a:pt x="972" y="1321"/>
                  <a:pt x="972" y="1321"/>
                  <a:pt x="972" y="1321"/>
                </a:cubicBezTo>
                <a:cubicBezTo>
                  <a:pt x="952" y="1325"/>
                  <a:pt x="952" y="1325"/>
                  <a:pt x="952" y="1325"/>
                </a:cubicBezTo>
                <a:cubicBezTo>
                  <a:pt x="952" y="1084"/>
                  <a:pt x="952" y="1084"/>
                  <a:pt x="952" y="1084"/>
                </a:cubicBezTo>
                <a:cubicBezTo>
                  <a:pt x="972" y="1080"/>
                  <a:pt x="972" y="1080"/>
                  <a:pt x="972" y="1080"/>
                </a:cubicBezTo>
                <a:close/>
                <a:moveTo>
                  <a:pt x="1020" y="1071"/>
                </a:moveTo>
                <a:cubicBezTo>
                  <a:pt x="1020" y="1311"/>
                  <a:pt x="1020" y="1311"/>
                  <a:pt x="1020" y="1311"/>
                </a:cubicBezTo>
                <a:cubicBezTo>
                  <a:pt x="1000" y="1315"/>
                  <a:pt x="1000" y="1315"/>
                  <a:pt x="1000" y="1315"/>
                </a:cubicBezTo>
                <a:cubicBezTo>
                  <a:pt x="1000" y="1075"/>
                  <a:pt x="1000" y="1075"/>
                  <a:pt x="1000" y="1075"/>
                </a:cubicBezTo>
                <a:cubicBezTo>
                  <a:pt x="1020" y="1071"/>
                  <a:pt x="1020" y="1071"/>
                  <a:pt x="1020" y="1071"/>
                </a:cubicBezTo>
                <a:close/>
                <a:moveTo>
                  <a:pt x="1068" y="1061"/>
                </a:moveTo>
                <a:cubicBezTo>
                  <a:pt x="1068" y="1248"/>
                  <a:pt x="1068" y="1248"/>
                  <a:pt x="1068" y="1248"/>
                </a:cubicBezTo>
                <a:cubicBezTo>
                  <a:pt x="1048" y="1253"/>
                  <a:pt x="1048" y="1253"/>
                  <a:pt x="1048" y="1253"/>
                </a:cubicBezTo>
                <a:cubicBezTo>
                  <a:pt x="1048" y="1065"/>
                  <a:pt x="1048" y="1065"/>
                  <a:pt x="1048" y="1065"/>
                </a:cubicBezTo>
                <a:cubicBezTo>
                  <a:pt x="1068" y="1061"/>
                  <a:pt x="1068" y="1061"/>
                  <a:pt x="1068" y="1061"/>
                </a:cubicBezTo>
                <a:close/>
                <a:moveTo>
                  <a:pt x="1116" y="1291"/>
                </a:moveTo>
                <a:cubicBezTo>
                  <a:pt x="1096" y="1296"/>
                  <a:pt x="1096" y="1296"/>
                  <a:pt x="1096" y="1296"/>
                </a:cubicBezTo>
                <a:cubicBezTo>
                  <a:pt x="1096" y="1055"/>
                  <a:pt x="1096" y="1055"/>
                  <a:pt x="1096" y="1055"/>
                </a:cubicBezTo>
                <a:cubicBezTo>
                  <a:pt x="1116" y="1051"/>
                  <a:pt x="1116" y="1051"/>
                  <a:pt x="1116" y="1051"/>
                </a:cubicBezTo>
                <a:cubicBezTo>
                  <a:pt x="1116" y="1291"/>
                  <a:pt x="1116" y="1291"/>
                  <a:pt x="1116" y="1291"/>
                </a:cubicBezTo>
                <a:close/>
                <a:moveTo>
                  <a:pt x="1144" y="1286"/>
                </a:moveTo>
                <a:cubicBezTo>
                  <a:pt x="1144" y="1045"/>
                  <a:pt x="1144" y="1045"/>
                  <a:pt x="1144" y="1045"/>
                </a:cubicBezTo>
                <a:cubicBezTo>
                  <a:pt x="1164" y="1041"/>
                  <a:pt x="1164" y="1041"/>
                  <a:pt x="1164" y="1041"/>
                </a:cubicBezTo>
                <a:cubicBezTo>
                  <a:pt x="1164" y="1282"/>
                  <a:pt x="1164" y="1282"/>
                  <a:pt x="1164" y="1282"/>
                </a:cubicBezTo>
                <a:cubicBezTo>
                  <a:pt x="1144" y="1286"/>
                  <a:pt x="1144" y="1286"/>
                  <a:pt x="1144" y="1286"/>
                </a:cubicBezTo>
                <a:close/>
                <a:moveTo>
                  <a:pt x="1192" y="1036"/>
                </a:moveTo>
                <a:cubicBezTo>
                  <a:pt x="1212" y="1032"/>
                  <a:pt x="1212" y="1032"/>
                  <a:pt x="1212" y="1032"/>
                </a:cubicBezTo>
                <a:cubicBezTo>
                  <a:pt x="1212" y="1272"/>
                  <a:pt x="1212" y="1272"/>
                  <a:pt x="1212" y="1272"/>
                </a:cubicBezTo>
                <a:cubicBezTo>
                  <a:pt x="1192" y="1276"/>
                  <a:pt x="1192" y="1276"/>
                  <a:pt x="1192" y="1276"/>
                </a:cubicBezTo>
                <a:cubicBezTo>
                  <a:pt x="1192" y="1036"/>
                  <a:pt x="1192" y="1036"/>
                  <a:pt x="1192" y="1036"/>
                </a:cubicBezTo>
                <a:close/>
                <a:moveTo>
                  <a:pt x="1240" y="1147"/>
                </a:moveTo>
                <a:cubicBezTo>
                  <a:pt x="1240" y="1026"/>
                  <a:pt x="1240" y="1026"/>
                  <a:pt x="1240" y="1026"/>
                </a:cubicBezTo>
                <a:cubicBezTo>
                  <a:pt x="1260" y="1022"/>
                  <a:pt x="1260" y="1022"/>
                  <a:pt x="1260" y="1022"/>
                </a:cubicBezTo>
                <a:cubicBezTo>
                  <a:pt x="1260" y="1143"/>
                  <a:pt x="1260" y="1143"/>
                  <a:pt x="1260" y="1143"/>
                </a:cubicBezTo>
                <a:cubicBezTo>
                  <a:pt x="1240" y="1147"/>
                  <a:pt x="1240" y="1147"/>
                  <a:pt x="1240" y="1147"/>
                </a:cubicBezTo>
                <a:close/>
                <a:moveTo>
                  <a:pt x="1308" y="1012"/>
                </a:moveTo>
                <a:cubicBezTo>
                  <a:pt x="1308" y="1252"/>
                  <a:pt x="1308" y="1252"/>
                  <a:pt x="1308" y="1252"/>
                </a:cubicBezTo>
                <a:cubicBezTo>
                  <a:pt x="1288" y="1256"/>
                  <a:pt x="1288" y="1256"/>
                  <a:pt x="1288" y="1256"/>
                </a:cubicBezTo>
                <a:cubicBezTo>
                  <a:pt x="1288" y="1016"/>
                  <a:pt x="1288" y="1016"/>
                  <a:pt x="1288" y="1016"/>
                </a:cubicBezTo>
                <a:cubicBezTo>
                  <a:pt x="1308" y="1012"/>
                  <a:pt x="1308" y="1012"/>
                  <a:pt x="1308" y="1012"/>
                </a:cubicBezTo>
                <a:close/>
                <a:moveTo>
                  <a:pt x="876" y="805"/>
                </a:moveTo>
                <a:cubicBezTo>
                  <a:pt x="876" y="1045"/>
                  <a:pt x="876" y="1045"/>
                  <a:pt x="876" y="1045"/>
                </a:cubicBezTo>
                <a:cubicBezTo>
                  <a:pt x="856" y="1049"/>
                  <a:pt x="856" y="1049"/>
                  <a:pt x="856" y="1049"/>
                </a:cubicBezTo>
                <a:cubicBezTo>
                  <a:pt x="856" y="809"/>
                  <a:pt x="856" y="809"/>
                  <a:pt x="856" y="809"/>
                </a:cubicBezTo>
                <a:cubicBezTo>
                  <a:pt x="876" y="805"/>
                  <a:pt x="876" y="805"/>
                  <a:pt x="876" y="805"/>
                </a:cubicBezTo>
                <a:close/>
                <a:moveTo>
                  <a:pt x="924" y="795"/>
                </a:moveTo>
                <a:cubicBezTo>
                  <a:pt x="924" y="1035"/>
                  <a:pt x="924" y="1035"/>
                  <a:pt x="924" y="1035"/>
                </a:cubicBezTo>
                <a:cubicBezTo>
                  <a:pt x="904" y="1039"/>
                  <a:pt x="904" y="1039"/>
                  <a:pt x="904" y="1039"/>
                </a:cubicBezTo>
                <a:cubicBezTo>
                  <a:pt x="904" y="799"/>
                  <a:pt x="904" y="799"/>
                  <a:pt x="904" y="799"/>
                </a:cubicBezTo>
                <a:cubicBezTo>
                  <a:pt x="924" y="795"/>
                  <a:pt x="924" y="795"/>
                  <a:pt x="924" y="795"/>
                </a:cubicBezTo>
                <a:close/>
                <a:moveTo>
                  <a:pt x="1020" y="775"/>
                </a:moveTo>
                <a:cubicBezTo>
                  <a:pt x="1020" y="1016"/>
                  <a:pt x="1020" y="1016"/>
                  <a:pt x="1020" y="1016"/>
                </a:cubicBezTo>
                <a:cubicBezTo>
                  <a:pt x="1000" y="1020"/>
                  <a:pt x="1000" y="1020"/>
                  <a:pt x="1000" y="1020"/>
                </a:cubicBezTo>
                <a:cubicBezTo>
                  <a:pt x="1000" y="779"/>
                  <a:pt x="1000" y="779"/>
                  <a:pt x="1000" y="779"/>
                </a:cubicBezTo>
                <a:cubicBezTo>
                  <a:pt x="1020" y="775"/>
                  <a:pt x="1020" y="775"/>
                  <a:pt x="1020" y="775"/>
                </a:cubicBezTo>
                <a:close/>
                <a:moveTo>
                  <a:pt x="972" y="785"/>
                </a:moveTo>
                <a:cubicBezTo>
                  <a:pt x="972" y="1026"/>
                  <a:pt x="972" y="1026"/>
                  <a:pt x="972" y="1026"/>
                </a:cubicBezTo>
                <a:cubicBezTo>
                  <a:pt x="952" y="1030"/>
                  <a:pt x="952" y="1030"/>
                  <a:pt x="952" y="1030"/>
                </a:cubicBezTo>
                <a:cubicBezTo>
                  <a:pt x="952" y="789"/>
                  <a:pt x="952" y="789"/>
                  <a:pt x="952" y="789"/>
                </a:cubicBezTo>
                <a:cubicBezTo>
                  <a:pt x="972" y="785"/>
                  <a:pt x="972" y="785"/>
                  <a:pt x="972" y="785"/>
                </a:cubicBezTo>
                <a:close/>
                <a:moveTo>
                  <a:pt x="1404" y="937"/>
                </a:moveTo>
                <a:cubicBezTo>
                  <a:pt x="1336" y="951"/>
                  <a:pt x="1336" y="951"/>
                  <a:pt x="1336" y="951"/>
                </a:cubicBezTo>
                <a:cubicBezTo>
                  <a:pt x="1336" y="711"/>
                  <a:pt x="1336" y="711"/>
                  <a:pt x="1336" y="711"/>
                </a:cubicBezTo>
                <a:cubicBezTo>
                  <a:pt x="1404" y="697"/>
                  <a:pt x="1404" y="697"/>
                  <a:pt x="1404" y="697"/>
                </a:cubicBezTo>
                <a:cubicBezTo>
                  <a:pt x="1404" y="937"/>
                  <a:pt x="1404" y="937"/>
                  <a:pt x="1404" y="937"/>
                </a:cubicBezTo>
                <a:close/>
                <a:moveTo>
                  <a:pt x="1212" y="736"/>
                </a:moveTo>
                <a:cubicBezTo>
                  <a:pt x="1212" y="896"/>
                  <a:pt x="1212" y="896"/>
                  <a:pt x="1212" y="896"/>
                </a:cubicBezTo>
                <a:cubicBezTo>
                  <a:pt x="1048" y="929"/>
                  <a:pt x="1048" y="929"/>
                  <a:pt x="1048" y="929"/>
                </a:cubicBezTo>
                <a:cubicBezTo>
                  <a:pt x="1048" y="770"/>
                  <a:pt x="1048" y="770"/>
                  <a:pt x="1048" y="770"/>
                </a:cubicBezTo>
                <a:cubicBezTo>
                  <a:pt x="1212" y="736"/>
                  <a:pt x="1212" y="736"/>
                  <a:pt x="1212" y="736"/>
                </a:cubicBezTo>
                <a:close/>
                <a:moveTo>
                  <a:pt x="792" y="443"/>
                </a:moveTo>
                <a:cubicBezTo>
                  <a:pt x="670" y="443"/>
                  <a:pt x="570" y="344"/>
                  <a:pt x="570" y="222"/>
                </a:cubicBezTo>
                <a:cubicBezTo>
                  <a:pt x="570" y="99"/>
                  <a:pt x="670" y="0"/>
                  <a:pt x="792" y="0"/>
                </a:cubicBezTo>
                <a:cubicBezTo>
                  <a:pt x="914" y="0"/>
                  <a:pt x="1014" y="99"/>
                  <a:pt x="1014" y="222"/>
                </a:cubicBezTo>
                <a:cubicBezTo>
                  <a:pt x="1014" y="344"/>
                  <a:pt x="914" y="443"/>
                  <a:pt x="792" y="4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805215" y="1354694"/>
            <a:ext cx="586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(%)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95094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368300" y="1608667"/>
            <a:ext cx="6565900" cy="3556000"/>
            <a:chOff x="-368300" y="1206500"/>
            <a:chExt cx="6565900" cy="2667000"/>
          </a:xfrm>
          <a:solidFill>
            <a:schemeClr val="bg2"/>
          </a:solidFill>
        </p:grpSpPr>
        <p:sp>
          <p:nvSpPr>
            <p:cNvPr id="24" name="Title 5"/>
            <p:cNvSpPr txBox="1">
              <a:spLocks/>
            </p:cNvSpPr>
            <p:nvPr/>
          </p:nvSpPr>
          <p:spPr>
            <a:xfrm>
              <a:off x="203200" y="1676400"/>
              <a:ext cx="5994400" cy="172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en-US" sz="4600" cap="small" dirty="0">
                  <a:solidFill>
                    <a:prstClr val="white"/>
                  </a:solidFill>
                  <a:cs typeface="Arial"/>
                </a:rPr>
                <a:t>Overview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8300" y="1206500"/>
              <a:ext cx="6565900" cy="2667000"/>
            </a:xfrm>
            <a:prstGeom prst="rect">
              <a:avLst/>
            </a:prstGeom>
            <a:grpFill/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Title 5"/>
          <p:cNvSpPr txBox="1">
            <a:spLocks/>
          </p:cNvSpPr>
          <p:nvPr/>
        </p:nvSpPr>
        <p:spPr>
          <a:xfrm>
            <a:off x="139700" y="2201337"/>
            <a:ext cx="6057524" cy="2302933"/>
          </a:xfrm>
          <a:prstGeom prst="rect">
            <a:avLst/>
          </a:prstGeom>
        </p:spPr>
        <p:txBody>
          <a:bodyPr vert="horz" lIns="91427" tIns="45714" rIns="91427" bIns="45714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4200" cap="small" dirty="0" err="1">
                <a:solidFill>
                  <a:srgbClr val="545757"/>
                </a:solidFill>
                <a:cs typeface="Arial"/>
              </a:rPr>
              <a:t>Lederes</a:t>
            </a:r>
            <a:r>
              <a:rPr lang="en-US" sz="4200" cap="small" dirty="0">
                <a:solidFill>
                  <a:srgbClr val="545757"/>
                </a:solidFill>
                <a:cs typeface="Arial"/>
              </a:rPr>
              <a:t> </a:t>
            </a:r>
            <a:r>
              <a:rPr lang="en-US" sz="4200" cap="small" dirty="0" err="1">
                <a:solidFill>
                  <a:srgbClr val="545757"/>
                </a:solidFill>
                <a:cs typeface="Arial"/>
              </a:rPr>
              <a:t>totale</a:t>
            </a:r>
            <a:r>
              <a:rPr lang="en-US" sz="4200" cap="small" dirty="0">
                <a:solidFill>
                  <a:srgbClr val="545757"/>
                </a:solidFill>
                <a:cs typeface="Arial"/>
              </a:rPr>
              <a:t> </a:t>
            </a:r>
            <a:r>
              <a:rPr lang="en-US" sz="4200" cap="small" dirty="0" err="1">
                <a:solidFill>
                  <a:srgbClr val="545757"/>
                </a:solidFill>
                <a:cs typeface="Arial"/>
              </a:rPr>
              <a:t>lesing</a:t>
            </a:r>
            <a:r>
              <a:rPr lang="en-US" sz="4200" cap="small" dirty="0">
                <a:solidFill>
                  <a:srgbClr val="545757"/>
                </a:solidFill>
                <a:cs typeface="Arial"/>
              </a:rPr>
              <a:t> </a:t>
            </a:r>
            <a:r>
              <a:rPr lang="en-US" sz="4200" cap="small" dirty="0" err="1">
                <a:solidFill>
                  <a:srgbClr val="545757"/>
                </a:solidFill>
                <a:cs typeface="Arial"/>
              </a:rPr>
              <a:t>på</a:t>
            </a:r>
            <a:r>
              <a:rPr lang="en-US" sz="4200" cap="small" dirty="0">
                <a:solidFill>
                  <a:srgbClr val="545757"/>
                </a:solidFill>
                <a:cs typeface="Arial"/>
              </a:rPr>
              <a:t/>
            </a:r>
            <a:br>
              <a:rPr lang="en-US" sz="4200" cap="small" dirty="0">
                <a:solidFill>
                  <a:srgbClr val="545757"/>
                </a:solidFill>
                <a:cs typeface="Arial"/>
              </a:rPr>
            </a:br>
            <a:r>
              <a:rPr lang="en-US" sz="4200" cap="small" dirty="0" err="1">
                <a:solidFill>
                  <a:srgbClr val="545757"/>
                </a:solidFill>
                <a:cs typeface="Arial"/>
              </a:rPr>
              <a:t>papir</a:t>
            </a:r>
            <a:r>
              <a:rPr lang="en-US" sz="4200" cap="small" dirty="0">
                <a:solidFill>
                  <a:srgbClr val="545757"/>
                </a:solidFill>
                <a:cs typeface="Arial"/>
              </a:rPr>
              <a:t> og </a:t>
            </a:r>
            <a:r>
              <a:rPr lang="en-US" sz="4200" cap="small" dirty="0" err="1">
                <a:solidFill>
                  <a:srgbClr val="545757"/>
                </a:solidFill>
                <a:cs typeface="Arial"/>
              </a:rPr>
              <a:t>digitalt</a:t>
            </a:r>
            <a:endParaRPr lang="en-US" sz="4200" cap="small" dirty="0">
              <a:solidFill>
                <a:srgbClr val="545757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338064" y="2559380"/>
            <a:ext cx="1719072" cy="1818543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6"/>
          <p:cNvSpPr>
            <a:spLocks noChangeAspect="1" noEditPoints="1"/>
          </p:cNvSpPr>
          <p:nvPr/>
        </p:nvSpPr>
        <p:spPr bwMode="auto">
          <a:xfrm>
            <a:off x="6438791" y="3059883"/>
            <a:ext cx="665750" cy="597375"/>
          </a:xfrm>
          <a:custGeom>
            <a:avLst/>
            <a:gdLst/>
            <a:ahLst/>
            <a:cxnLst>
              <a:cxn ang="0">
                <a:pos x="300" y="52"/>
              </a:cxn>
              <a:cxn ang="0">
                <a:pos x="264" y="0"/>
              </a:cxn>
              <a:cxn ang="0">
                <a:pos x="291" y="54"/>
              </a:cxn>
              <a:cxn ang="0">
                <a:pos x="255" y="34"/>
              </a:cxn>
              <a:cxn ang="0">
                <a:pos x="291" y="54"/>
              </a:cxn>
              <a:cxn ang="0">
                <a:pos x="255" y="48"/>
              </a:cxn>
              <a:cxn ang="0">
                <a:pos x="265" y="226"/>
              </a:cxn>
              <a:cxn ang="0">
                <a:pos x="107" y="236"/>
              </a:cxn>
              <a:cxn ang="0">
                <a:pos x="119" y="212"/>
              </a:cxn>
              <a:cxn ang="0">
                <a:pos x="247" y="210"/>
              </a:cxn>
              <a:cxn ang="0">
                <a:pos x="245" y="65"/>
              </a:cxn>
              <a:cxn ang="0">
                <a:pos x="23" y="67"/>
              </a:cxn>
              <a:cxn ang="0">
                <a:pos x="5" y="176"/>
              </a:cxn>
              <a:cxn ang="0">
                <a:pos x="16" y="48"/>
              </a:cxn>
              <a:cxn ang="0">
                <a:pos x="142" y="220"/>
              </a:cxn>
              <a:cxn ang="0">
                <a:pos x="128" y="228"/>
              </a:cxn>
              <a:cxn ang="0">
                <a:pos x="84" y="207"/>
              </a:cxn>
              <a:cxn ang="0">
                <a:pos x="104" y="127"/>
              </a:cxn>
              <a:cxn ang="0">
                <a:pos x="81" y="121"/>
              </a:cxn>
              <a:cxn ang="0">
                <a:pos x="62" y="168"/>
              </a:cxn>
              <a:cxn ang="0">
                <a:pos x="11" y="191"/>
              </a:cxn>
              <a:cxn ang="0">
                <a:pos x="5" y="246"/>
              </a:cxn>
              <a:cxn ang="0">
                <a:pos x="4" y="266"/>
              </a:cxn>
              <a:cxn ang="0">
                <a:pos x="66" y="277"/>
              </a:cxn>
              <a:cxn ang="0">
                <a:pos x="97" y="234"/>
              </a:cxn>
              <a:cxn ang="0">
                <a:pos x="116" y="196"/>
              </a:cxn>
              <a:cxn ang="0">
                <a:pos x="95" y="186"/>
              </a:cxn>
              <a:cxn ang="0">
                <a:pos x="84" y="207"/>
              </a:cxn>
              <a:cxn ang="0">
                <a:pos x="72" y="110"/>
              </a:cxn>
              <a:cxn ang="0">
                <a:pos x="76" y="120"/>
              </a:cxn>
              <a:cxn ang="0">
                <a:pos x="109" y="128"/>
              </a:cxn>
              <a:cxn ang="0">
                <a:pos x="117" y="121"/>
              </a:cxn>
            </a:cxnLst>
            <a:rect l="0" t="0" r="r" b="b"/>
            <a:pathLst>
              <a:path w="313" h="281">
                <a:moveTo>
                  <a:pt x="313" y="48"/>
                </a:moveTo>
                <a:cubicBezTo>
                  <a:pt x="300" y="52"/>
                  <a:pt x="300" y="52"/>
                  <a:pt x="300" y="52"/>
                </a:cubicBezTo>
                <a:cubicBezTo>
                  <a:pt x="296" y="32"/>
                  <a:pt x="281" y="16"/>
                  <a:pt x="261" y="13"/>
                </a:cubicBezTo>
                <a:cubicBezTo>
                  <a:pt x="264" y="0"/>
                  <a:pt x="264" y="0"/>
                  <a:pt x="264" y="0"/>
                </a:cubicBezTo>
                <a:cubicBezTo>
                  <a:pt x="289" y="4"/>
                  <a:pt x="308" y="24"/>
                  <a:pt x="313" y="48"/>
                </a:cubicBezTo>
                <a:close/>
                <a:moveTo>
                  <a:pt x="291" y="54"/>
                </a:moveTo>
                <a:cubicBezTo>
                  <a:pt x="278" y="58"/>
                  <a:pt x="278" y="58"/>
                  <a:pt x="278" y="58"/>
                </a:cubicBezTo>
                <a:cubicBezTo>
                  <a:pt x="277" y="45"/>
                  <a:pt x="267" y="35"/>
                  <a:pt x="255" y="34"/>
                </a:cubicBezTo>
                <a:cubicBezTo>
                  <a:pt x="258" y="21"/>
                  <a:pt x="258" y="21"/>
                  <a:pt x="258" y="21"/>
                </a:cubicBezTo>
                <a:cubicBezTo>
                  <a:pt x="275" y="23"/>
                  <a:pt x="289" y="37"/>
                  <a:pt x="291" y="54"/>
                </a:cubicBezTo>
                <a:close/>
                <a:moveTo>
                  <a:pt x="16" y="48"/>
                </a:moveTo>
                <a:cubicBezTo>
                  <a:pt x="255" y="48"/>
                  <a:pt x="255" y="48"/>
                  <a:pt x="255" y="48"/>
                </a:cubicBezTo>
                <a:cubicBezTo>
                  <a:pt x="260" y="48"/>
                  <a:pt x="265" y="52"/>
                  <a:pt x="265" y="58"/>
                </a:cubicBezTo>
                <a:cubicBezTo>
                  <a:pt x="265" y="226"/>
                  <a:pt x="265" y="226"/>
                  <a:pt x="265" y="226"/>
                </a:cubicBezTo>
                <a:cubicBezTo>
                  <a:pt x="265" y="231"/>
                  <a:pt x="260" y="236"/>
                  <a:pt x="255" y="236"/>
                </a:cubicBezTo>
                <a:cubicBezTo>
                  <a:pt x="107" y="236"/>
                  <a:pt x="107" y="236"/>
                  <a:pt x="107" y="236"/>
                </a:cubicBezTo>
                <a:cubicBezTo>
                  <a:pt x="109" y="234"/>
                  <a:pt x="109" y="232"/>
                  <a:pt x="111" y="230"/>
                </a:cubicBezTo>
                <a:cubicBezTo>
                  <a:pt x="119" y="212"/>
                  <a:pt x="119" y="212"/>
                  <a:pt x="119" y="212"/>
                </a:cubicBezTo>
                <a:cubicBezTo>
                  <a:pt x="245" y="212"/>
                  <a:pt x="245" y="212"/>
                  <a:pt x="245" y="212"/>
                </a:cubicBezTo>
                <a:cubicBezTo>
                  <a:pt x="246" y="212"/>
                  <a:pt x="247" y="211"/>
                  <a:pt x="247" y="210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6"/>
                  <a:pt x="246" y="65"/>
                  <a:pt x="245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4" y="65"/>
                  <a:pt x="23" y="66"/>
                  <a:pt x="23" y="67"/>
                </a:cubicBezTo>
                <a:cubicBezTo>
                  <a:pt x="23" y="161"/>
                  <a:pt x="23" y="161"/>
                  <a:pt x="23" y="161"/>
                </a:cubicBezTo>
                <a:cubicBezTo>
                  <a:pt x="14" y="163"/>
                  <a:pt x="9" y="168"/>
                  <a:pt x="5" y="176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52"/>
                  <a:pt x="10" y="48"/>
                  <a:pt x="16" y="48"/>
                </a:cubicBezTo>
                <a:close/>
                <a:moveTo>
                  <a:pt x="128" y="220"/>
                </a:moveTo>
                <a:cubicBezTo>
                  <a:pt x="142" y="220"/>
                  <a:pt x="142" y="220"/>
                  <a:pt x="142" y="220"/>
                </a:cubicBezTo>
                <a:cubicBezTo>
                  <a:pt x="142" y="228"/>
                  <a:pt x="142" y="228"/>
                  <a:pt x="142" y="228"/>
                </a:cubicBezTo>
                <a:cubicBezTo>
                  <a:pt x="128" y="228"/>
                  <a:pt x="128" y="228"/>
                  <a:pt x="128" y="228"/>
                </a:cubicBezTo>
                <a:cubicBezTo>
                  <a:pt x="128" y="220"/>
                  <a:pt x="128" y="220"/>
                  <a:pt x="128" y="220"/>
                </a:cubicBezTo>
                <a:close/>
                <a:moveTo>
                  <a:pt x="84" y="207"/>
                </a:moveTo>
                <a:cubicBezTo>
                  <a:pt x="94" y="167"/>
                  <a:pt x="94" y="167"/>
                  <a:pt x="94" y="16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5" y="120"/>
                  <a:pt x="101" y="114"/>
                  <a:pt x="95" y="113"/>
                </a:cubicBezTo>
                <a:cubicBezTo>
                  <a:pt x="89" y="111"/>
                  <a:pt x="83" y="115"/>
                  <a:pt x="81" y="121"/>
                </a:cubicBezTo>
                <a:cubicBezTo>
                  <a:pt x="72" y="160"/>
                  <a:pt x="72" y="160"/>
                  <a:pt x="72" y="160"/>
                </a:cubicBezTo>
                <a:cubicBezTo>
                  <a:pt x="71" y="164"/>
                  <a:pt x="66" y="168"/>
                  <a:pt x="62" y="168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19" y="169"/>
                  <a:pt x="12" y="176"/>
                  <a:pt x="11" y="191"/>
                </a:cubicBezTo>
                <a:cubicBezTo>
                  <a:pt x="9" y="222"/>
                  <a:pt x="9" y="222"/>
                  <a:pt x="9" y="222"/>
                </a:cubicBezTo>
                <a:cubicBezTo>
                  <a:pt x="9" y="230"/>
                  <a:pt x="8" y="236"/>
                  <a:pt x="5" y="246"/>
                </a:cubicBezTo>
                <a:cubicBezTo>
                  <a:pt x="1" y="261"/>
                  <a:pt x="1" y="261"/>
                  <a:pt x="1" y="261"/>
                </a:cubicBezTo>
                <a:cubicBezTo>
                  <a:pt x="0" y="263"/>
                  <a:pt x="1" y="266"/>
                  <a:pt x="4" y="266"/>
                </a:cubicBezTo>
                <a:cubicBezTo>
                  <a:pt x="60" y="280"/>
                  <a:pt x="60" y="280"/>
                  <a:pt x="60" y="280"/>
                </a:cubicBezTo>
                <a:cubicBezTo>
                  <a:pt x="63" y="281"/>
                  <a:pt x="65" y="279"/>
                  <a:pt x="66" y="277"/>
                </a:cubicBezTo>
                <a:cubicBezTo>
                  <a:pt x="70" y="266"/>
                  <a:pt x="72" y="261"/>
                  <a:pt x="78" y="256"/>
                </a:cubicBezTo>
                <a:cubicBezTo>
                  <a:pt x="97" y="234"/>
                  <a:pt x="97" y="234"/>
                  <a:pt x="97" y="234"/>
                </a:cubicBezTo>
                <a:cubicBezTo>
                  <a:pt x="100" y="230"/>
                  <a:pt x="100" y="231"/>
                  <a:pt x="102" y="226"/>
                </a:cubicBezTo>
                <a:cubicBezTo>
                  <a:pt x="116" y="196"/>
                  <a:pt x="116" y="196"/>
                  <a:pt x="116" y="196"/>
                </a:cubicBezTo>
                <a:cubicBezTo>
                  <a:pt x="119" y="190"/>
                  <a:pt x="116" y="183"/>
                  <a:pt x="110" y="180"/>
                </a:cubicBezTo>
                <a:cubicBezTo>
                  <a:pt x="105" y="178"/>
                  <a:pt x="98" y="180"/>
                  <a:pt x="95" y="186"/>
                </a:cubicBezTo>
                <a:cubicBezTo>
                  <a:pt x="85" y="208"/>
                  <a:pt x="85" y="208"/>
                  <a:pt x="85" y="208"/>
                </a:cubicBezTo>
                <a:cubicBezTo>
                  <a:pt x="84" y="209"/>
                  <a:pt x="84" y="208"/>
                  <a:pt x="84" y="207"/>
                </a:cubicBezTo>
                <a:close/>
                <a:moveTo>
                  <a:pt x="100" y="93"/>
                </a:moveTo>
                <a:cubicBezTo>
                  <a:pt x="87" y="90"/>
                  <a:pt x="75" y="98"/>
                  <a:pt x="72" y="110"/>
                </a:cubicBezTo>
                <a:cubicBezTo>
                  <a:pt x="70" y="116"/>
                  <a:pt x="71" y="122"/>
                  <a:pt x="74" y="127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8" y="111"/>
                  <a:pt x="87" y="105"/>
                  <a:pt x="97" y="107"/>
                </a:cubicBezTo>
                <a:cubicBezTo>
                  <a:pt x="106" y="110"/>
                  <a:pt x="111" y="119"/>
                  <a:pt x="109" y="128"/>
                </a:cubicBezTo>
                <a:cubicBezTo>
                  <a:pt x="107" y="135"/>
                  <a:pt x="107" y="135"/>
                  <a:pt x="107" y="135"/>
                </a:cubicBezTo>
                <a:cubicBezTo>
                  <a:pt x="112" y="132"/>
                  <a:pt x="116" y="127"/>
                  <a:pt x="117" y="121"/>
                </a:cubicBezTo>
                <a:cubicBezTo>
                  <a:pt x="120" y="109"/>
                  <a:pt x="112" y="96"/>
                  <a:pt x="100" y="9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25" name="Freeform 42"/>
          <p:cNvSpPr>
            <a:spLocks noChangeAspect="1" noEditPoints="1"/>
          </p:cNvSpPr>
          <p:nvPr/>
        </p:nvSpPr>
        <p:spPr bwMode="auto">
          <a:xfrm>
            <a:off x="5439113" y="3023459"/>
            <a:ext cx="533269" cy="905971"/>
          </a:xfrm>
          <a:custGeom>
            <a:avLst/>
            <a:gdLst/>
            <a:ahLst/>
            <a:cxnLst>
              <a:cxn ang="0">
                <a:pos x="777" y="1699"/>
              </a:cxn>
              <a:cxn ang="0">
                <a:pos x="1584" y="1113"/>
              </a:cxn>
              <a:cxn ang="0">
                <a:pos x="949" y="2693"/>
              </a:cxn>
              <a:cxn ang="0">
                <a:pos x="765" y="2563"/>
              </a:cxn>
              <a:cxn ang="0">
                <a:pos x="101" y="1220"/>
              </a:cxn>
              <a:cxn ang="0">
                <a:pos x="547" y="500"/>
              </a:cxn>
              <a:cxn ang="0">
                <a:pos x="1371" y="1113"/>
              </a:cxn>
              <a:cxn ang="0">
                <a:pos x="1453" y="1568"/>
              </a:cxn>
              <a:cxn ang="0">
                <a:pos x="200" y="1292"/>
              </a:cxn>
              <a:cxn ang="0">
                <a:pos x="248" y="1302"/>
              </a:cxn>
              <a:cxn ang="0">
                <a:pos x="296" y="1311"/>
              </a:cxn>
              <a:cxn ang="0">
                <a:pos x="324" y="1557"/>
              </a:cxn>
              <a:cxn ang="0">
                <a:pos x="420" y="1437"/>
              </a:cxn>
              <a:cxn ang="0">
                <a:pos x="728" y="1399"/>
              </a:cxn>
              <a:cxn ang="0">
                <a:pos x="660" y="1385"/>
              </a:cxn>
              <a:cxn ang="0">
                <a:pos x="612" y="1376"/>
              </a:cxn>
              <a:cxn ang="0">
                <a:pos x="564" y="1466"/>
              </a:cxn>
              <a:cxn ang="0">
                <a:pos x="516" y="1457"/>
              </a:cxn>
              <a:cxn ang="0">
                <a:pos x="468" y="1447"/>
              </a:cxn>
              <a:cxn ang="0">
                <a:pos x="420" y="986"/>
              </a:cxn>
              <a:cxn ang="0">
                <a:pos x="468" y="996"/>
              </a:cxn>
              <a:cxn ang="0">
                <a:pos x="516" y="1006"/>
              </a:cxn>
              <a:cxn ang="0">
                <a:pos x="564" y="1016"/>
              </a:cxn>
              <a:cxn ang="0">
                <a:pos x="392" y="1210"/>
              </a:cxn>
              <a:cxn ang="0">
                <a:pos x="420" y="1282"/>
              </a:cxn>
              <a:cxn ang="0">
                <a:pos x="516" y="1301"/>
              </a:cxn>
              <a:cxn ang="0">
                <a:pos x="468" y="1291"/>
              </a:cxn>
              <a:cxn ang="0">
                <a:pos x="660" y="1035"/>
              </a:cxn>
              <a:cxn ang="0">
                <a:pos x="564" y="1230"/>
              </a:cxn>
              <a:cxn ang="0">
                <a:pos x="707" y="1609"/>
              </a:cxn>
              <a:cxn ang="0">
                <a:pos x="421" y="1469"/>
              </a:cxn>
              <a:cxn ang="0">
                <a:pos x="181" y="938"/>
              </a:cxn>
              <a:cxn ang="0">
                <a:pos x="1131" y="1560"/>
              </a:cxn>
              <a:cxn ang="0">
                <a:pos x="1151" y="1580"/>
              </a:cxn>
              <a:cxn ang="0">
                <a:pos x="1240" y="1321"/>
              </a:cxn>
              <a:cxn ang="0">
                <a:pos x="1288" y="1552"/>
              </a:cxn>
              <a:cxn ang="0">
                <a:pos x="1336" y="1542"/>
              </a:cxn>
              <a:cxn ang="0">
                <a:pos x="1384" y="1532"/>
              </a:cxn>
              <a:cxn ang="0">
                <a:pos x="876" y="1100"/>
              </a:cxn>
              <a:cxn ang="0">
                <a:pos x="924" y="1331"/>
              </a:cxn>
              <a:cxn ang="0">
                <a:pos x="972" y="1080"/>
              </a:cxn>
              <a:cxn ang="0">
                <a:pos x="1020" y="1071"/>
              </a:cxn>
              <a:cxn ang="0">
                <a:pos x="1068" y="1061"/>
              </a:cxn>
              <a:cxn ang="0">
                <a:pos x="1116" y="1291"/>
              </a:cxn>
              <a:cxn ang="0">
                <a:pos x="1144" y="1286"/>
              </a:cxn>
              <a:cxn ang="0">
                <a:pos x="1192" y="1036"/>
              </a:cxn>
              <a:cxn ang="0">
                <a:pos x="1240" y="1147"/>
              </a:cxn>
              <a:cxn ang="0">
                <a:pos x="1308" y="1012"/>
              </a:cxn>
              <a:cxn ang="0">
                <a:pos x="876" y="805"/>
              </a:cxn>
              <a:cxn ang="0">
                <a:pos x="924" y="795"/>
              </a:cxn>
              <a:cxn ang="0">
                <a:pos x="1020" y="775"/>
              </a:cxn>
              <a:cxn ang="0">
                <a:pos x="972" y="785"/>
              </a:cxn>
              <a:cxn ang="0">
                <a:pos x="1404" y="937"/>
              </a:cxn>
              <a:cxn ang="0">
                <a:pos x="1212" y="736"/>
              </a:cxn>
              <a:cxn ang="0">
                <a:pos x="792" y="443"/>
              </a:cxn>
            </a:cxnLst>
            <a:rect l="0" t="0" r="r" b="b"/>
            <a:pathLst>
              <a:path w="1584" h="2693">
                <a:moveTo>
                  <a:pt x="131" y="1010"/>
                </a:moveTo>
                <a:cubicBezTo>
                  <a:pt x="178" y="1021"/>
                  <a:pt x="213" y="1063"/>
                  <a:pt x="213" y="1113"/>
                </a:cubicBezTo>
                <a:cubicBezTo>
                  <a:pt x="213" y="1164"/>
                  <a:pt x="178" y="1206"/>
                  <a:pt x="131" y="1217"/>
                </a:cubicBezTo>
                <a:cubicBezTo>
                  <a:pt x="131" y="1568"/>
                  <a:pt x="131" y="1568"/>
                  <a:pt x="131" y="1568"/>
                </a:cubicBezTo>
                <a:cubicBezTo>
                  <a:pt x="139" y="1570"/>
                  <a:pt x="765" y="1697"/>
                  <a:pt x="777" y="1699"/>
                </a:cubicBezTo>
                <a:cubicBezTo>
                  <a:pt x="777" y="769"/>
                  <a:pt x="777" y="769"/>
                  <a:pt x="777" y="769"/>
                </a:cubicBezTo>
                <a:cubicBezTo>
                  <a:pt x="131" y="637"/>
                  <a:pt x="131" y="637"/>
                  <a:pt x="131" y="637"/>
                </a:cubicBezTo>
                <a:cubicBezTo>
                  <a:pt x="131" y="1010"/>
                  <a:pt x="131" y="1010"/>
                  <a:pt x="131" y="1010"/>
                </a:cubicBezTo>
                <a:close/>
                <a:moveTo>
                  <a:pt x="1483" y="1007"/>
                </a:moveTo>
                <a:cubicBezTo>
                  <a:pt x="1539" y="1010"/>
                  <a:pt x="1584" y="1056"/>
                  <a:pt x="1584" y="1113"/>
                </a:cubicBezTo>
                <a:cubicBezTo>
                  <a:pt x="1584" y="1170"/>
                  <a:pt x="1539" y="1217"/>
                  <a:pt x="1483" y="1220"/>
                </a:cubicBezTo>
                <a:cubicBezTo>
                  <a:pt x="1483" y="1596"/>
                  <a:pt x="1483" y="1596"/>
                  <a:pt x="1483" y="1596"/>
                </a:cubicBezTo>
                <a:cubicBezTo>
                  <a:pt x="1079" y="1682"/>
                  <a:pt x="1079" y="1682"/>
                  <a:pt x="1079" y="1682"/>
                </a:cubicBezTo>
                <a:cubicBezTo>
                  <a:pt x="1079" y="2563"/>
                  <a:pt x="1079" y="2563"/>
                  <a:pt x="1079" y="2563"/>
                </a:cubicBezTo>
                <a:cubicBezTo>
                  <a:pt x="1079" y="2635"/>
                  <a:pt x="1020" y="2693"/>
                  <a:pt x="949" y="2693"/>
                </a:cubicBezTo>
                <a:cubicBezTo>
                  <a:pt x="877" y="2693"/>
                  <a:pt x="819" y="2635"/>
                  <a:pt x="819" y="2563"/>
                </a:cubicBezTo>
                <a:cubicBezTo>
                  <a:pt x="819" y="1737"/>
                  <a:pt x="819" y="1737"/>
                  <a:pt x="819" y="1737"/>
                </a:cubicBezTo>
                <a:cubicBezTo>
                  <a:pt x="791" y="1743"/>
                  <a:pt x="791" y="1743"/>
                  <a:pt x="791" y="1743"/>
                </a:cubicBezTo>
                <a:cubicBezTo>
                  <a:pt x="765" y="1738"/>
                  <a:pt x="765" y="1738"/>
                  <a:pt x="765" y="1738"/>
                </a:cubicBezTo>
                <a:cubicBezTo>
                  <a:pt x="765" y="2563"/>
                  <a:pt x="765" y="2563"/>
                  <a:pt x="765" y="2563"/>
                </a:cubicBezTo>
                <a:cubicBezTo>
                  <a:pt x="765" y="2635"/>
                  <a:pt x="707" y="2693"/>
                  <a:pt x="635" y="2693"/>
                </a:cubicBezTo>
                <a:cubicBezTo>
                  <a:pt x="564" y="2693"/>
                  <a:pt x="505" y="2635"/>
                  <a:pt x="505" y="2563"/>
                </a:cubicBezTo>
                <a:cubicBezTo>
                  <a:pt x="505" y="1682"/>
                  <a:pt x="505" y="1682"/>
                  <a:pt x="505" y="1682"/>
                </a:cubicBezTo>
                <a:cubicBezTo>
                  <a:pt x="101" y="1596"/>
                  <a:pt x="101" y="1596"/>
                  <a:pt x="101" y="1596"/>
                </a:cubicBezTo>
                <a:cubicBezTo>
                  <a:pt x="101" y="1220"/>
                  <a:pt x="101" y="1220"/>
                  <a:pt x="101" y="1220"/>
                </a:cubicBezTo>
                <a:cubicBezTo>
                  <a:pt x="45" y="1217"/>
                  <a:pt x="0" y="1170"/>
                  <a:pt x="0" y="1113"/>
                </a:cubicBezTo>
                <a:cubicBezTo>
                  <a:pt x="0" y="1056"/>
                  <a:pt x="45" y="1010"/>
                  <a:pt x="101" y="1007"/>
                </a:cubicBezTo>
                <a:cubicBezTo>
                  <a:pt x="101" y="598"/>
                  <a:pt x="101" y="598"/>
                  <a:pt x="101" y="59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52" y="555"/>
                  <a:pt x="444" y="500"/>
                  <a:pt x="547" y="500"/>
                </a:cubicBezTo>
                <a:cubicBezTo>
                  <a:pt x="1037" y="500"/>
                  <a:pt x="1037" y="500"/>
                  <a:pt x="1037" y="500"/>
                </a:cubicBezTo>
                <a:cubicBezTo>
                  <a:pt x="1140" y="500"/>
                  <a:pt x="1232" y="555"/>
                  <a:pt x="1282" y="638"/>
                </a:cubicBezTo>
                <a:cubicBezTo>
                  <a:pt x="1483" y="598"/>
                  <a:pt x="1483" y="598"/>
                  <a:pt x="1483" y="598"/>
                </a:cubicBezTo>
                <a:cubicBezTo>
                  <a:pt x="1483" y="1007"/>
                  <a:pt x="1483" y="1007"/>
                  <a:pt x="1483" y="1007"/>
                </a:cubicBezTo>
                <a:close/>
                <a:moveTo>
                  <a:pt x="1371" y="1113"/>
                </a:moveTo>
                <a:cubicBezTo>
                  <a:pt x="1371" y="1063"/>
                  <a:pt x="1406" y="1021"/>
                  <a:pt x="1453" y="1010"/>
                </a:cubicBezTo>
                <a:cubicBezTo>
                  <a:pt x="1453" y="637"/>
                  <a:pt x="1453" y="637"/>
                  <a:pt x="1453" y="637"/>
                </a:cubicBezTo>
                <a:cubicBezTo>
                  <a:pt x="807" y="769"/>
                  <a:pt x="807" y="769"/>
                  <a:pt x="807" y="769"/>
                </a:cubicBezTo>
                <a:cubicBezTo>
                  <a:pt x="807" y="1699"/>
                  <a:pt x="807" y="1699"/>
                  <a:pt x="807" y="1699"/>
                </a:cubicBezTo>
                <a:cubicBezTo>
                  <a:pt x="819" y="1697"/>
                  <a:pt x="1445" y="1570"/>
                  <a:pt x="1453" y="1568"/>
                </a:cubicBezTo>
                <a:cubicBezTo>
                  <a:pt x="1453" y="1217"/>
                  <a:pt x="1453" y="1217"/>
                  <a:pt x="1453" y="1217"/>
                </a:cubicBezTo>
                <a:cubicBezTo>
                  <a:pt x="1406" y="1206"/>
                  <a:pt x="1371" y="1163"/>
                  <a:pt x="1371" y="1113"/>
                </a:cubicBezTo>
                <a:close/>
                <a:moveTo>
                  <a:pt x="180" y="1462"/>
                </a:moveTo>
                <a:cubicBezTo>
                  <a:pt x="180" y="1288"/>
                  <a:pt x="180" y="1288"/>
                  <a:pt x="180" y="1288"/>
                </a:cubicBezTo>
                <a:cubicBezTo>
                  <a:pt x="200" y="1292"/>
                  <a:pt x="200" y="1292"/>
                  <a:pt x="200" y="1292"/>
                </a:cubicBezTo>
                <a:cubicBezTo>
                  <a:pt x="200" y="1466"/>
                  <a:pt x="200" y="1466"/>
                  <a:pt x="200" y="1466"/>
                </a:cubicBezTo>
                <a:cubicBezTo>
                  <a:pt x="180" y="1462"/>
                  <a:pt x="180" y="1462"/>
                  <a:pt x="180" y="1462"/>
                </a:cubicBezTo>
                <a:close/>
                <a:moveTo>
                  <a:pt x="228" y="1538"/>
                </a:moveTo>
                <a:cubicBezTo>
                  <a:pt x="228" y="1297"/>
                  <a:pt x="228" y="1297"/>
                  <a:pt x="228" y="1297"/>
                </a:cubicBezTo>
                <a:cubicBezTo>
                  <a:pt x="248" y="1302"/>
                  <a:pt x="248" y="1302"/>
                  <a:pt x="248" y="1302"/>
                </a:cubicBezTo>
                <a:cubicBezTo>
                  <a:pt x="248" y="1542"/>
                  <a:pt x="248" y="1542"/>
                  <a:pt x="248" y="1542"/>
                </a:cubicBezTo>
                <a:cubicBezTo>
                  <a:pt x="228" y="1538"/>
                  <a:pt x="228" y="1538"/>
                  <a:pt x="228" y="1538"/>
                </a:cubicBezTo>
                <a:close/>
                <a:moveTo>
                  <a:pt x="276" y="1548"/>
                </a:moveTo>
                <a:cubicBezTo>
                  <a:pt x="276" y="1307"/>
                  <a:pt x="276" y="1307"/>
                  <a:pt x="276" y="1307"/>
                </a:cubicBezTo>
                <a:cubicBezTo>
                  <a:pt x="296" y="1311"/>
                  <a:pt x="296" y="1311"/>
                  <a:pt x="296" y="1311"/>
                </a:cubicBezTo>
                <a:cubicBezTo>
                  <a:pt x="296" y="1552"/>
                  <a:pt x="296" y="1552"/>
                  <a:pt x="296" y="1552"/>
                </a:cubicBezTo>
                <a:cubicBezTo>
                  <a:pt x="276" y="1548"/>
                  <a:pt x="276" y="1548"/>
                  <a:pt x="276" y="1548"/>
                </a:cubicBezTo>
                <a:close/>
                <a:moveTo>
                  <a:pt x="344" y="1321"/>
                </a:moveTo>
                <a:cubicBezTo>
                  <a:pt x="344" y="1562"/>
                  <a:pt x="344" y="1562"/>
                  <a:pt x="344" y="1562"/>
                </a:cubicBezTo>
                <a:cubicBezTo>
                  <a:pt x="324" y="1557"/>
                  <a:pt x="324" y="1557"/>
                  <a:pt x="324" y="1557"/>
                </a:cubicBezTo>
                <a:cubicBezTo>
                  <a:pt x="324" y="1317"/>
                  <a:pt x="324" y="1317"/>
                  <a:pt x="324" y="1317"/>
                </a:cubicBezTo>
                <a:cubicBezTo>
                  <a:pt x="344" y="1321"/>
                  <a:pt x="344" y="1321"/>
                  <a:pt x="344" y="1321"/>
                </a:cubicBezTo>
                <a:close/>
                <a:moveTo>
                  <a:pt x="440" y="1341"/>
                </a:moveTo>
                <a:cubicBezTo>
                  <a:pt x="440" y="1441"/>
                  <a:pt x="440" y="1441"/>
                  <a:pt x="440" y="1441"/>
                </a:cubicBezTo>
                <a:cubicBezTo>
                  <a:pt x="420" y="1437"/>
                  <a:pt x="420" y="1437"/>
                  <a:pt x="420" y="1437"/>
                </a:cubicBezTo>
                <a:cubicBezTo>
                  <a:pt x="420" y="1337"/>
                  <a:pt x="420" y="1337"/>
                  <a:pt x="420" y="1337"/>
                </a:cubicBezTo>
                <a:cubicBezTo>
                  <a:pt x="440" y="1341"/>
                  <a:pt x="440" y="1341"/>
                  <a:pt x="440" y="1341"/>
                </a:cubicBezTo>
                <a:close/>
                <a:moveTo>
                  <a:pt x="708" y="1496"/>
                </a:moveTo>
                <a:cubicBezTo>
                  <a:pt x="708" y="1395"/>
                  <a:pt x="708" y="1395"/>
                  <a:pt x="708" y="1395"/>
                </a:cubicBezTo>
                <a:cubicBezTo>
                  <a:pt x="728" y="1399"/>
                  <a:pt x="728" y="1399"/>
                  <a:pt x="728" y="1399"/>
                </a:cubicBezTo>
                <a:cubicBezTo>
                  <a:pt x="728" y="1500"/>
                  <a:pt x="728" y="1500"/>
                  <a:pt x="728" y="1500"/>
                </a:cubicBezTo>
                <a:cubicBezTo>
                  <a:pt x="708" y="1496"/>
                  <a:pt x="708" y="1496"/>
                  <a:pt x="708" y="1496"/>
                </a:cubicBezTo>
                <a:close/>
                <a:moveTo>
                  <a:pt x="680" y="1490"/>
                </a:moveTo>
                <a:cubicBezTo>
                  <a:pt x="660" y="1486"/>
                  <a:pt x="660" y="1486"/>
                  <a:pt x="660" y="1486"/>
                </a:cubicBezTo>
                <a:cubicBezTo>
                  <a:pt x="660" y="1385"/>
                  <a:pt x="660" y="1385"/>
                  <a:pt x="660" y="1385"/>
                </a:cubicBezTo>
                <a:cubicBezTo>
                  <a:pt x="680" y="1390"/>
                  <a:pt x="680" y="1390"/>
                  <a:pt x="680" y="1390"/>
                </a:cubicBezTo>
                <a:cubicBezTo>
                  <a:pt x="680" y="1490"/>
                  <a:pt x="680" y="1490"/>
                  <a:pt x="680" y="1490"/>
                </a:cubicBezTo>
                <a:close/>
                <a:moveTo>
                  <a:pt x="632" y="1480"/>
                </a:moveTo>
                <a:cubicBezTo>
                  <a:pt x="612" y="1476"/>
                  <a:pt x="612" y="1476"/>
                  <a:pt x="612" y="1476"/>
                </a:cubicBezTo>
                <a:cubicBezTo>
                  <a:pt x="612" y="1376"/>
                  <a:pt x="612" y="1376"/>
                  <a:pt x="612" y="1376"/>
                </a:cubicBezTo>
                <a:cubicBezTo>
                  <a:pt x="632" y="1380"/>
                  <a:pt x="632" y="1380"/>
                  <a:pt x="632" y="1380"/>
                </a:cubicBezTo>
                <a:cubicBezTo>
                  <a:pt x="632" y="1480"/>
                  <a:pt x="632" y="1480"/>
                  <a:pt x="632" y="1480"/>
                </a:cubicBezTo>
                <a:close/>
                <a:moveTo>
                  <a:pt x="584" y="1370"/>
                </a:moveTo>
                <a:cubicBezTo>
                  <a:pt x="584" y="1470"/>
                  <a:pt x="584" y="1470"/>
                  <a:pt x="584" y="1470"/>
                </a:cubicBezTo>
                <a:cubicBezTo>
                  <a:pt x="564" y="1466"/>
                  <a:pt x="564" y="1466"/>
                  <a:pt x="564" y="1466"/>
                </a:cubicBezTo>
                <a:cubicBezTo>
                  <a:pt x="564" y="1366"/>
                  <a:pt x="564" y="1366"/>
                  <a:pt x="564" y="1366"/>
                </a:cubicBezTo>
                <a:cubicBezTo>
                  <a:pt x="584" y="1370"/>
                  <a:pt x="584" y="1370"/>
                  <a:pt x="584" y="1370"/>
                </a:cubicBezTo>
                <a:close/>
                <a:moveTo>
                  <a:pt x="536" y="1360"/>
                </a:moveTo>
                <a:cubicBezTo>
                  <a:pt x="536" y="1461"/>
                  <a:pt x="536" y="1461"/>
                  <a:pt x="536" y="1461"/>
                </a:cubicBezTo>
                <a:cubicBezTo>
                  <a:pt x="516" y="1457"/>
                  <a:pt x="516" y="1457"/>
                  <a:pt x="516" y="1457"/>
                </a:cubicBezTo>
                <a:cubicBezTo>
                  <a:pt x="516" y="1356"/>
                  <a:pt x="516" y="1356"/>
                  <a:pt x="516" y="1356"/>
                </a:cubicBezTo>
                <a:cubicBezTo>
                  <a:pt x="536" y="1360"/>
                  <a:pt x="536" y="1360"/>
                  <a:pt x="536" y="1360"/>
                </a:cubicBezTo>
                <a:close/>
                <a:moveTo>
                  <a:pt x="488" y="1350"/>
                </a:moveTo>
                <a:cubicBezTo>
                  <a:pt x="488" y="1451"/>
                  <a:pt x="488" y="1451"/>
                  <a:pt x="488" y="1451"/>
                </a:cubicBezTo>
                <a:cubicBezTo>
                  <a:pt x="468" y="1447"/>
                  <a:pt x="468" y="1447"/>
                  <a:pt x="468" y="1447"/>
                </a:cubicBezTo>
                <a:cubicBezTo>
                  <a:pt x="468" y="1346"/>
                  <a:pt x="468" y="1346"/>
                  <a:pt x="468" y="1346"/>
                </a:cubicBezTo>
                <a:cubicBezTo>
                  <a:pt x="488" y="1350"/>
                  <a:pt x="488" y="1350"/>
                  <a:pt x="488" y="1350"/>
                </a:cubicBezTo>
                <a:close/>
                <a:moveTo>
                  <a:pt x="440" y="750"/>
                </a:moveTo>
                <a:cubicBezTo>
                  <a:pt x="440" y="990"/>
                  <a:pt x="440" y="990"/>
                  <a:pt x="440" y="990"/>
                </a:cubicBezTo>
                <a:cubicBezTo>
                  <a:pt x="420" y="986"/>
                  <a:pt x="420" y="986"/>
                  <a:pt x="420" y="986"/>
                </a:cubicBezTo>
                <a:cubicBezTo>
                  <a:pt x="420" y="746"/>
                  <a:pt x="420" y="746"/>
                  <a:pt x="420" y="746"/>
                </a:cubicBezTo>
                <a:cubicBezTo>
                  <a:pt x="440" y="750"/>
                  <a:pt x="440" y="750"/>
                  <a:pt x="440" y="750"/>
                </a:cubicBezTo>
                <a:close/>
                <a:moveTo>
                  <a:pt x="488" y="760"/>
                </a:moveTo>
                <a:cubicBezTo>
                  <a:pt x="488" y="1000"/>
                  <a:pt x="488" y="1000"/>
                  <a:pt x="488" y="1000"/>
                </a:cubicBezTo>
                <a:cubicBezTo>
                  <a:pt x="468" y="996"/>
                  <a:pt x="468" y="996"/>
                  <a:pt x="468" y="996"/>
                </a:cubicBezTo>
                <a:cubicBezTo>
                  <a:pt x="468" y="756"/>
                  <a:pt x="468" y="756"/>
                  <a:pt x="468" y="756"/>
                </a:cubicBezTo>
                <a:cubicBezTo>
                  <a:pt x="488" y="760"/>
                  <a:pt x="488" y="760"/>
                  <a:pt x="488" y="760"/>
                </a:cubicBezTo>
                <a:close/>
                <a:moveTo>
                  <a:pt x="536" y="770"/>
                </a:moveTo>
                <a:cubicBezTo>
                  <a:pt x="536" y="1010"/>
                  <a:pt x="536" y="1010"/>
                  <a:pt x="536" y="1010"/>
                </a:cubicBezTo>
                <a:cubicBezTo>
                  <a:pt x="516" y="1006"/>
                  <a:pt x="516" y="1006"/>
                  <a:pt x="516" y="1006"/>
                </a:cubicBezTo>
                <a:cubicBezTo>
                  <a:pt x="516" y="766"/>
                  <a:pt x="516" y="766"/>
                  <a:pt x="516" y="766"/>
                </a:cubicBezTo>
                <a:cubicBezTo>
                  <a:pt x="536" y="770"/>
                  <a:pt x="536" y="770"/>
                  <a:pt x="536" y="770"/>
                </a:cubicBezTo>
                <a:close/>
                <a:moveTo>
                  <a:pt x="584" y="779"/>
                </a:moveTo>
                <a:cubicBezTo>
                  <a:pt x="584" y="1020"/>
                  <a:pt x="584" y="1020"/>
                  <a:pt x="584" y="1020"/>
                </a:cubicBezTo>
                <a:cubicBezTo>
                  <a:pt x="564" y="1016"/>
                  <a:pt x="564" y="1016"/>
                  <a:pt x="564" y="1016"/>
                </a:cubicBezTo>
                <a:cubicBezTo>
                  <a:pt x="564" y="775"/>
                  <a:pt x="564" y="775"/>
                  <a:pt x="564" y="775"/>
                </a:cubicBezTo>
                <a:cubicBezTo>
                  <a:pt x="584" y="779"/>
                  <a:pt x="584" y="779"/>
                  <a:pt x="584" y="779"/>
                </a:cubicBezTo>
                <a:close/>
                <a:moveTo>
                  <a:pt x="372" y="1032"/>
                </a:moveTo>
                <a:cubicBezTo>
                  <a:pt x="392" y="1036"/>
                  <a:pt x="392" y="1036"/>
                  <a:pt x="392" y="1036"/>
                </a:cubicBezTo>
                <a:cubicBezTo>
                  <a:pt x="392" y="1210"/>
                  <a:pt x="392" y="1210"/>
                  <a:pt x="392" y="1210"/>
                </a:cubicBezTo>
                <a:cubicBezTo>
                  <a:pt x="372" y="1206"/>
                  <a:pt x="372" y="1206"/>
                  <a:pt x="372" y="1206"/>
                </a:cubicBezTo>
                <a:cubicBezTo>
                  <a:pt x="372" y="1032"/>
                  <a:pt x="372" y="1032"/>
                  <a:pt x="372" y="1032"/>
                </a:cubicBezTo>
                <a:close/>
                <a:moveTo>
                  <a:pt x="440" y="1045"/>
                </a:moveTo>
                <a:cubicBezTo>
                  <a:pt x="440" y="1286"/>
                  <a:pt x="440" y="1286"/>
                  <a:pt x="440" y="1286"/>
                </a:cubicBezTo>
                <a:cubicBezTo>
                  <a:pt x="420" y="1282"/>
                  <a:pt x="420" y="1282"/>
                  <a:pt x="420" y="1282"/>
                </a:cubicBezTo>
                <a:cubicBezTo>
                  <a:pt x="420" y="1041"/>
                  <a:pt x="420" y="1041"/>
                  <a:pt x="420" y="1041"/>
                </a:cubicBezTo>
                <a:cubicBezTo>
                  <a:pt x="440" y="1045"/>
                  <a:pt x="440" y="1045"/>
                  <a:pt x="440" y="1045"/>
                </a:cubicBezTo>
                <a:close/>
                <a:moveTo>
                  <a:pt x="536" y="1065"/>
                </a:moveTo>
                <a:cubicBezTo>
                  <a:pt x="536" y="1305"/>
                  <a:pt x="536" y="1305"/>
                  <a:pt x="536" y="1305"/>
                </a:cubicBezTo>
                <a:cubicBezTo>
                  <a:pt x="516" y="1301"/>
                  <a:pt x="516" y="1301"/>
                  <a:pt x="516" y="1301"/>
                </a:cubicBezTo>
                <a:cubicBezTo>
                  <a:pt x="516" y="1061"/>
                  <a:pt x="516" y="1061"/>
                  <a:pt x="516" y="1061"/>
                </a:cubicBezTo>
                <a:cubicBezTo>
                  <a:pt x="536" y="1065"/>
                  <a:pt x="536" y="1065"/>
                  <a:pt x="536" y="1065"/>
                </a:cubicBezTo>
                <a:close/>
                <a:moveTo>
                  <a:pt x="488" y="1055"/>
                </a:moveTo>
                <a:cubicBezTo>
                  <a:pt x="488" y="1296"/>
                  <a:pt x="488" y="1296"/>
                  <a:pt x="488" y="1296"/>
                </a:cubicBezTo>
                <a:cubicBezTo>
                  <a:pt x="468" y="1291"/>
                  <a:pt x="468" y="1291"/>
                  <a:pt x="468" y="1291"/>
                </a:cubicBezTo>
                <a:cubicBezTo>
                  <a:pt x="468" y="1051"/>
                  <a:pt x="468" y="1051"/>
                  <a:pt x="468" y="1051"/>
                </a:cubicBezTo>
                <a:cubicBezTo>
                  <a:pt x="488" y="1055"/>
                  <a:pt x="488" y="1055"/>
                  <a:pt x="488" y="1055"/>
                </a:cubicBezTo>
                <a:close/>
                <a:moveTo>
                  <a:pt x="728" y="809"/>
                </a:moveTo>
                <a:cubicBezTo>
                  <a:pt x="728" y="1049"/>
                  <a:pt x="728" y="1049"/>
                  <a:pt x="728" y="1049"/>
                </a:cubicBezTo>
                <a:cubicBezTo>
                  <a:pt x="660" y="1035"/>
                  <a:pt x="660" y="1035"/>
                  <a:pt x="660" y="1035"/>
                </a:cubicBezTo>
                <a:cubicBezTo>
                  <a:pt x="660" y="795"/>
                  <a:pt x="660" y="795"/>
                  <a:pt x="660" y="795"/>
                </a:cubicBezTo>
                <a:cubicBezTo>
                  <a:pt x="728" y="809"/>
                  <a:pt x="728" y="809"/>
                  <a:pt x="728" y="809"/>
                </a:cubicBezTo>
                <a:close/>
                <a:moveTo>
                  <a:pt x="728" y="1104"/>
                </a:moveTo>
                <a:cubicBezTo>
                  <a:pt x="728" y="1264"/>
                  <a:pt x="728" y="1264"/>
                  <a:pt x="728" y="1264"/>
                </a:cubicBezTo>
                <a:cubicBezTo>
                  <a:pt x="564" y="1230"/>
                  <a:pt x="564" y="1230"/>
                  <a:pt x="564" y="1230"/>
                </a:cubicBezTo>
                <a:cubicBezTo>
                  <a:pt x="564" y="1071"/>
                  <a:pt x="564" y="1071"/>
                  <a:pt x="564" y="1071"/>
                </a:cubicBezTo>
                <a:cubicBezTo>
                  <a:pt x="728" y="1104"/>
                  <a:pt x="728" y="1104"/>
                  <a:pt x="728" y="1104"/>
                </a:cubicBezTo>
                <a:close/>
                <a:moveTo>
                  <a:pt x="442" y="1500"/>
                </a:moveTo>
                <a:cubicBezTo>
                  <a:pt x="442" y="1555"/>
                  <a:pt x="442" y="1555"/>
                  <a:pt x="442" y="1555"/>
                </a:cubicBezTo>
                <a:cubicBezTo>
                  <a:pt x="707" y="1609"/>
                  <a:pt x="707" y="1609"/>
                  <a:pt x="707" y="1609"/>
                </a:cubicBezTo>
                <a:cubicBezTo>
                  <a:pt x="707" y="1554"/>
                  <a:pt x="707" y="1554"/>
                  <a:pt x="707" y="1554"/>
                </a:cubicBezTo>
                <a:cubicBezTo>
                  <a:pt x="442" y="1500"/>
                  <a:pt x="442" y="1500"/>
                  <a:pt x="442" y="1500"/>
                </a:cubicBezTo>
                <a:close/>
                <a:moveTo>
                  <a:pt x="728" y="1640"/>
                </a:moveTo>
                <a:cubicBezTo>
                  <a:pt x="421" y="1577"/>
                  <a:pt x="421" y="1577"/>
                  <a:pt x="421" y="1577"/>
                </a:cubicBezTo>
                <a:cubicBezTo>
                  <a:pt x="421" y="1469"/>
                  <a:pt x="421" y="1469"/>
                  <a:pt x="421" y="1469"/>
                </a:cubicBezTo>
                <a:cubicBezTo>
                  <a:pt x="716" y="1529"/>
                  <a:pt x="716" y="1529"/>
                  <a:pt x="716" y="1529"/>
                </a:cubicBezTo>
                <a:cubicBezTo>
                  <a:pt x="728" y="1532"/>
                  <a:pt x="728" y="1532"/>
                  <a:pt x="728" y="1532"/>
                </a:cubicBezTo>
                <a:cubicBezTo>
                  <a:pt x="728" y="1640"/>
                  <a:pt x="728" y="1640"/>
                  <a:pt x="728" y="1640"/>
                </a:cubicBezTo>
                <a:close/>
                <a:moveTo>
                  <a:pt x="392" y="981"/>
                </a:moveTo>
                <a:cubicBezTo>
                  <a:pt x="181" y="938"/>
                  <a:pt x="181" y="938"/>
                  <a:pt x="181" y="938"/>
                </a:cubicBezTo>
                <a:cubicBezTo>
                  <a:pt x="181" y="697"/>
                  <a:pt x="181" y="697"/>
                  <a:pt x="181" y="697"/>
                </a:cubicBezTo>
                <a:cubicBezTo>
                  <a:pt x="392" y="740"/>
                  <a:pt x="392" y="740"/>
                  <a:pt x="392" y="740"/>
                </a:cubicBezTo>
                <a:cubicBezTo>
                  <a:pt x="392" y="981"/>
                  <a:pt x="392" y="981"/>
                  <a:pt x="392" y="981"/>
                </a:cubicBezTo>
                <a:close/>
                <a:moveTo>
                  <a:pt x="876" y="1612"/>
                </a:moveTo>
                <a:cubicBezTo>
                  <a:pt x="894" y="1609"/>
                  <a:pt x="1113" y="1564"/>
                  <a:pt x="1131" y="1560"/>
                </a:cubicBezTo>
                <a:cubicBezTo>
                  <a:pt x="1131" y="1367"/>
                  <a:pt x="1131" y="1367"/>
                  <a:pt x="1131" y="1367"/>
                </a:cubicBezTo>
                <a:cubicBezTo>
                  <a:pt x="876" y="1419"/>
                  <a:pt x="876" y="1419"/>
                  <a:pt x="876" y="1419"/>
                </a:cubicBezTo>
                <a:cubicBezTo>
                  <a:pt x="876" y="1612"/>
                  <a:pt x="876" y="1612"/>
                  <a:pt x="876" y="1612"/>
                </a:cubicBezTo>
                <a:close/>
                <a:moveTo>
                  <a:pt x="1151" y="1339"/>
                </a:moveTo>
                <a:cubicBezTo>
                  <a:pt x="1151" y="1580"/>
                  <a:pt x="1151" y="1580"/>
                  <a:pt x="1151" y="1580"/>
                </a:cubicBezTo>
                <a:cubicBezTo>
                  <a:pt x="856" y="1640"/>
                  <a:pt x="856" y="1640"/>
                  <a:pt x="856" y="1640"/>
                </a:cubicBezTo>
                <a:cubicBezTo>
                  <a:pt x="856" y="1399"/>
                  <a:pt x="856" y="1399"/>
                  <a:pt x="856" y="1399"/>
                </a:cubicBezTo>
                <a:cubicBezTo>
                  <a:pt x="1141" y="1341"/>
                  <a:pt x="1141" y="1341"/>
                  <a:pt x="1141" y="1341"/>
                </a:cubicBezTo>
                <a:cubicBezTo>
                  <a:pt x="1151" y="1339"/>
                  <a:pt x="1151" y="1339"/>
                  <a:pt x="1151" y="1339"/>
                </a:cubicBezTo>
                <a:close/>
                <a:moveTo>
                  <a:pt x="1240" y="1321"/>
                </a:moveTo>
                <a:cubicBezTo>
                  <a:pt x="1260" y="1317"/>
                  <a:pt x="1260" y="1317"/>
                  <a:pt x="1260" y="1317"/>
                </a:cubicBezTo>
                <a:cubicBezTo>
                  <a:pt x="1260" y="1557"/>
                  <a:pt x="1260" y="1557"/>
                  <a:pt x="1260" y="1557"/>
                </a:cubicBezTo>
                <a:cubicBezTo>
                  <a:pt x="1240" y="1562"/>
                  <a:pt x="1240" y="1562"/>
                  <a:pt x="1240" y="1562"/>
                </a:cubicBezTo>
                <a:cubicBezTo>
                  <a:pt x="1240" y="1321"/>
                  <a:pt x="1240" y="1321"/>
                  <a:pt x="1240" y="1321"/>
                </a:cubicBezTo>
                <a:close/>
                <a:moveTo>
                  <a:pt x="1288" y="1552"/>
                </a:moveTo>
                <a:cubicBezTo>
                  <a:pt x="1288" y="1311"/>
                  <a:pt x="1288" y="1311"/>
                  <a:pt x="1288" y="1311"/>
                </a:cubicBezTo>
                <a:cubicBezTo>
                  <a:pt x="1308" y="1307"/>
                  <a:pt x="1308" y="1307"/>
                  <a:pt x="1308" y="1307"/>
                </a:cubicBezTo>
                <a:cubicBezTo>
                  <a:pt x="1308" y="1548"/>
                  <a:pt x="1308" y="1548"/>
                  <a:pt x="1308" y="1548"/>
                </a:cubicBezTo>
                <a:cubicBezTo>
                  <a:pt x="1288" y="1552"/>
                  <a:pt x="1288" y="1552"/>
                  <a:pt x="1288" y="1552"/>
                </a:cubicBezTo>
                <a:close/>
                <a:moveTo>
                  <a:pt x="1336" y="1542"/>
                </a:moveTo>
                <a:cubicBezTo>
                  <a:pt x="1336" y="1302"/>
                  <a:pt x="1336" y="1302"/>
                  <a:pt x="1336" y="1302"/>
                </a:cubicBezTo>
                <a:cubicBezTo>
                  <a:pt x="1356" y="1297"/>
                  <a:pt x="1356" y="1297"/>
                  <a:pt x="1356" y="1297"/>
                </a:cubicBezTo>
                <a:cubicBezTo>
                  <a:pt x="1356" y="1538"/>
                  <a:pt x="1356" y="1538"/>
                  <a:pt x="1356" y="1538"/>
                </a:cubicBezTo>
                <a:cubicBezTo>
                  <a:pt x="1336" y="1542"/>
                  <a:pt x="1336" y="1542"/>
                  <a:pt x="1336" y="1542"/>
                </a:cubicBezTo>
                <a:close/>
                <a:moveTo>
                  <a:pt x="1384" y="1532"/>
                </a:moveTo>
                <a:cubicBezTo>
                  <a:pt x="1384" y="1292"/>
                  <a:pt x="1384" y="1292"/>
                  <a:pt x="1384" y="1292"/>
                </a:cubicBezTo>
                <a:cubicBezTo>
                  <a:pt x="1404" y="1288"/>
                  <a:pt x="1404" y="1288"/>
                  <a:pt x="1404" y="1288"/>
                </a:cubicBezTo>
                <a:cubicBezTo>
                  <a:pt x="1404" y="1528"/>
                  <a:pt x="1404" y="1528"/>
                  <a:pt x="1404" y="1528"/>
                </a:cubicBezTo>
                <a:cubicBezTo>
                  <a:pt x="1384" y="1532"/>
                  <a:pt x="1384" y="1532"/>
                  <a:pt x="1384" y="1532"/>
                </a:cubicBezTo>
                <a:close/>
                <a:moveTo>
                  <a:pt x="876" y="1100"/>
                </a:moveTo>
                <a:cubicBezTo>
                  <a:pt x="876" y="1340"/>
                  <a:pt x="876" y="1340"/>
                  <a:pt x="876" y="1340"/>
                </a:cubicBezTo>
                <a:cubicBezTo>
                  <a:pt x="856" y="1344"/>
                  <a:pt x="856" y="1344"/>
                  <a:pt x="856" y="1344"/>
                </a:cubicBezTo>
                <a:cubicBezTo>
                  <a:pt x="856" y="1104"/>
                  <a:pt x="856" y="1104"/>
                  <a:pt x="856" y="1104"/>
                </a:cubicBezTo>
                <a:cubicBezTo>
                  <a:pt x="876" y="1100"/>
                  <a:pt x="876" y="1100"/>
                  <a:pt x="876" y="1100"/>
                </a:cubicBezTo>
                <a:close/>
                <a:moveTo>
                  <a:pt x="924" y="1331"/>
                </a:moveTo>
                <a:cubicBezTo>
                  <a:pt x="904" y="1335"/>
                  <a:pt x="904" y="1335"/>
                  <a:pt x="904" y="1335"/>
                </a:cubicBezTo>
                <a:cubicBezTo>
                  <a:pt x="904" y="1094"/>
                  <a:pt x="904" y="1094"/>
                  <a:pt x="904" y="1094"/>
                </a:cubicBezTo>
                <a:cubicBezTo>
                  <a:pt x="924" y="1090"/>
                  <a:pt x="924" y="1090"/>
                  <a:pt x="924" y="1090"/>
                </a:cubicBezTo>
                <a:cubicBezTo>
                  <a:pt x="924" y="1331"/>
                  <a:pt x="924" y="1331"/>
                  <a:pt x="924" y="1331"/>
                </a:cubicBezTo>
                <a:close/>
                <a:moveTo>
                  <a:pt x="972" y="1080"/>
                </a:moveTo>
                <a:cubicBezTo>
                  <a:pt x="972" y="1321"/>
                  <a:pt x="972" y="1321"/>
                  <a:pt x="972" y="1321"/>
                </a:cubicBezTo>
                <a:cubicBezTo>
                  <a:pt x="952" y="1325"/>
                  <a:pt x="952" y="1325"/>
                  <a:pt x="952" y="1325"/>
                </a:cubicBezTo>
                <a:cubicBezTo>
                  <a:pt x="952" y="1084"/>
                  <a:pt x="952" y="1084"/>
                  <a:pt x="952" y="1084"/>
                </a:cubicBezTo>
                <a:cubicBezTo>
                  <a:pt x="972" y="1080"/>
                  <a:pt x="972" y="1080"/>
                  <a:pt x="972" y="1080"/>
                </a:cubicBezTo>
                <a:close/>
                <a:moveTo>
                  <a:pt x="1020" y="1071"/>
                </a:moveTo>
                <a:cubicBezTo>
                  <a:pt x="1020" y="1311"/>
                  <a:pt x="1020" y="1311"/>
                  <a:pt x="1020" y="1311"/>
                </a:cubicBezTo>
                <a:cubicBezTo>
                  <a:pt x="1000" y="1315"/>
                  <a:pt x="1000" y="1315"/>
                  <a:pt x="1000" y="1315"/>
                </a:cubicBezTo>
                <a:cubicBezTo>
                  <a:pt x="1000" y="1075"/>
                  <a:pt x="1000" y="1075"/>
                  <a:pt x="1000" y="1075"/>
                </a:cubicBezTo>
                <a:cubicBezTo>
                  <a:pt x="1020" y="1071"/>
                  <a:pt x="1020" y="1071"/>
                  <a:pt x="1020" y="1071"/>
                </a:cubicBezTo>
                <a:close/>
                <a:moveTo>
                  <a:pt x="1068" y="1061"/>
                </a:moveTo>
                <a:cubicBezTo>
                  <a:pt x="1068" y="1248"/>
                  <a:pt x="1068" y="1248"/>
                  <a:pt x="1068" y="1248"/>
                </a:cubicBezTo>
                <a:cubicBezTo>
                  <a:pt x="1048" y="1253"/>
                  <a:pt x="1048" y="1253"/>
                  <a:pt x="1048" y="1253"/>
                </a:cubicBezTo>
                <a:cubicBezTo>
                  <a:pt x="1048" y="1065"/>
                  <a:pt x="1048" y="1065"/>
                  <a:pt x="1048" y="1065"/>
                </a:cubicBezTo>
                <a:cubicBezTo>
                  <a:pt x="1068" y="1061"/>
                  <a:pt x="1068" y="1061"/>
                  <a:pt x="1068" y="1061"/>
                </a:cubicBezTo>
                <a:close/>
                <a:moveTo>
                  <a:pt x="1116" y="1291"/>
                </a:moveTo>
                <a:cubicBezTo>
                  <a:pt x="1096" y="1296"/>
                  <a:pt x="1096" y="1296"/>
                  <a:pt x="1096" y="1296"/>
                </a:cubicBezTo>
                <a:cubicBezTo>
                  <a:pt x="1096" y="1055"/>
                  <a:pt x="1096" y="1055"/>
                  <a:pt x="1096" y="1055"/>
                </a:cubicBezTo>
                <a:cubicBezTo>
                  <a:pt x="1116" y="1051"/>
                  <a:pt x="1116" y="1051"/>
                  <a:pt x="1116" y="1051"/>
                </a:cubicBezTo>
                <a:cubicBezTo>
                  <a:pt x="1116" y="1291"/>
                  <a:pt x="1116" y="1291"/>
                  <a:pt x="1116" y="1291"/>
                </a:cubicBezTo>
                <a:close/>
                <a:moveTo>
                  <a:pt x="1144" y="1286"/>
                </a:moveTo>
                <a:cubicBezTo>
                  <a:pt x="1144" y="1045"/>
                  <a:pt x="1144" y="1045"/>
                  <a:pt x="1144" y="1045"/>
                </a:cubicBezTo>
                <a:cubicBezTo>
                  <a:pt x="1164" y="1041"/>
                  <a:pt x="1164" y="1041"/>
                  <a:pt x="1164" y="1041"/>
                </a:cubicBezTo>
                <a:cubicBezTo>
                  <a:pt x="1164" y="1282"/>
                  <a:pt x="1164" y="1282"/>
                  <a:pt x="1164" y="1282"/>
                </a:cubicBezTo>
                <a:cubicBezTo>
                  <a:pt x="1144" y="1286"/>
                  <a:pt x="1144" y="1286"/>
                  <a:pt x="1144" y="1286"/>
                </a:cubicBezTo>
                <a:close/>
                <a:moveTo>
                  <a:pt x="1192" y="1036"/>
                </a:moveTo>
                <a:cubicBezTo>
                  <a:pt x="1212" y="1032"/>
                  <a:pt x="1212" y="1032"/>
                  <a:pt x="1212" y="1032"/>
                </a:cubicBezTo>
                <a:cubicBezTo>
                  <a:pt x="1212" y="1272"/>
                  <a:pt x="1212" y="1272"/>
                  <a:pt x="1212" y="1272"/>
                </a:cubicBezTo>
                <a:cubicBezTo>
                  <a:pt x="1192" y="1276"/>
                  <a:pt x="1192" y="1276"/>
                  <a:pt x="1192" y="1276"/>
                </a:cubicBezTo>
                <a:cubicBezTo>
                  <a:pt x="1192" y="1036"/>
                  <a:pt x="1192" y="1036"/>
                  <a:pt x="1192" y="1036"/>
                </a:cubicBezTo>
                <a:close/>
                <a:moveTo>
                  <a:pt x="1240" y="1147"/>
                </a:moveTo>
                <a:cubicBezTo>
                  <a:pt x="1240" y="1026"/>
                  <a:pt x="1240" y="1026"/>
                  <a:pt x="1240" y="1026"/>
                </a:cubicBezTo>
                <a:cubicBezTo>
                  <a:pt x="1260" y="1022"/>
                  <a:pt x="1260" y="1022"/>
                  <a:pt x="1260" y="1022"/>
                </a:cubicBezTo>
                <a:cubicBezTo>
                  <a:pt x="1260" y="1143"/>
                  <a:pt x="1260" y="1143"/>
                  <a:pt x="1260" y="1143"/>
                </a:cubicBezTo>
                <a:cubicBezTo>
                  <a:pt x="1240" y="1147"/>
                  <a:pt x="1240" y="1147"/>
                  <a:pt x="1240" y="1147"/>
                </a:cubicBezTo>
                <a:close/>
                <a:moveTo>
                  <a:pt x="1308" y="1012"/>
                </a:moveTo>
                <a:cubicBezTo>
                  <a:pt x="1308" y="1252"/>
                  <a:pt x="1308" y="1252"/>
                  <a:pt x="1308" y="1252"/>
                </a:cubicBezTo>
                <a:cubicBezTo>
                  <a:pt x="1288" y="1256"/>
                  <a:pt x="1288" y="1256"/>
                  <a:pt x="1288" y="1256"/>
                </a:cubicBezTo>
                <a:cubicBezTo>
                  <a:pt x="1288" y="1016"/>
                  <a:pt x="1288" y="1016"/>
                  <a:pt x="1288" y="1016"/>
                </a:cubicBezTo>
                <a:cubicBezTo>
                  <a:pt x="1308" y="1012"/>
                  <a:pt x="1308" y="1012"/>
                  <a:pt x="1308" y="1012"/>
                </a:cubicBezTo>
                <a:close/>
                <a:moveTo>
                  <a:pt x="876" y="805"/>
                </a:moveTo>
                <a:cubicBezTo>
                  <a:pt x="876" y="1045"/>
                  <a:pt x="876" y="1045"/>
                  <a:pt x="876" y="1045"/>
                </a:cubicBezTo>
                <a:cubicBezTo>
                  <a:pt x="856" y="1049"/>
                  <a:pt x="856" y="1049"/>
                  <a:pt x="856" y="1049"/>
                </a:cubicBezTo>
                <a:cubicBezTo>
                  <a:pt x="856" y="809"/>
                  <a:pt x="856" y="809"/>
                  <a:pt x="856" y="809"/>
                </a:cubicBezTo>
                <a:cubicBezTo>
                  <a:pt x="876" y="805"/>
                  <a:pt x="876" y="805"/>
                  <a:pt x="876" y="805"/>
                </a:cubicBezTo>
                <a:close/>
                <a:moveTo>
                  <a:pt x="924" y="795"/>
                </a:moveTo>
                <a:cubicBezTo>
                  <a:pt x="924" y="1035"/>
                  <a:pt x="924" y="1035"/>
                  <a:pt x="924" y="1035"/>
                </a:cubicBezTo>
                <a:cubicBezTo>
                  <a:pt x="904" y="1039"/>
                  <a:pt x="904" y="1039"/>
                  <a:pt x="904" y="1039"/>
                </a:cubicBezTo>
                <a:cubicBezTo>
                  <a:pt x="904" y="799"/>
                  <a:pt x="904" y="799"/>
                  <a:pt x="904" y="799"/>
                </a:cubicBezTo>
                <a:cubicBezTo>
                  <a:pt x="924" y="795"/>
                  <a:pt x="924" y="795"/>
                  <a:pt x="924" y="795"/>
                </a:cubicBezTo>
                <a:close/>
                <a:moveTo>
                  <a:pt x="1020" y="775"/>
                </a:moveTo>
                <a:cubicBezTo>
                  <a:pt x="1020" y="1016"/>
                  <a:pt x="1020" y="1016"/>
                  <a:pt x="1020" y="1016"/>
                </a:cubicBezTo>
                <a:cubicBezTo>
                  <a:pt x="1000" y="1020"/>
                  <a:pt x="1000" y="1020"/>
                  <a:pt x="1000" y="1020"/>
                </a:cubicBezTo>
                <a:cubicBezTo>
                  <a:pt x="1000" y="779"/>
                  <a:pt x="1000" y="779"/>
                  <a:pt x="1000" y="779"/>
                </a:cubicBezTo>
                <a:cubicBezTo>
                  <a:pt x="1020" y="775"/>
                  <a:pt x="1020" y="775"/>
                  <a:pt x="1020" y="775"/>
                </a:cubicBezTo>
                <a:close/>
                <a:moveTo>
                  <a:pt x="972" y="785"/>
                </a:moveTo>
                <a:cubicBezTo>
                  <a:pt x="972" y="1026"/>
                  <a:pt x="972" y="1026"/>
                  <a:pt x="972" y="1026"/>
                </a:cubicBezTo>
                <a:cubicBezTo>
                  <a:pt x="952" y="1030"/>
                  <a:pt x="952" y="1030"/>
                  <a:pt x="952" y="1030"/>
                </a:cubicBezTo>
                <a:cubicBezTo>
                  <a:pt x="952" y="789"/>
                  <a:pt x="952" y="789"/>
                  <a:pt x="952" y="789"/>
                </a:cubicBezTo>
                <a:cubicBezTo>
                  <a:pt x="972" y="785"/>
                  <a:pt x="972" y="785"/>
                  <a:pt x="972" y="785"/>
                </a:cubicBezTo>
                <a:close/>
                <a:moveTo>
                  <a:pt x="1404" y="937"/>
                </a:moveTo>
                <a:cubicBezTo>
                  <a:pt x="1336" y="951"/>
                  <a:pt x="1336" y="951"/>
                  <a:pt x="1336" y="951"/>
                </a:cubicBezTo>
                <a:cubicBezTo>
                  <a:pt x="1336" y="711"/>
                  <a:pt x="1336" y="711"/>
                  <a:pt x="1336" y="711"/>
                </a:cubicBezTo>
                <a:cubicBezTo>
                  <a:pt x="1404" y="697"/>
                  <a:pt x="1404" y="697"/>
                  <a:pt x="1404" y="697"/>
                </a:cubicBezTo>
                <a:cubicBezTo>
                  <a:pt x="1404" y="937"/>
                  <a:pt x="1404" y="937"/>
                  <a:pt x="1404" y="937"/>
                </a:cubicBezTo>
                <a:close/>
                <a:moveTo>
                  <a:pt x="1212" y="736"/>
                </a:moveTo>
                <a:cubicBezTo>
                  <a:pt x="1212" y="896"/>
                  <a:pt x="1212" y="896"/>
                  <a:pt x="1212" y="896"/>
                </a:cubicBezTo>
                <a:cubicBezTo>
                  <a:pt x="1048" y="929"/>
                  <a:pt x="1048" y="929"/>
                  <a:pt x="1048" y="929"/>
                </a:cubicBezTo>
                <a:cubicBezTo>
                  <a:pt x="1048" y="770"/>
                  <a:pt x="1048" y="770"/>
                  <a:pt x="1048" y="770"/>
                </a:cubicBezTo>
                <a:cubicBezTo>
                  <a:pt x="1212" y="736"/>
                  <a:pt x="1212" y="736"/>
                  <a:pt x="1212" y="736"/>
                </a:cubicBezTo>
                <a:close/>
                <a:moveTo>
                  <a:pt x="792" y="443"/>
                </a:moveTo>
                <a:cubicBezTo>
                  <a:pt x="670" y="443"/>
                  <a:pt x="570" y="344"/>
                  <a:pt x="570" y="222"/>
                </a:cubicBezTo>
                <a:cubicBezTo>
                  <a:pt x="570" y="99"/>
                  <a:pt x="670" y="0"/>
                  <a:pt x="792" y="0"/>
                </a:cubicBezTo>
                <a:cubicBezTo>
                  <a:pt x="914" y="0"/>
                  <a:pt x="1014" y="99"/>
                  <a:pt x="1014" y="222"/>
                </a:cubicBezTo>
                <a:cubicBezTo>
                  <a:pt x="1014" y="344"/>
                  <a:pt x="914" y="443"/>
                  <a:pt x="792" y="44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105910" y="3176329"/>
            <a:ext cx="182628" cy="34404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36158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861458"/>
              </p:ext>
            </p:extLst>
          </p:nvPr>
        </p:nvGraphicFramePr>
        <p:xfrm>
          <a:off x="278451" y="925364"/>
          <a:ext cx="8360227" cy="5437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873454" y="97200"/>
            <a:ext cx="8270546" cy="612000"/>
          </a:xfrm>
        </p:spPr>
        <p:txBody>
          <a:bodyPr/>
          <a:lstStyle/>
          <a:p>
            <a:pPr algn="l"/>
            <a:r>
              <a:rPr lang="nb-NO" dirty="0"/>
              <a:t>Dekning totalt  blant ledere for mediehusene</a:t>
            </a:r>
            <a:br>
              <a:rPr lang="nb-NO" dirty="0"/>
            </a:br>
            <a:r>
              <a:rPr lang="nb-NO" b="0" i="1" dirty="0"/>
              <a:t>Nettokombinasjonsdekning (papir/digitallesing)(000)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0579" y="861930"/>
            <a:ext cx="58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/>
              <a:t>(000)</a:t>
            </a:r>
            <a:endParaRPr lang="nb-NO" sz="1100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0945" y="6363243"/>
            <a:ext cx="675990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AU" sz="1100" b="1" i="1" dirty="0" smtClean="0"/>
              <a:t>Total: </a:t>
            </a:r>
            <a:r>
              <a:rPr lang="nb-NO" sz="1100" b="1" i="1" dirty="0" smtClean="0"/>
              <a:t>Dekning </a:t>
            </a:r>
            <a:r>
              <a:rPr lang="nb-NO" sz="1100" b="1" i="1" dirty="0"/>
              <a:t>siste utgivelsesperiode for papirlesing kombinert med digital/elektronisk lesing for samme periode</a:t>
            </a:r>
            <a:endParaRPr lang="nb-NO" sz="1100" dirty="0"/>
          </a:p>
        </p:txBody>
      </p:sp>
      <p:sp>
        <p:nvSpPr>
          <p:cNvPr id="11" name="Oval 10"/>
          <p:cNvSpPr/>
          <p:nvPr/>
        </p:nvSpPr>
        <p:spPr>
          <a:xfrm>
            <a:off x="7294455" y="403732"/>
            <a:ext cx="1719072" cy="1818543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6"/>
          <p:cNvSpPr>
            <a:spLocks noChangeAspect="1" noEditPoints="1"/>
          </p:cNvSpPr>
          <p:nvPr/>
        </p:nvSpPr>
        <p:spPr bwMode="auto">
          <a:xfrm>
            <a:off x="8395182" y="904235"/>
            <a:ext cx="665750" cy="597375"/>
          </a:xfrm>
          <a:custGeom>
            <a:avLst/>
            <a:gdLst/>
            <a:ahLst/>
            <a:cxnLst>
              <a:cxn ang="0">
                <a:pos x="300" y="52"/>
              </a:cxn>
              <a:cxn ang="0">
                <a:pos x="264" y="0"/>
              </a:cxn>
              <a:cxn ang="0">
                <a:pos x="291" y="54"/>
              </a:cxn>
              <a:cxn ang="0">
                <a:pos x="255" y="34"/>
              </a:cxn>
              <a:cxn ang="0">
                <a:pos x="291" y="54"/>
              </a:cxn>
              <a:cxn ang="0">
                <a:pos x="255" y="48"/>
              </a:cxn>
              <a:cxn ang="0">
                <a:pos x="265" y="226"/>
              </a:cxn>
              <a:cxn ang="0">
                <a:pos x="107" y="236"/>
              </a:cxn>
              <a:cxn ang="0">
                <a:pos x="119" y="212"/>
              </a:cxn>
              <a:cxn ang="0">
                <a:pos x="247" y="210"/>
              </a:cxn>
              <a:cxn ang="0">
                <a:pos x="245" y="65"/>
              </a:cxn>
              <a:cxn ang="0">
                <a:pos x="23" y="67"/>
              </a:cxn>
              <a:cxn ang="0">
                <a:pos x="5" y="176"/>
              </a:cxn>
              <a:cxn ang="0">
                <a:pos x="16" y="48"/>
              </a:cxn>
              <a:cxn ang="0">
                <a:pos x="142" y="220"/>
              </a:cxn>
              <a:cxn ang="0">
                <a:pos x="128" y="228"/>
              </a:cxn>
              <a:cxn ang="0">
                <a:pos x="84" y="207"/>
              </a:cxn>
              <a:cxn ang="0">
                <a:pos x="104" y="127"/>
              </a:cxn>
              <a:cxn ang="0">
                <a:pos x="81" y="121"/>
              </a:cxn>
              <a:cxn ang="0">
                <a:pos x="62" y="168"/>
              </a:cxn>
              <a:cxn ang="0">
                <a:pos x="11" y="191"/>
              </a:cxn>
              <a:cxn ang="0">
                <a:pos x="5" y="246"/>
              </a:cxn>
              <a:cxn ang="0">
                <a:pos x="4" y="266"/>
              </a:cxn>
              <a:cxn ang="0">
                <a:pos x="66" y="277"/>
              </a:cxn>
              <a:cxn ang="0">
                <a:pos x="97" y="234"/>
              </a:cxn>
              <a:cxn ang="0">
                <a:pos x="116" y="196"/>
              </a:cxn>
              <a:cxn ang="0">
                <a:pos x="95" y="186"/>
              </a:cxn>
              <a:cxn ang="0">
                <a:pos x="84" y="207"/>
              </a:cxn>
              <a:cxn ang="0">
                <a:pos x="72" y="110"/>
              </a:cxn>
              <a:cxn ang="0">
                <a:pos x="76" y="120"/>
              </a:cxn>
              <a:cxn ang="0">
                <a:pos x="109" y="128"/>
              </a:cxn>
              <a:cxn ang="0">
                <a:pos x="117" y="121"/>
              </a:cxn>
            </a:cxnLst>
            <a:rect l="0" t="0" r="r" b="b"/>
            <a:pathLst>
              <a:path w="313" h="281">
                <a:moveTo>
                  <a:pt x="313" y="48"/>
                </a:moveTo>
                <a:cubicBezTo>
                  <a:pt x="300" y="52"/>
                  <a:pt x="300" y="52"/>
                  <a:pt x="300" y="52"/>
                </a:cubicBezTo>
                <a:cubicBezTo>
                  <a:pt x="296" y="32"/>
                  <a:pt x="281" y="16"/>
                  <a:pt x="261" y="13"/>
                </a:cubicBezTo>
                <a:cubicBezTo>
                  <a:pt x="264" y="0"/>
                  <a:pt x="264" y="0"/>
                  <a:pt x="264" y="0"/>
                </a:cubicBezTo>
                <a:cubicBezTo>
                  <a:pt x="289" y="4"/>
                  <a:pt x="308" y="24"/>
                  <a:pt x="313" y="48"/>
                </a:cubicBezTo>
                <a:close/>
                <a:moveTo>
                  <a:pt x="291" y="54"/>
                </a:moveTo>
                <a:cubicBezTo>
                  <a:pt x="278" y="58"/>
                  <a:pt x="278" y="58"/>
                  <a:pt x="278" y="58"/>
                </a:cubicBezTo>
                <a:cubicBezTo>
                  <a:pt x="277" y="45"/>
                  <a:pt x="267" y="35"/>
                  <a:pt x="255" y="34"/>
                </a:cubicBezTo>
                <a:cubicBezTo>
                  <a:pt x="258" y="21"/>
                  <a:pt x="258" y="21"/>
                  <a:pt x="258" y="21"/>
                </a:cubicBezTo>
                <a:cubicBezTo>
                  <a:pt x="275" y="23"/>
                  <a:pt x="289" y="37"/>
                  <a:pt x="291" y="54"/>
                </a:cubicBezTo>
                <a:close/>
                <a:moveTo>
                  <a:pt x="16" y="48"/>
                </a:moveTo>
                <a:cubicBezTo>
                  <a:pt x="255" y="48"/>
                  <a:pt x="255" y="48"/>
                  <a:pt x="255" y="48"/>
                </a:cubicBezTo>
                <a:cubicBezTo>
                  <a:pt x="260" y="48"/>
                  <a:pt x="265" y="52"/>
                  <a:pt x="265" y="58"/>
                </a:cubicBezTo>
                <a:cubicBezTo>
                  <a:pt x="265" y="226"/>
                  <a:pt x="265" y="226"/>
                  <a:pt x="265" y="226"/>
                </a:cubicBezTo>
                <a:cubicBezTo>
                  <a:pt x="265" y="231"/>
                  <a:pt x="260" y="236"/>
                  <a:pt x="255" y="236"/>
                </a:cubicBezTo>
                <a:cubicBezTo>
                  <a:pt x="107" y="236"/>
                  <a:pt x="107" y="236"/>
                  <a:pt x="107" y="236"/>
                </a:cubicBezTo>
                <a:cubicBezTo>
                  <a:pt x="109" y="234"/>
                  <a:pt x="109" y="232"/>
                  <a:pt x="111" y="230"/>
                </a:cubicBezTo>
                <a:cubicBezTo>
                  <a:pt x="119" y="212"/>
                  <a:pt x="119" y="212"/>
                  <a:pt x="119" y="212"/>
                </a:cubicBezTo>
                <a:cubicBezTo>
                  <a:pt x="245" y="212"/>
                  <a:pt x="245" y="212"/>
                  <a:pt x="245" y="212"/>
                </a:cubicBezTo>
                <a:cubicBezTo>
                  <a:pt x="246" y="212"/>
                  <a:pt x="247" y="211"/>
                  <a:pt x="247" y="210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6"/>
                  <a:pt x="246" y="65"/>
                  <a:pt x="245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4" y="65"/>
                  <a:pt x="23" y="66"/>
                  <a:pt x="23" y="67"/>
                </a:cubicBezTo>
                <a:cubicBezTo>
                  <a:pt x="23" y="161"/>
                  <a:pt x="23" y="161"/>
                  <a:pt x="23" y="161"/>
                </a:cubicBezTo>
                <a:cubicBezTo>
                  <a:pt x="14" y="163"/>
                  <a:pt x="9" y="168"/>
                  <a:pt x="5" y="176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52"/>
                  <a:pt x="10" y="48"/>
                  <a:pt x="16" y="48"/>
                </a:cubicBezTo>
                <a:close/>
                <a:moveTo>
                  <a:pt x="128" y="220"/>
                </a:moveTo>
                <a:cubicBezTo>
                  <a:pt x="142" y="220"/>
                  <a:pt x="142" y="220"/>
                  <a:pt x="142" y="220"/>
                </a:cubicBezTo>
                <a:cubicBezTo>
                  <a:pt x="142" y="228"/>
                  <a:pt x="142" y="228"/>
                  <a:pt x="142" y="228"/>
                </a:cubicBezTo>
                <a:cubicBezTo>
                  <a:pt x="128" y="228"/>
                  <a:pt x="128" y="228"/>
                  <a:pt x="128" y="228"/>
                </a:cubicBezTo>
                <a:cubicBezTo>
                  <a:pt x="128" y="220"/>
                  <a:pt x="128" y="220"/>
                  <a:pt x="128" y="220"/>
                </a:cubicBezTo>
                <a:close/>
                <a:moveTo>
                  <a:pt x="84" y="207"/>
                </a:moveTo>
                <a:cubicBezTo>
                  <a:pt x="94" y="167"/>
                  <a:pt x="94" y="167"/>
                  <a:pt x="94" y="16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5" y="120"/>
                  <a:pt x="101" y="114"/>
                  <a:pt x="95" y="113"/>
                </a:cubicBezTo>
                <a:cubicBezTo>
                  <a:pt x="89" y="111"/>
                  <a:pt x="83" y="115"/>
                  <a:pt x="81" y="121"/>
                </a:cubicBezTo>
                <a:cubicBezTo>
                  <a:pt x="72" y="160"/>
                  <a:pt x="72" y="160"/>
                  <a:pt x="72" y="160"/>
                </a:cubicBezTo>
                <a:cubicBezTo>
                  <a:pt x="71" y="164"/>
                  <a:pt x="66" y="168"/>
                  <a:pt x="62" y="168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19" y="169"/>
                  <a:pt x="12" y="176"/>
                  <a:pt x="11" y="191"/>
                </a:cubicBezTo>
                <a:cubicBezTo>
                  <a:pt x="9" y="222"/>
                  <a:pt x="9" y="222"/>
                  <a:pt x="9" y="222"/>
                </a:cubicBezTo>
                <a:cubicBezTo>
                  <a:pt x="9" y="230"/>
                  <a:pt x="8" y="236"/>
                  <a:pt x="5" y="246"/>
                </a:cubicBezTo>
                <a:cubicBezTo>
                  <a:pt x="1" y="261"/>
                  <a:pt x="1" y="261"/>
                  <a:pt x="1" y="261"/>
                </a:cubicBezTo>
                <a:cubicBezTo>
                  <a:pt x="0" y="263"/>
                  <a:pt x="1" y="266"/>
                  <a:pt x="4" y="266"/>
                </a:cubicBezTo>
                <a:cubicBezTo>
                  <a:pt x="60" y="280"/>
                  <a:pt x="60" y="280"/>
                  <a:pt x="60" y="280"/>
                </a:cubicBezTo>
                <a:cubicBezTo>
                  <a:pt x="63" y="281"/>
                  <a:pt x="65" y="279"/>
                  <a:pt x="66" y="277"/>
                </a:cubicBezTo>
                <a:cubicBezTo>
                  <a:pt x="70" y="266"/>
                  <a:pt x="72" y="261"/>
                  <a:pt x="78" y="256"/>
                </a:cubicBezTo>
                <a:cubicBezTo>
                  <a:pt x="97" y="234"/>
                  <a:pt x="97" y="234"/>
                  <a:pt x="97" y="234"/>
                </a:cubicBezTo>
                <a:cubicBezTo>
                  <a:pt x="100" y="230"/>
                  <a:pt x="100" y="231"/>
                  <a:pt x="102" y="226"/>
                </a:cubicBezTo>
                <a:cubicBezTo>
                  <a:pt x="116" y="196"/>
                  <a:pt x="116" y="196"/>
                  <a:pt x="116" y="196"/>
                </a:cubicBezTo>
                <a:cubicBezTo>
                  <a:pt x="119" y="190"/>
                  <a:pt x="116" y="183"/>
                  <a:pt x="110" y="180"/>
                </a:cubicBezTo>
                <a:cubicBezTo>
                  <a:pt x="105" y="178"/>
                  <a:pt x="98" y="180"/>
                  <a:pt x="95" y="186"/>
                </a:cubicBezTo>
                <a:cubicBezTo>
                  <a:pt x="85" y="208"/>
                  <a:pt x="85" y="208"/>
                  <a:pt x="85" y="208"/>
                </a:cubicBezTo>
                <a:cubicBezTo>
                  <a:pt x="84" y="209"/>
                  <a:pt x="84" y="208"/>
                  <a:pt x="84" y="207"/>
                </a:cubicBezTo>
                <a:close/>
                <a:moveTo>
                  <a:pt x="100" y="93"/>
                </a:moveTo>
                <a:cubicBezTo>
                  <a:pt x="87" y="90"/>
                  <a:pt x="75" y="98"/>
                  <a:pt x="72" y="110"/>
                </a:cubicBezTo>
                <a:cubicBezTo>
                  <a:pt x="70" y="116"/>
                  <a:pt x="71" y="122"/>
                  <a:pt x="74" y="127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8" y="111"/>
                  <a:pt x="87" y="105"/>
                  <a:pt x="97" y="107"/>
                </a:cubicBezTo>
                <a:cubicBezTo>
                  <a:pt x="106" y="110"/>
                  <a:pt x="111" y="119"/>
                  <a:pt x="109" y="128"/>
                </a:cubicBezTo>
                <a:cubicBezTo>
                  <a:pt x="107" y="135"/>
                  <a:pt x="107" y="135"/>
                  <a:pt x="107" y="135"/>
                </a:cubicBezTo>
                <a:cubicBezTo>
                  <a:pt x="112" y="132"/>
                  <a:pt x="116" y="127"/>
                  <a:pt x="117" y="121"/>
                </a:cubicBezTo>
                <a:cubicBezTo>
                  <a:pt x="120" y="109"/>
                  <a:pt x="112" y="96"/>
                  <a:pt x="100" y="9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3" name="Freeform 42"/>
          <p:cNvSpPr>
            <a:spLocks noChangeAspect="1" noEditPoints="1"/>
          </p:cNvSpPr>
          <p:nvPr/>
        </p:nvSpPr>
        <p:spPr bwMode="auto">
          <a:xfrm>
            <a:off x="7395504" y="867811"/>
            <a:ext cx="533269" cy="905971"/>
          </a:xfrm>
          <a:custGeom>
            <a:avLst/>
            <a:gdLst/>
            <a:ahLst/>
            <a:cxnLst>
              <a:cxn ang="0">
                <a:pos x="777" y="1699"/>
              </a:cxn>
              <a:cxn ang="0">
                <a:pos x="1584" y="1113"/>
              </a:cxn>
              <a:cxn ang="0">
                <a:pos x="949" y="2693"/>
              </a:cxn>
              <a:cxn ang="0">
                <a:pos x="765" y="2563"/>
              </a:cxn>
              <a:cxn ang="0">
                <a:pos x="101" y="1220"/>
              </a:cxn>
              <a:cxn ang="0">
                <a:pos x="547" y="500"/>
              </a:cxn>
              <a:cxn ang="0">
                <a:pos x="1371" y="1113"/>
              </a:cxn>
              <a:cxn ang="0">
                <a:pos x="1453" y="1568"/>
              </a:cxn>
              <a:cxn ang="0">
                <a:pos x="200" y="1292"/>
              </a:cxn>
              <a:cxn ang="0">
                <a:pos x="248" y="1302"/>
              </a:cxn>
              <a:cxn ang="0">
                <a:pos x="296" y="1311"/>
              </a:cxn>
              <a:cxn ang="0">
                <a:pos x="324" y="1557"/>
              </a:cxn>
              <a:cxn ang="0">
                <a:pos x="420" y="1437"/>
              </a:cxn>
              <a:cxn ang="0">
                <a:pos x="728" y="1399"/>
              </a:cxn>
              <a:cxn ang="0">
                <a:pos x="660" y="1385"/>
              </a:cxn>
              <a:cxn ang="0">
                <a:pos x="612" y="1376"/>
              </a:cxn>
              <a:cxn ang="0">
                <a:pos x="564" y="1466"/>
              </a:cxn>
              <a:cxn ang="0">
                <a:pos x="516" y="1457"/>
              </a:cxn>
              <a:cxn ang="0">
                <a:pos x="468" y="1447"/>
              </a:cxn>
              <a:cxn ang="0">
                <a:pos x="420" y="986"/>
              </a:cxn>
              <a:cxn ang="0">
                <a:pos x="468" y="996"/>
              </a:cxn>
              <a:cxn ang="0">
                <a:pos x="516" y="1006"/>
              </a:cxn>
              <a:cxn ang="0">
                <a:pos x="564" y="1016"/>
              </a:cxn>
              <a:cxn ang="0">
                <a:pos x="392" y="1210"/>
              </a:cxn>
              <a:cxn ang="0">
                <a:pos x="420" y="1282"/>
              </a:cxn>
              <a:cxn ang="0">
                <a:pos x="516" y="1301"/>
              </a:cxn>
              <a:cxn ang="0">
                <a:pos x="468" y="1291"/>
              </a:cxn>
              <a:cxn ang="0">
                <a:pos x="660" y="1035"/>
              </a:cxn>
              <a:cxn ang="0">
                <a:pos x="564" y="1230"/>
              </a:cxn>
              <a:cxn ang="0">
                <a:pos x="707" y="1609"/>
              </a:cxn>
              <a:cxn ang="0">
                <a:pos x="421" y="1469"/>
              </a:cxn>
              <a:cxn ang="0">
                <a:pos x="181" y="938"/>
              </a:cxn>
              <a:cxn ang="0">
                <a:pos x="1131" y="1560"/>
              </a:cxn>
              <a:cxn ang="0">
                <a:pos x="1151" y="1580"/>
              </a:cxn>
              <a:cxn ang="0">
                <a:pos x="1240" y="1321"/>
              </a:cxn>
              <a:cxn ang="0">
                <a:pos x="1288" y="1552"/>
              </a:cxn>
              <a:cxn ang="0">
                <a:pos x="1336" y="1542"/>
              </a:cxn>
              <a:cxn ang="0">
                <a:pos x="1384" y="1532"/>
              </a:cxn>
              <a:cxn ang="0">
                <a:pos x="876" y="1100"/>
              </a:cxn>
              <a:cxn ang="0">
                <a:pos x="924" y="1331"/>
              </a:cxn>
              <a:cxn ang="0">
                <a:pos x="972" y="1080"/>
              </a:cxn>
              <a:cxn ang="0">
                <a:pos x="1020" y="1071"/>
              </a:cxn>
              <a:cxn ang="0">
                <a:pos x="1068" y="1061"/>
              </a:cxn>
              <a:cxn ang="0">
                <a:pos x="1116" y="1291"/>
              </a:cxn>
              <a:cxn ang="0">
                <a:pos x="1144" y="1286"/>
              </a:cxn>
              <a:cxn ang="0">
                <a:pos x="1192" y="1036"/>
              </a:cxn>
              <a:cxn ang="0">
                <a:pos x="1240" y="1147"/>
              </a:cxn>
              <a:cxn ang="0">
                <a:pos x="1308" y="1012"/>
              </a:cxn>
              <a:cxn ang="0">
                <a:pos x="876" y="805"/>
              </a:cxn>
              <a:cxn ang="0">
                <a:pos x="924" y="795"/>
              </a:cxn>
              <a:cxn ang="0">
                <a:pos x="1020" y="775"/>
              </a:cxn>
              <a:cxn ang="0">
                <a:pos x="972" y="785"/>
              </a:cxn>
              <a:cxn ang="0">
                <a:pos x="1404" y="937"/>
              </a:cxn>
              <a:cxn ang="0">
                <a:pos x="1212" y="736"/>
              </a:cxn>
              <a:cxn ang="0">
                <a:pos x="792" y="443"/>
              </a:cxn>
            </a:cxnLst>
            <a:rect l="0" t="0" r="r" b="b"/>
            <a:pathLst>
              <a:path w="1584" h="2693">
                <a:moveTo>
                  <a:pt x="131" y="1010"/>
                </a:moveTo>
                <a:cubicBezTo>
                  <a:pt x="178" y="1021"/>
                  <a:pt x="213" y="1063"/>
                  <a:pt x="213" y="1113"/>
                </a:cubicBezTo>
                <a:cubicBezTo>
                  <a:pt x="213" y="1164"/>
                  <a:pt x="178" y="1206"/>
                  <a:pt x="131" y="1217"/>
                </a:cubicBezTo>
                <a:cubicBezTo>
                  <a:pt x="131" y="1568"/>
                  <a:pt x="131" y="1568"/>
                  <a:pt x="131" y="1568"/>
                </a:cubicBezTo>
                <a:cubicBezTo>
                  <a:pt x="139" y="1570"/>
                  <a:pt x="765" y="1697"/>
                  <a:pt x="777" y="1699"/>
                </a:cubicBezTo>
                <a:cubicBezTo>
                  <a:pt x="777" y="769"/>
                  <a:pt x="777" y="769"/>
                  <a:pt x="777" y="769"/>
                </a:cubicBezTo>
                <a:cubicBezTo>
                  <a:pt x="131" y="637"/>
                  <a:pt x="131" y="637"/>
                  <a:pt x="131" y="637"/>
                </a:cubicBezTo>
                <a:cubicBezTo>
                  <a:pt x="131" y="1010"/>
                  <a:pt x="131" y="1010"/>
                  <a:pt x="131" y="1010"/>
                </a:cubicBezTo>
                <a:close/>
                <a:moveTo>
                  <a:pt x="1483" y="1007"/>
                </a:moveTo>
                <a:cubicBezTo>
                  <a:pt x="1539" y="1010"/>
                  <a:pt x="1584" y="1056"/>
                  <a:pt x="1584" y="1113"/>
                </a:cubicBezTo>
                <a:cubicBezTo>
                  <a:pt x="1584" y="1170"/>
                  <a:pt x="1539" y="1217"/>
                  <a:pt x="1483" y="1220"/>
                </a:cubicBezTo>
                <a:cubicBezTo>
                  <a:pt x="1483" y="1596"/>
                  <a:pt x="1483" y="1596"/>
                  <a:pt x="1483" y="1596"/>
                </a:cubicBezTo>
                <a:cubicBezTo>
                  <a:pt x="1079" y="1682"/>
                  <a:pt x="1079" y="1682"/>
                  <a:pt x="1079" y="1682"/>
                </a:cubicBezTo>
                <a:cubicBezTo>
                  <a:pt x="1079" y="2563"/>
                  <a:pt x="1079" y="2563"/>
                  <a:pt x="1079" y="2563"/>
                </a:cubicBezTo>
                <a:cubicBezTo>
                  <a:pt x="1079" y="2635"/>
                  <a:pt x="1020" y="2693"/>
                  <a:pt x="949" y="2693"/>
                </a:cubicBezTo>
                <a:cubicBezTo>
                  <a:pt x="877" y="2693"/>
                  <a:pt x="819" y="2635"/>
                  <a:pt x="819" y="2563"/>
                </a:cubicBezTo>
                <a:cubicBezTo>
                  <a:pt x="819" y="1737"/>
                  <a:pt x="819" y="1737"/>
                  <a:pt x="819" y="1737"/>
                </a:cubicBezTo>
                <a:cubicBezTo>
                  <a:pt x="791" y="1743"/>
                  <a:pt x="791" y="1743"/>
                  <a:pt x="791" y="1743"/>
                </a:cubicBezTo>
                <a:cubicBezTo>
                  <a:pt x="765" y="1738"/>
                  <a:pt x="765" y="1738"/>
                  <a:pt x="765" y="1738"/>
                </a:cubicBezTo>
                <a:cubicBezTo>
                  <a:pt x="765" y="2563"/>
                  <a:pt x="765" y="2563"/>
                  <a:pt x="765" y="2563"/>
                </a:cubicBezTo>
                <a:cubicBezTo>
                  <a:pt x="765" y="2635"/>
                  <a:pt x="707" y="2693"/>
                  <a:pt x="635" y="2693"/>
                </a:cubicBezTo>
                <a:cubicBezTo>
                  <a:pt x="564" y="2693"/>
                  <a:pt x="505" y="2635"/>
                  <a:pt x="505" y="2563"/>
                </a:cubicBezTo>
                <a:cubicBezTo>
                  <a:pt x="505" y="1682"/>
                  <a:pt x="505" y="1682"/>
                  <a:pt x="505" y="1682"/>
                </a:cubicBezTo>
                <a:cubicBezTo>
                  <a:pt x="101" y="1596"/>
                  <a:pt x="101" y="1596"/>
                  <a:pt x="101" y="1596"/>
                </a:cubicBezTo>
                <a:cubicBezTo>
                  <a:pt x="101" y="1220"/>
                  <a:pt x="101" y="1220"/>
                  <a:pt x="101" y="1220"/>
                </a:cubicBezTo>
                <a:cubicBezTo>
                  <a:pt x="45" y="1217"/>
                  <a:pt x="0" y="1170"/>
                  <a:pt x="0" y="1113"/>
                </a:cubicBezTo>
                <a:cubicBezTo>
                  <a:pt x="0" y="1056"/>
                  <a:pt x="45" y="1010"/>
                  <a:pt x="101" y="1007"/>
                </a:cubicBezTo>
                <a:cubicBezTo>
                  <a:pt x="101" y="598"/>
                  <a:pt x="101" y="598"/>
                  <a:pt x="101" y="59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52" y="555"/>
                  <a:pt x="444" y="500"/>
                  <a:pt x="547" y="500"/>
                </a:cubicBezTo>
                <a:cubicBezTo>
                  <a:pt x="1037" y="500"/>
                  <a:pt x="1037" y="500"/>
                  <a:pt x="1037" y="500"/>
                </a:cubicBezTo>
                <a:cubicBezTo>
                  <a:pt x="1140" y="500"/>
                  <a:pt x="1232" y="555"/>
                  <a:pt x="1282" y="638"/>
                </a:cubicBezTo>
                <a:cubicBezTo>
                  <a:pt x="1483" y="598"/>
                  <a:pt x="1483" y="598"/>
                  <a:pt x="1483" y="598"/>
                </a:cubicBezTo>
                <a:cubicBezTo>
                  <a:pt x="1483" y="1007"/>
                  <a:pt x="1483" y="1007"/>
                  <a:pt x="1483" y="1007"/>
                </a:cubicBezTo>
                <a:close/>
                <a:moveTo>
                  <a:pt x="1371" y="1113"/>
                </a:moveTo>
                <a:cubicBezTo>
                  <a:pt x="1371" y="1063"/>
                  <a:pt x="1406" y="1021"/>
                  <a:pt x="1453" y="1010"/>
                </a:cubicBezTo>
                <a:cubicBezTo>
                  <a:pt x="1453" y="637"/>
                  <a:pt x="1453" y="637"/>
                  <a:pt x="1453" y="637"/>
                </a:cubicBezTo>
                <a:cubicBezTo>
                  <a:pt x="807" y="769"/>
                  <a:pt x="807" y="769"/>
                  <a:pt x="807" y="769"/>
                </a:cubicBezTo>
                <a:cubicBezTo>
                  <a:pt x="807" y="1699"/>
                  <a:pt x="807" y="1699"/>
                  <a:pt x="807" y="1699"/>
                </a:cubicBezTo>
                <a:cubicBezTo>
                  <a:pt x="819" y="1697"/>
                  <a:pt x="1445" y="1570"/>
                  <a:pt x="1453" y="1568"/>
                </a:cubicBezTo>
                <a:cubicBezTo>
                  <a:pt x="1453" y="1217"/>
                  <a:pt x="1453" y="1217"/>
                  <a:pt x="1453" y="1217"/>
                </a:cubicBezTo>
                <a:cubicBezTo>
                  <a:pt x="1406" y="1206"/>
                  <a:pt x="1371" y="1163"/>
                  <a:pt x="1371" y="1113"/>
                </a:cubicBezTo>
                <a:close/>
                <a:moveTo>
                  <a:pt x="180" y="1462"/>
                </a:moveTo>
                <a:cubicBezTo>
                  <a:pt x="180" y="1288"/>
                  <a:pt x="180" y="1288"/>
                  <a:pt x="180" y="1288"/>
                </a:cubicBezTo>
                <a:cubicBezTo>
                  <a:pt x="200" y="1292"/>
                  <a:pt x="200" y="1292"/>
                  <a:pt x="200" y="1292"/>
                </a:cubicBezTo>
                <a:cubicBezTo>
                  <a:pt x="200" y="1466"/>
                  <a:pt x="200" y="1466"/>
                  <a:pt x="200" y="1466"/>
                </a:cubicBezTo>
                <a:cubicBezTo>
                  <a:pt x="180" y="1462"/>
                  <a:pt x="180" y="1462"/>
                  <a:pt x="180" y="1462"/>
                </a:cubicBezTo>
                <a:close/>
                <a:moveTo>
                  <a:pt x="228" y="1538"/>
                </a:moveTo>
                <a:cubicBezTo>
                  <a:pt x="228" y="1297"/>
                  <a:pt x="228" y="1297"/>
                  <a:pt x="228" y="1297"/>
                </a:cubicBezTo>
                <a:cubicBezTo>
                  <a:pt x="248" y="1302"/>
                  <a:pt x="248" y="1302"/>
                  <a:pt x="248" y="1302"/>
                </a:cubicBezTo>
                <a:cubicBezTo>
                  <a:pt x="248" y="1542"/>
                  <a:pt x="248" y="1542"/>
                  <a:pt x="248" y="1542"/>
                </a:cubicBezTo>
                <a:cubicBezTo>
                  <a:pt x="228" y="1538"/>
                  <a:pt x="228" y="1538"/>
                  <a:pt x="228" y="1538"/>
                </a:cubicBezTo>
                <a:close/>
                <a:moveTo>
                  <a:pt x="276" y="1548"/>
                </a:moveTo>
                <a:cubicBezTo>
                  <a:pt x="276" y="1307"/>
                  <a:pt x="276" y="1307"/>
                  <a:pt x="276" y="1307"/>
                </a:cubicBezTo>
                <a:cubicBezTo>
                  <a:pt x="296" y="1311"/>
                  <a:pt x="296" y="1311"/>
                  <a:pt x="296" y="1311"/>
                </a:cubicBezTo>
                <a:cubicBezTo>
                  <a:pt x="296" y="1552"/>
                  <a:pt x="296" y="1552"/>
                  <a:pt x="296" y="1552"/>
                </a:cubicBezTo>
                <a:cubicBezTo>
                  <a:pt x="276" y="1548"/>
                  <a:pt x="276" y="1548"/>
                  <a:pt x="276" y="1548"/>
                </a:cubicBezTo>
                <a:close/>
                <a:moveTo>
                  <a:pt x="344" y="1321"/>
                </a:moveTo>
                <a:cubicBezTo>
                  <a:pt x="344" y="1562"/>
                  <a:pt x="344" y="1562"/>
                  <a:pt x="344" y="1562"/>
                </a:cubicBezTo>
                <a:cubicBezTo>
                  <a:pt x="324" y="1557"/>
                  <a:pt x="324" y="1557"/>
                  <a:pt x="324" y="1557"/>
                </a:cubicBezTo>
                <a:cubicBezTo>
                  <a:pt x="324" y="1317"/>
                  <a:pt x="324" y="1317"/>
                  <a:pt x="324" y="1317"/>
                </a:cubicBezTo>
                <a:cubicBezTo>
                  <a:pt x="344" y="1321"/>
                  <a:pt x="344" y="1321"/>
                  <a:pt x="344" y="1321"/>
                </a:cubicBezTo>
                <a:close/>
                <a:moveTo>
                  <a:pt x="440" y="1341"/>
                </a:moveTo>
                <a:cubicBezTo>
                  <a:pt x="440" y="1441"/>
                  <a:pt x="440" y="1441"/>
                  <a:pt x="440" y="1441"/>
                </a:cubicBezTo>
                <a:cubicBezTo>
                  <a:pt x="420" y="1437"/>
                  <a:pt x="420" y="1437"/>
                  <a:pt x="420" y="1437"/>
                </a:cubicBezTo>
                <a:cubicBezTo>
                  <a:pt x="420" y="1337"/>
                  <a:pt x="420" y="1337"/>
                  <a:pt x="420" y="1337"/>
                </a:cubicBezTo>
                <a:cubicBezTo>
                  <a:pt x="440" y="1341"/>
                  <a:pt x="440" y="1341"/>
                  <a:pt x="440" y="1341"/>
                </a:cubicBezTo>
                <a:close/>
                <a:moveTo>
                  <a:pt x="708" y="1496"/>
                </a:moveTo>
                <a:cubicBezTo>
                  <a:pt x="708" y="1395"/>
                  <a:pt x="708" y="1395"/>
                  <a:pt x="708" y="1395"/>
                </a:cubicBezTo>
                <a:cubicBezTo>
                  <a:pt x="728" y="1399"/>
                  <a:pt x="728" y="1399"/>
                  <a:pt x="728" y="1399"/>
                </a:cubicBezTo>
                <a:cubicBezTo>
                  <a:pt x="728" y="1500"/>
                  <a:pt x="728" y="1500"/>
                  <a:pt x="728" y="1500"/>
                </a:cubicBezTo>
                <a:cubicBezTo>
                  <a:pt x="708" y="1496"/>
                  <a:pt x="708" y="1496"/>
                  <a:pt x="708" y="1496"/>
                </a:cubicBezTo>
                <a:close/>
                <a:moveTo>
                  <a:pt x="680" y="1490"/>
                </a:moveTo>
                <a:cubicBezTo>
                  <a:pt x="660" y="1486"/>
                  <a:pt x="660" y="1486"/>
                  <a:pt x="660" y="1486"/>
                </a:cubicBezTo>
                <a:cubicBezTo>
                  <a:pt x="660" y="1385"/>
                  <a:pt x="660" y="1385"/>
                  <a:pt x="660" y="1385"/>
                </a:cubicBezTo>
                <a:cubicBezTo>
                  <a:pt x="680" y="1390"/>
                  <a:pt x="680" y="1390"/>
                  <a:pt x="680" y="1390"/>
                </a:cubicBezTo>
                <a:cubicBezTo>
                  <a:pt x="680" y="1490"/>
                  <a:pt x="680" y="1490"/>
                  <a:pt x="680" y="1490"/>
                </a:cubicBezTo>
                <a:close/>
                <a:moveTo>
                  <a:pt x="632" y="1480"/>
                </a:moveTo>
                <a:cubicBezTo>
                  <a:pt x="612" y="1476"/>
                  <a:pt x="612" y="1476"/>
                  <a:pt x="612" y="1476"/>
                </a:cubicBezTo>
                <a:cubicBezTo>
                  <a:pt x="612" y="1376"/>
                  <a:pt x="612" y="1376"/>
                  <a:pt x="612" y="1376"/>
                </a:cubicBezTo>
                <a:cubicBezTo>
                  <a:pt x="632" y="1380"/>
                  <a:pt x="632" y="1380"/>
                  <a:pt x="632" y="1380"/>
                </a:cubicBezTo>
                <a:cubicBezTo>
                  <a:pt x="632" y="1480"/>
                  <a:pt x="632" y="1480"/>
                  <a:pt x="632" y="1480"/>
                </a:cubicBezTo>
                <a:close/>
                <a:moveTo>
                  <a:pt x="584" y="1370"/>
                </a:moveTo>
                <a:cubicBezTo>
                  <a:pt x="584" y="1470"/>
                  <a:pt x="584" y="1470"/>
                  <a:pt x="584" y="1470"/>
                </a:cubicBezTo>
                <a:cubicBezTo>
                  <a:pt x="564" y="1466"/>
                  <a:pt x="564" y="1466"/>
                  <a:pt x="564" y="1466"/>
                </a:cubicBezTo>
                <a:cubicBezTo>
                  <a:pt x="564" y="1366"/>
                  <a:pt x="564" y="1366"/>
                  <a:pt x="564" y="1366"/>
                </a:cubicBezTo>
                <a:cubicBezTo>
                  <a:pt x="584" y="1370"/>
                  <a:pt x="584" y="1370"/>
                  <a:pt x="584" y="1370"/>
                </a:cubicBezTo>
                <a:close/>
                <a:moveTo>
                  <a:pt x="536" y="1360"/>
                </a:moveTo>
                <a:cubicBezTo>
                  <a:pt x="536" y="1461"/>
                  <a:pt x="536" y="1461"/>
                  <a:pt x="536" y="1461"/>
                </a:cubicBezTo>
                <a:cubicBezTo>
                  <a:pt x="516" y="1457"/>
                  <a:pt x="516" y="1457"/>
                  <a:pt x="516" y="1457"/>
                </a:cubicBezTo>
                <a:cubicBezTo>
                  <a:pt x="516" y="1356"/>
                  <a:pt x="516" y="1356"/>
                  <a:pt x="516" y="1356"/>
                </a:cubicBezTo>
                <a:cubicBezTo>
                  <a:pt x="536" y="1360"/>
                  <a:pt x="536" y="1360"/>
                  <a:pt x="536" y="1360"/>
                </a:cubicBezTo>
                <a:close/>
                <a:moveTo>
                  <a:pt x="488" y="1350"/>
                </a:moveTo>
                <a:cubicBezTo>
                  <a:pt x="488" y="1451"/>
                  <a:pt x="488" y="1451"/>
                  <a:pt x="488" y="1451"/>
                </a:cubicBezTo>
                <a:cubicBezTo>
                  <a:pt x="468" y="1447"/>
                  <a:pt x="468" y="1447"/>
                  <a:pt x="468" y="1447"/>
                </a:cubicBezTo>
                <a:cubicBezTo>
                  <a:pt x="468" y="1346"/>
                  <a:pt x="468" y="1346"/>
                  <a:pt x="468" y="1346"/>
                </a:cubicBezTo>
                <a:cubicBezTo>
                  <a:pt x="488" y="1350"/>
                  <a:pt x="488" y="1350"/>
                  <a:pt x="488" y="1350"/>
                </a:cubicBezTo>
                <a:close/>
                <a:moveTo>
                  <a:pt x="440" y="750"/>
                </a:moveTo>
                <a:cubicBezTo>
                  <a:pt x="440" y="990"/>
                  <a:pt x="440" y="990"/>
                  <a:pt x="440" y="990"/>
                </a:cubicBezTo>
                <a:cubicBezTo>
                  <a:pt x="420" y="986"/>
                  <a:pt x="420" y="986"/>
                  <a:pt x="420" y="986"/>
                </a:cubicBezTo>
                <a:cubicBezTo>
                  <a:pt x="420" y="746"/>
                  <a:pt x="420" y="746"/>
                  <a:pt x="420" y="746"/>
                </a:cubicBezTo>
                <a:cubicBezTo>
                  <a:pt x="440" y="750"/>
                  <a:pt x="440" y="750"/>
                  <a:pt x="440" y="750"/>
                </a:cubicBezTo>
                <a:close/>
                <a:moveTo>
                  <a:pt x="488" y="760"/>
                </a:moveTo>
                <a:cubicBezTo>
                  <a:pt x="488" y="1000"/>
                  <a:pt x="488" y="1000"/>
                  <a:pt x="488" y="1000"/>
                </a:cubicBezTo>
                <a:cubicBezTo>
                  <a:pt x="468" y="996"/>
                  <a:pt x="468" y="996"/>
                  <a:pt x="468" y="996"/>
                </a:cubicBezTo>
                <a:cubicBezTo>
                  <a:pt x="468" y="756"/>
                  <a:pt x="468" y="756"/>
                  <a:pt x="468" y="756"/>
                </a:cubicBezTo>
                <a:cubicBezTo>
                  <a:pt x="488" y="760"/>
                  <a:pt x="488" y="760"/>
                  <a:pt x="488" y="760"/>
                </a:cubicBezTo>
                <a:close/>
                <a:moveTo>
                  <a:pt x="536" y="770"/>
                </a:moveTo>
                <a:cubicBezTo>
                  <a:pt x="536" y="1010"/>
                  <a:pt x="536" y="1010"/>
                  <a:pt x="536" y="1010"/>
                </a:cubicBezTo>
                <a:cubicBezTo>
                  <a:pt x="516" y="1006"/>
                  <a:pt x="516" y="1006"/>
                  <a:pt x="516" y="1006"/>
                </a:cubicBezTo>
                <a:cubicBezTo>
                  <a:pt x="516" y="766"/>
                  <a:pt x="516" y="766"/>
                  <a:pt x="516" y="766"/>
                </a:cubicBezTo>
                <a:cubicBezTo>
                  <a:pt x="536" y="770"/>
                  <a:pt x="536" y="770"/>
                  <a:pt x="536" y="770"/>
                </a:cubicBezTo>
                <a:close/>
                <a:moveTo>
                  <a:pt x="584" y="779"/>
                </a:moveTo>
                <a:cubicBezTo>
                  <a:pt x="584" y="1020"/>
                  <a:pt x="584" y="1020"/>
                  <a:pt x="584" y="1020"/>
                </a:cubicBezTo>
                <a:cubicBezTo>
                  <a:pt x="564" y="1016"/>
                  <a:pt x="564" y="1016"/>
                  <a:pt x="564" y="1016"/>
                </a:cubicBezTo>
                <a:cubicBezTo>
                  <a:pt x="564" y="775"/>
                  <a:pt x="564" y="775"/>
                  <a:pt x="564" y="775"/>
                </a:cubicBezTo>
                <a:cubicBezTo>
                  <a:pt x="584" y="779"/>
                  <a:pt x="584" y="779"/>
                  <a:pt x="584" y="779"/>
                </a:cubicBezTo>
                <a:close/>
                <a:moveTo>
                  <a:pt x="372" y="1032"/>
                </a:moveTo>
                <a:cubicBezTo>
                  <a:pt x="392" y="1036"/>
                  <a:pt x="392" y="1036"/>
                  <a:pt x="392" y="1036"/>
                </a:cubicBezTo>
                <a:cubicBezTo>
                  <a:pt x="392" y="1210"/>
                  <a:pt x="392" y="1210"/>
                  <a:pt x="392" y="1210"/>
                </a:cubicBezTo>
                <a:cubicBezTo>
                  <a:pt x="372" y="1206"/>
                  <a:pt x="372" y="1206"/>
                  <a:pt x="372" y="1206"/>
                </a:cubicBezTo>
                <a:cubicBezTo>
                  <a:pt x="372" y="1032"/>
                  <a:pt x="372" y="1032"/>
                  <a:pt x="372" y="1032"/>
                </a:cubicBezTo>
                <a:close/>
                <a:moveTo>
                  <a:pt x="440" y="1045"/>
                </a:moveTo>
                <a:cubicBezTo>
                  <a:pt x="440" y="1286"/>
                  <a:pt x="440" y="1286"/>
                  <a:pt x="440" y="1286"/>
                </a:cubicBezTo>
                <a:cubicBezTo>
                  <a:pt x="420" y="1282"/>
                  <a:pt x="420" y="1282"/>
                  <a:pt x="420" y="1282"/>
                </a:cubicBezTo>
                <a:cubicBezTo>
                  <a:pt x="420" y="1041"/>
                  <a:pt x="420" y="1041"/>
                  <a:pt x="420" y="1041"/>
                </a:cubicBezTo>
                <a:cubicBezTo>
                  <a:pt x="440" y="1045"/>
                  <a:pt x="440" y="1045"/>
                  <a:pt x="440" y="1045"/>
                </a:cubicBezTo>
                <a:close/>
                <a:moveTo>
                  <a:pt x="536" y="1065"/>
                </a:moveTo>
                <a:cubicBezTo>
                  <a:pt x="536" y="1305"/>
                  <a:pt x="536" y="1305"/>
                  <a:pt x="536" y="1305"/>
                </a:cubicBezTo>
                <a:cubicBezTo>
                  <a:pt x="516" y="1301"/>
                  <a:pt x="516" y="1301"/>
                  <a:pt x="516" y="1301"/>
                </a:cubicBezTo>
                <a:cubicBezTo>
                  <a:pt x="516" y="1061"/>
                  <a:pt x="516" y="1061"/>
                  <a:pt x="516" y="1061"/>
                </a:cubicBezTo>
                <a:cubicBezTo>
                  <a:pt x="536" y="1065"/>
                  <a:pt x="536" y="1065"/>
                  <a:pt x="536" y="1065"/>
                </a:cubicBezTo>
                <a:close/>
                <a:moveTo>
                  <a:pt x="488" y="1055"/>
                </a:moveTo>
                <a:cubicBezTo>
                  <a:pt x="488" y="1296"/>
                  <a:pt x="488" y="1296"/>
                  <a:pt x="488" y="1296"/>
                </a:cubicBezTo>
                <a:cubicBezTo>
                  <a:pt x="468" y="1291"/>
                  <a:pt x="468" y="1291"/>
                  <a:pt x="468" y="1291"/>
                </a:cubicBezTo>
                <a:cubicBezTo>
                  <a:pt x="468" y="1051"/>
                  <a:pt x="468" y="1051"/>
                  <a:pt x="468" y="1051"/>
                </a:cubicBezTo>
                <a:cubicBezTo>
                  <a:pt x="488" y="1055"/>
                  <a:pt x="488" y="1055"/>
                  <a:pt x="488" y="1055"/>
                </a:cubicBezTo>
                <a:close/>
                <a:moveTo>
                  <a:pt x="728" y="809"/>
                </a:moveTo>
                <a:cubicBezTo>
                  <a:pt x="728" y="1049"/>
                  <a:pt x="728" y="1049"/>
                  <a:pt x="728" y="1049"/>
                </a:cubicBezTo>
                <a:cubicBezTo>
                  <a:pt x="660" y="1035"/>
                  <a:pt x="660" y="1035"/>
                  <a:pt x="660" y="1035"/>
                </a:cubicBezTo>
                <a:cubicBezTo>
                  <a:pt x="660" y="795"/>
                  <a:pt x="660" y="795"/>
                  <a:pt x="660" y="795"/>
                </a:cubicBezTo>
                <a:cubicBezTo>
                  <a:pt x="728" y="809"/>
                  <a:pt x="728" y="809"/>
                  <a:pt x="728" y="809"/>
                </a:cubicBezTo>
                <a:close/>
                <a:moveTo>
                  <a:pt x="728" y="1104"/>
                </a:moveTo>
                <a:cubicBezTo>
                  <a:pt x="728" y="1264"/>
                  <a:pt x="728" y="1264"/>
                  <a:pt x="728" y="1264"/>
                </a:cubicBezTo>
                <a:cubicBezTo>
                  <a:pt x="564" y="1230"/>
                  <a:pt x="564" y="1230"/>
                  <a:pt x="564" y="1230"/>
                </a:cubicBezTo>
                <a:cubicBezTo>
                  <a:pt x="564" y="1071"/>
                  <a:pt x="564" y="1071"/>
                  <a:pt x="564" y="1071"/>
                </a:cubicBezTo>
                <a:cubicBezTo>
                  <a:pt x="728" y="1104"/>
                  <a:pt x="728" y="1104"/>
                  <a:pt x="728" y="1104"/>
                </a:cubicBezTo>
                <a:close/>
                <a:moveTo>
                  <a:pt x="442" y="1500"/>
                </a:moveTo>
                <a:cubicBezTo>
                  <a:pt x="442" y="1555"/>
                  <a:pt x="442" y="1555"/>
                  <a:pt x="442" y="1555"/>
                </a:cubicBezTo>
                <a:cubicBezTo>
                  <a:pt x="707" y="1609"/>
                  <a:pt x="707" y="1609"/>
                  <a:pt x="707" y="1609"/>
                </a:cubicBezTo>
                <a:cubicBezTo>
                  <a:pt x="707" y="1554"/>
                  <a:pt x="707" y="1554"/>
                  <a:pt x="707" y="1554"/>
                </a:cubicBezTo>
                <a:cubicBezTo>
                  <a:pt x="442" y="1500"/>
                  <a:pt x="442" y="1500"/>
                  <a:pt x="442" y="1500"/>
                </a:cubicBezTo>
                <a:close/>
                <a:moveTo>
                  <a:pt x="728" y="1640"/>
                </a:moveTo>
                <a:cubicBezTo>
                  <a:pt x="421" y="1577"/>
                  <a:pt x="421" y="1577"/>
                  <a:pt x="421" y="1577"/>
                </a:cubicBezTo>
                <a:cubicBezTo>
                  <a:pt x="421" y="1469"/>
                  <a:pt x="421" y="1469"/>
                  <a:pt x="421" y="1469"/>
                </a:cubicBezTo>
                <a:cubicBezTo>
                  <a:pt x="716" y="1529"/>
                  <a:pt x="716" y="1529"/>
                  <a:pt x="716" y="1529"/>
                </a:cubicBezTo>
                <a:cubicBezTo>
                  <a:pt x="728" y="1532"/>
                  <a:pt x="728" y="1532"/>
                  <a:pt x="728" y="1532"/>
                </a:cubicBezTo>
                <a:cubicBezTo>
                  <a:pt x="728" y="1640"/>
                  <a:pt x="728" y="1640"/>
                  <a:pt x="728" y="1640"/>
                </a:cubicBezTo>
                <a:close/>
                <a:moveTo>
                  <a:pt x="392" y="981"/>
                </a:moveTo>
                <a:cubicBezTo>
                  <a:pt x="181" y="938"/>
                  <a:pt x="181" y="938"/>
                  <a:pt x="181" y="938"/>
                </a:cubicBezTo>
                <a:cubicBezTo>
                  <a:pt x="181" y="697"/>
                  <a:pt x="181" y="697"/>
                  <a:pt x="181" y="697"/>
                </a:cubicBezTo>
                <a:cubicBezTo>
                  <a:pt x="392" y="740"/>
                  <a:pt x="392" y="740"/>
                  <a:pt x="392" y="740"/>
                </a:cubicBezTo>
                <a:cubicBezTo>
                  <a:pt x="392" y="981"/>
                  <a:pt x="392" y="981"/>
                  <a:pt x="392" y="981"/>
                </a:cubicBezTo>
                <a:close/>
                <a:moveTo>
                  <a:pt x="876" y="1612"/>
                </a:moveTo>
                <a:cubicBezTo>
                  <a:pt x="894" y="1609"/>
                  <a:pt x="1113" y="1564"/>
                  <a:pt x="1131" y="1560"/>
                </a:cubicBezTo>
                <a:cubicBezTo>
                  <a:pt x="1131" y="1367"/>
                  <a:pt x="1131" y="1367"/>
                  <a:pt x="1131" y="1367"/>
                </a:cubicBezTo>
                <a:cubicBezTo>
                  <a:pt x="876" y="1419"/>
                  <a:pt x="876" y="1419"/>
                  <a:pt x="876" y="1419"/>
                </a:cubicBezTo>
                <a:cubicBezTo>
                  <a:pt x="876" y="1612"/>
                  <a:pt x="876" y="1612"/>
                  <a:pt x="876" y="1612"/>
                </a:cubicBezTo>
                <a:close/>
                <a:moveTo>
                  <a:pt x="1151" y="1339"/>
                </a:moveTo>
                <a:cubicBezTo>
                  <a:pt x="1151" y="1580"/>
                  <a:pt x="1151" y="1580"/>
                  <a:pt x="1151" y="1580"/>
                </a:cubicBezTo>
                <a:cubicBezTo>
                  <a:pt x="856" y="1640"/>
                  <a:pt x="856" y="1640"/>
                  <a:pt x="856" y="1640"/>
                </a:cubicBezTo>
                <a:cubicBezTo>
                  <a:pt x="856" y="1399"/>
                  <a:pt x="856" y="1399"/>
                  <a:pt x="856" y="1399"/>
                </a:cubicBezTo>
                <a:cubicBezTo>
                  <a:pt x="1141" y="1341"/>
                  <a:pt x="1141" y="1341"/>
                  <a:pt x="1141" y="1341"/>
                </a:cubicBezTo>
                <a:cubicBezTo>
                  <a:pt x="1151" y="1339"/>
                  <a:pt x="1151" y="1339"/>
                  <a:pt x="1151" y="1339"/>
                </a:cubicBezTo>
                <a:close/>
                <a:moveTo>
                  <a:pt x="1240" y="1321"/>
                </a:moveTo>
                <a:cubicBezTo>
                  <a:pt x="1260" y="1317"/>
                  <a:pt x="1260" y="1317"/>
                  <a:pt x="1260" y="1317"/>
                </a:cubicBezTo>
                <a:cubicBezTo>
                  <a:pt x="1260" y="1557"/>
                  <a:pt x="1260" y="1557"/>
                  <a:pt x="1260" y="1557"/>
                </a:cubicBezTo>
                <a:cubicBezTo>
                  <a:pt x="1240" y="1562"/>
                  <a:pt x="1240" y="1562"/>
                  <a:pt x="1240" y="1562"/>
                </a:cubicBezTo>
                <a:cubicBezTo>
                  <a:pt x="1240" y="1321"/>
                  <a:pt x="1240" y="1321"/>
                  <a:pt x="1240" y="1321"/>
                </a:cubicBezTo>
                <a:close/>
                <a:moveTo>
                  <a:pt x="1288" y="1552"/>
                </a:moveTo>
                <a:cubicBezTo>
                  <a:pt x="1288" y="1311"/>
                  <a:pt x="1288" y="1311"/>
                  <a:pt x="1288" y="1311"/>
                </a:cubicBezTo>
                <a:cubicBezTo>
                  <a:pt x="1308" y="1307"/>
                  <a:pt x="1308" y="1307"/>
                  <a:pt x="1308" y="1307"/>
                </a:cubicBezTo>
                <a:cubicBezTo>
                  <a:pt x="1308" y="1548"/>
                  <a:pt x="1308" y="1548"/>
                  <a:pt x="1308" y="1548"/>
                </a:cubicBezTo>
                <a:cubicBezTo>
                  <a:pt x="1288" y="1552"/>
                  <a:pt x="1288" y="1552"/>
                  <a:pt x="1288" y="1552"/>
                </a:cubicBezTo>
                <a:close/>
                <a:moveTo>
                  <a:pt x="1336" y="1542"/>
                </a:moveTo>
                <a:cubicBezTo>
                  <a:pt x="1336" y="1302"/>
                  <a:pt x="1336" y="1302"/>
                  <a:pt x="1336" y="1302"/>
                </a:cubicBezTo>
                <a:cubicBezTo>
                  <a:pt x="1356" y="1297"/>
                  <a:pt x="1356" y="1297"/>
                  <a:pt x="1356" y="1297"/>
                </a:cubicBezTo>
                <a:cubicBezTo>
                  <a:pt x="1356" y="1538"/>
                  <a:pt x="1356" y="1538"/>
                  <a:pt x="1356" y="1538"/>
                </a:cubicBezTo>
                <a:cubicBezTo>
                  <a:pt x="1336" y="1542"/>
                  <a:pt x="1336" y="1542"/>
                  <a:pt x="1336" y="1542"/>
                </a:cubicBezTo>
                <a:close/>
                <a:moveTo>
                  <a:pt x="1384" y="1532"/>
                </a:moveTo>
                <a:cubicBezTo>
                  <a:pt x="1384" y="1292"/>
                  <a:pt x="1384" y="1292"/>
                  <a:pt x="1384" y="1292"/>
                </a:cubicBezTo>
                <a:cubicBezTo>
                  <a:pt x="1404" y="1288"/>
                  <a:pt x="1404" y="1288"/>
                  <a:pt x="1404" y="1288"/>
                </a:cubicBezTo>
                <a:cubicBezTo>
                  <a:pt x="1404" y="1528"/>
                  <a:pt x="1404" y="1528"/>
                  <a:pt x="1404" y="1528"/>
                </a:cubicBezTo>
                <a:cubicBezTo>
                  <a:pt x="1384" y="1532"/>
                  <a:pt x="1384" y="1532"/>
                  <a:pt x="1384" y="1532"/>
                </a:cubicBezTo>
                <a:close/>
                <a:moveTo>
                  <a:pt x="876" y="1100"/>
                </a:moveTo>
                <a:cubicBezTo>
                  <a:pt x="876" y="1340"/>
                  <a:pt x="876" y="1340"/>
                  <a:pt x="876" y="1340"/>
                </a:cubicBezTo>
                <a:cubicBezTo>
                  <a:pt x="856" y="1344"/>
                  <a:pt x="856" y="1344"/>
                  <a:pt x="856" y="1344"/>
                </a:cubicBezTo>
                <a:cubicBezTo>
                  <a:pt x="856" y="1104"/>
                  <a:pt x="856" y="1104"/>
                  <a:pt x="856" y="1104"/>
                </a:cubicBezTo>
                <a:cubicBezTo>
                  <a:pt x="876" y="1100"/>
                  <a:pt x="876" y="1100"/>
                  <a:pt x="876" y="1100"/>
                </a:cubicBezTo>
                <a:close/>
                <a:moveTo>
                  <a:pt x="924" y="1331"/>
                </a:moveTo>
                <a:cubicBezTo>
                  <a:pt x="904" y="1335"/>
                  <a:pt x="904" y="1335"/>
                  <a:pt x="904" y="1335"/>
                </a:cubicBezTo>
                <a:cubicBezTo>
                  <a:pt x="904" y="1094"/>
                  <a:pt x="904" y="1094"/>
                  <a:pt x="904" y="1094"/>
                </a:cubicBezTo>
                <a:cubicBezTo>
                  <a:pt x="924" y="1090"/>
                  <a:pt x="924" y="1090"/>
                  <a:pt x="924" y="1090"/>
                </a:cubicBezTo>
                <a:cubicBezTo>
                  <a:pt x="924" y="1331"/>
                  <a:pt x="924" y="1331"/>
                  <a:pt x="924" y="1331"/>
                </a:cubicBezTo>
                <a:close/>
                <a:moveTo>
                  <a:pt x="972" y="1080"/>
                </a:moveTo>
                <a:cubicBezTo>
                  <a:pt x="972" y="1321"/>
                  <a:pt x="972" y="1321"/>
                  <a:pt x="972" y="1321"/>
                </a:cubicBezTo>
                <a:cubicBezTo>
                  <a:pt x="952" y="1325"/>
                  <a:pt x="952" y="1325"/>
                  <a:pt x="952" y="1325"/>
                </a:cubicBezTo>
                <a:cubicBezTo>
                  <a:pt x="952" y="1084"/>
                  <a:pt x="952" y="1084"/>
                  <a:pt x="952" y="1084"/>
                </a:cubicBezTo>
                <a:cubicBezTo>
                  <a:pt x="972" y="1080"/>
                  <a:pt x="972" y="1080"/>
                  <a:pt x="972" y="1080"/>
                </a:cubicBezTo>
                <a:close/>
                <a:moveTo>
                  <a:pt x="1020" y="1071"/>
                </a:moveTo>
                <a:cubicBezTo>
                  <a:pt x="1020" y="1311"/>
                  <a:pt x="1020" y="1311"/>
                  <a:pt x="1020" y="1311"/>
                </a:cubicBezTo>
                <a:cubicBezTo>
                  <a:pt x="1000" y="1315"/>
                  <a:pt x="1000" y="1315"/>
                  <a:pt x="1000" y="1315"/>
                </a:cubicBezTo>
                <a:cubicBezTo>
                  <a:pt x="1000" y="1075"/>
                  <a:pt x="1000" y="1075"/>
                  <a:pt x="1000" y="1075"/>
                </a:cubicBezTo>
                <a:cubicBezTo>
                  <a:pt x="1020" y="1071"/>
                  <a:pt x="1020" y="1071"/>
                  <a:pt x="1020" y="1071"/>
                </a:cubicBezTo>
                <a:close/>
                <a:moveTo>
                  <a:pt x="1068" y="1061"/>
                </a:moveTo>
                <a:cubicBezTo>
                  <a:pt x="1068" y="1248"/>
                  <a:pt x="1068" y="1248"/>
                  <a:pt x="1068" y="1248"/>
                </a:cubicBezTo>
                <a:cubicBezTo>
                  <a:pt x="1048" y="1253"/>
                  <a:pt x="1048" y="1253"/>
                  <a:pt x="1048" y="1253"/>
                </a:cubicBezTo>
                <a:cubicBezTo>
                  <a:pt x="1048" y="1065"/>
                  <a:pt x="1048" y="1065"/>
                  <a:pt x="1048" y="1065"/>
                </a:cubicBezTo>
                <a:cubicBezTo>
                  <a:pt x="1068" y="1061"/>
                  <a:pt x="1068" y="1061"/>
                  <a:pt x="1068" y="1061"/>
                </a:cubicBezTo>
                <a:close/>
                <a:moveTo>
                  <a:pt x="1116" y="1291"/>
                </a:moveTo>
                <a:cubicBezTo>
                  <a:pt x="1096" y="1296"/>
                  <a:pt x="1096" y="1296"/>
                  <a:pt x="1096" y="1296"/>
                </a:cubicBezTo>
                <a:cubicBezTo>
                  <a:pt x="1096" y="1055"/>
                  <a:pt x="1096" y="1055"/>
                  <a:pt x="1096" y="1055"/>
                </a:cubicBezTo>
                <a:cubicBezTo>
                  <a:pt x="1116" y="1051"/>
                  <a:pt x="1116" y="1051"/>
                  <a:pt x="1116" y="1051"/>
                </a:cubicBezTo>
                <a:cubicBezTo>
                  <a:pt x="1116" y="1291"/>
                  <a:pt x="1116" y="1291"/>
                  <a:pt x="1116" y="1291"/>
                </a:cubicBezTo>
                <a:close/>
                <a:moveTo>
                  <a:pt x="1144" y="1286"/>
                </a:moveTo>
                <a:cubicBezTo>
                  <a:pt x="1144" y="1045"/>
                  <a:pt x="1144" y="1045"/>
                  <a:pt x="1144" y="1045"/>
                </a:cubicBezTo>
                <a:cubicBezTo>
                  <a:pt x="1164" y="1041"/>
                  <a:pt x="1164" y="1041"/>
                  <a:pt x="1164" y="1041"/>
                </a:cubicBezTo>
                <a:cubicBezTo>
                  <a:pt x="1164" y="1282"/>
                  <a:pt x="1164" y="1282"/>
                  <a:pt x="1164" y="1282"/>
                </a:cubicBezTo>
                <a:cubicBezTo>
                  <a:pt x="1144" y="1286"/>
                  <a:pt x="1144" y="1286"/>
                  <a:pt x="1144" y="1286"/>
                </a:cubicBezTo>
                <a:close/>
                <a:moveTo>
                  <a:pt x="1192" y="1036"/>
                </a:moveTo>
                <a:cubicBezTo>
                  <a:pt x="1212" y="1032"/>
                  <a:pt x="1212" y="1032"/>
                  <a:pt x="1212" y="1032"/>
                </a:cubicBezTo>
                <a:cubicBezTo>
                  <a:pt x="1212" y="1272"/>
                  <a:pt x="1212" y="1272"/>
                  <a:pt x="1212" y="1272"/>
                </a:cubicBezTo>
                <a:cubicBezTo>
                  <a:pt x="1192" y="1276"/>
                  <a:pt x="1192" y="1276"/>
                  <a:pt x="1192" y="1276"/>
                </a:cubicBezTo>
                <a:cubicBezTo>
                  <a:pt x="1192" y="1036"/>
                  <a:pt x="1192" y="1036"/>
                  <a:pt x="1192" y="1036"/>
                </a:cubicBezTo>
                <a:close/>
                <a:moveTo>
                  <a:pt x="1240" y="1147"/>
                </a:moveTo>
                <a:cubicBezTo>
                  <a:pt x="1240" y="1026"/>
                  <a:pt x="1240" y="1026"/>
                  <a:pt x="1240" y="1026"/>
                </a:cubicBezTo>
                <a:cubicBezTo>
                  <a:pt x="1260" y="1022"/>
                  <a:pt x="1260" y="1022"/>
                  <a:pt x="1260" y="1022"/>
                </a:cubicBezTo>
                <a:cubicBezTo>
                  <a:pt x="1260" y="1143"/>
                  <a:pt x="1260" y="1143"/>
                  <a:pt x="1260" y="1143"/>
                </a:cubicBezTo>
                <a:cubicBezTo>
                  <a:pt x="1240" y="1147"/>
                  <a:pt x="1240" y="1147"/>
                  <a:pt x="1240" y="1147"/>
                </a:cubicBezTo>
                <a:close/>
                <a:moveTo>
                  <a:pt x="1308" y="1012"/>
                </a:moveTo>
                <a:cubicBezTo>
                  <a:pt x="1308" y="1252"/>
                  <a:pt x="1308" y="1252"/>
                  <a:pt x="1308" y="1252"/>
                </a:cubicBezTo>
                <a:cubicBezTo>
                  <a:pt x="1288" y="1256"/>
                  <a:pt x="1288" y="1256"/>
                  <a:pt x="1288" y="1256"/>
                </a:cubicBezTo>
                <a:cubicBezTo>
                  <a:pt x="1288" y="1016"/>
                  <a:pt x="1288" y="1016"/>
                  <a:pt x="1288" y="1016"/>
                </a:cubicBezTo>
                <a:cubicBezTo>
                  <a:pt x="1308" y="1012"/>
                  <a:pt x="1308" y="1012"/>
                  <a:pt x="1308" y="1012"/>
                </a:cubicBezTo>
                <a:close/>
                <a:moveTo>
                  <a:pt x="876" y="805"/>
                </a:moveTo>
                <a:cubicBezTo>
                  <a:pt x="876" y="1045"/>
                  <a:pt x="876" y="1045"/>
                  <a:pt x="876" y="1045"/>
                </a:cubicBezTo>
                <a:cubicBezTo>
                  <a:pt x="856" y="1049"/>
                  <a:pt x="856" y="1049"/>
                  <a:pt x="856" y="1049"/>
                </a:cubicBezTo>
                <a:cubicBezTo>
                  <a:pt x="856" y="809"/>
                  <a:pt x="856" y="809"/>
                  <a:pt x="856" y="809"/>
                </a:cubicBezTo>
                <a:cubicBezTo>
                  <a:pt x="876" y="805"/>
                  <a:pt x="876" y="805"/>
                  <a:pt x="876" y="805"/>
                </a:cubicBezTo>
                <a:close/>
                <a:moveTo>
                  <a:pt x="924" y="795"/>
                </a:moveTo>
                <a:cubicBezTo>
                  <a:pt x="924" y="1035"/>
                  <a:pt x="924" y="1035"/>
                  <a:pt x="924" y="1035"/>
                </a:cubicBezTo>
                <a:cubicBezTo>
                  <a:pt x="904" y="1039"/>
                  <a:pt x="904" y="1039"/>
                  <a:pt x="904" y="1039"/>
                </a:cubicBezTo>
                <a:cubicBezTo>
                  <a:pt x="904" y="799"/>
                  <a:pt x="904" y="799"/>
                  <a:pt x="904" y="799"/>
                </a:cubicBezTo>
                <a:cubicBezTo>
                  <a:pt x="924" y="795"/>
                  <a:pt x="924" y="795"/>
                  <a:pt x="924" y="795"/>
                </a:cubicBezTo>
                <a:close/>
                <a:moveTo>
                  <a:pt x="1020" y="775"/>
                </a:moveTo>
                <a:cubicBezTo>
                  <a:pt x="1020" y="1016"/>
                  <a:pt x="1020" y="1016"/>
                  <a:pt x="1020" y="1016"/>
                </a:cubicBezTo>
                <a:cubicBezTo>
                  <a:pt x="1000" y="1020"/>
                  <a:pt x="1000" y="1020"/>
                  <a:pt x="1000" y="1020"/>
                </a:cubicBezTo>
                <a:cubicBezTo>
                  <a:pt x="1000" y="779"/>
                  <a:pt x="1000" y="779"/>
                  <a:pt x="1000" y="779"/>
                </a:cubicBezTo>
                <a:cubicBezTo>
                  <a:pt x="1020" y="775"/>
                  <a:pt x="1020" y="775"/>
                  <a:pt x="1020" y="775"/>
                </a:cubicBezTo>
                <a:close/>
                <a:moveTo>
                  <a:pt x="972" y="785"/>
                </a:moveTo>
                <a:cubicBezTo>
                  <a:pt x="972" y="1026"/>
                  <a:pt x="972" y="1026"/>
                  <a:pt x="972" y="1026"/>
                </a:cubicBezTo>
                <a:cubicBezTo>
                  <a:pt x="952" y="1030"/>
                  <a:pt x="952" y="1030"/>
                  <a:pt x="952" y="1030"/>
                </a:cubicBezTo>
                <a:cubicBezTo>
                  <a:pt x="952" y="789"/>
                  <a:pt x="952" y="789"/>
                  <a:pt x="952" y="789"/>
                </a:cubicBezTo>
                <a:cubicBezTo>
                  <a:pt x="972" y="785"/>
                  <a:pt x="972" y="785"/>
                  <a:pt x="972" y="785"/>
                </a:cubicBezTo>
                <a:close/>
                <a:moveTo>
                  <a:pt x="1404" y="937"/>
                </a:moveTo>
                <a:cubicBezTo>
                  <a:pt x="1336" y="951"/>
                  <a:pt x="1336" y="951"/>
                  <a:pt x="1336" y="951"/>
                </a:cubicBezTo>
                <a:cubicBezTo>
                  <a:pt x="1336" y="711"/>
                  <a:pt x="1336" y="711"/>
                  <a:pt x="1336" y="711"/>
                </a:cubicBezTo>
                <a:cubicBezTo>
                  <a:pt x="1404" y="697"/>
                  <a:pt x="1404" y="697"/>
                  <a:pt x="1404" y="697"/>
                </a:cubicBezTo>
                <a:cubicBezTo>
                  <a:pt x="1404" y="937"/>
                  <a:pt x="1404" y="937"/>
                  <a:pt x="1404" y="937"/>
                </a:cubicBezTo>
                <a:close/>
                <a:moveTo>
                  <a:pt x="1212" y="736"/>
                </a:moveTo>
                <a:cubicBezTo>
                  <a:pt x="1212" y="896"/>
                  <a:pt x="1212" y="896"/>
                  <a:pt x="1212" y="896"/>
                </a:cubicBezTo>
                <a:cubicBezTo>
                  <a:pt x="1048" y="929"/>
                  <a:pt x="1048" y="929"/>
                  <a:pt x="1048" y="929"/>
                </a:cubicBezTo>
                <a:cubicBezTo>
                  <a:pt x="1048" y="770"/>
                  <a:pt x="1048" y="770"/>
                  <a:pt x="1048" y="770"/>
                </a:cubicBezTo>
                <a:cubicBezTo>
                  <a:pt x="1212" y="736"/>
                  <a:pt x="1212" y="736"/>
                  <a:pt x="1212" y="736"/>
                </a:cubicBezTo>
                <a:close/>
                <a:moveTo>
                  <a:pt x="792" y="443"/>
                </a:moveTo>
                <a:cubicBezTo>
                  <a:pt x="670" y="443"/>
                  <a:pt x="570" y="344"/>
                  <a:pt x="570" y="222"/>
                </a:cubicBezTo>
                <a:cubicBezTo>
                  <a:pt x="570" y="99"/>
                  <a:pt x="670" y="0"/>
                  <a:pt x="792" y="0"/>
                </a:cubicBezTo>
                <a:cubicBezTo>
                  <a:pt x="914" y="0"/>
                  <a:pt x="1014" y="99"/>
                  <a:pt x="1014" y="222"/>
                </a:cubicBezTo>
                <a:cubicBezTo>
                  <a:pt x="1014" y="344"/>
                  <a:pt x="914" y="443"/>
                  <a:pt x="792" y="44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62301" y="1020681"/>
            <a:ext cx="182628" cy="34404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27" tIns="45714" rIns="91427" bIns="45714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15150" y="6247826"/>
            <a:ext cx="2145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 smtClean="0"/>
              <a:t>*Hegnar.no inngikk ikke i tallene for Finansavisen eller Kapital i 2014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50304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KA_CLIENTLIBRARY" val=""/>
</p:tagLst>
</file>

<file path=ppt/theme/theme1.xml><?xml version="1.0" encoding="utf-8"?>
<a:theme xmlns:a="http://schemas.openxmlformats.org/drawingml/2006/main" name="3_Ipsos Template 2012">
  <a:themeElements>
    <a:clrScheme name="Ipsos Colors 2012">
      <a:dk1>
        <a:srgbClr val="1F497D"/>
      </a:dk1>
      <a:lt1>
        <a:srgbClr val="FFFFFF"/>
      </a:lt1>
      <a:dk2>
        <a:srgbClr val="58595B"/>
      </a:dk2>
      <a:lt2>
        <a:srgbClr val="BCBEC0"/>
      </a:lt2>
      <a:accent1>
        <a:srgbClr val="008E94"/>
      </a:accent1>
      <a:accent2>
        <a:srgbClr val="FBB040"/>
      </a:accent2>
      <a:accent3>
        <a:srgbClr val="ED6737"/>
      </a:accent3>
      <a:accent4>
        <a:srgbClr val="A8CCDD"/>
      </a:accent4>
      <a:accent5>
        <a:srgbClr val="A1C46B"/>
      </a:accent5>
      <a:accent6>
        <a:srgbClr val="281051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55ACEE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reflection blurRad="6350" stA="52000" endA="300" endPos="35000" dir="5400000" sy="-100000" algn="bl" rotWithShape="0"/>
        </a:effectLst>
      </a:spPr>
      <a:bodyPr vert="vert270" wrap="square" lIns="90000" tIns="46800" rIns="90000" bIns="46800" anchor="ctr">
        <a:spAutoFit/>
      </a:bodyPr>
      <a:lstStyle>
        <a:defPPr>
          <a:defRPr dirty="0">
            <a:solidFill>
              <a:schemeClr val="bg1"/>
            </a:solidFill>
          </a:defRPr>
        </a:defPPr>
      </a:lstStyle>
    </a:spDef>
    <a:lnDef>
      <a:spPr>
        <a:ln w="19050" cap="rnd">
          <a:solidFill>
            <a:schemeClr val="bg1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Ipsos Template 2012">
  <a:themeElements>
    <a:clrScheme name="Ipsos Colors 2012">
      <a:dk1>
        <a:srgbClr val="1F497D"/>
      </a:dk1>
      <a:lt1>
        <a:srgbClr val="FFFFFF"/>
      </a:lt1>
      <a:dk2>
        <a:srgbClr val="58595B"/>
      </a:dk2>
      <a:lt2>
        <a:srgbClr val="BCBEC0"/>
      </a:lt2>
      <a:accent1>
        <a:srgbClr val="008E94"/>
      </a:accent1>
      <a:accent2>
        <a:srgbClr val="FBB040"/>
      </a:accent2>
      <a:accent3>
        <a:srgbClr val="ED6737"/>
      </a:accent3>
      <a:accent4>
        <a:srgbClr val="A8CCDD"/>
      </a:accent4>
      <a:accent5>
        <a:srgbClr val="A1C46B"/>
      </a:accent5>
      <a:accent6>
        <a:srgbClr val="281051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Ipsos Template 2012">
  <a:themeElements>
    <a:clrScheme name="Ipsos Colors 2012">
      <a:dk1>
        <a:srgbClr val="1F497D"/>
      </a:dk1>
      <a:lt1>
        <a:srgbClr val="FFFFFF"/>
      </a:lt1>
      <a:dk2>
        <a:srgbClr val="58595B"/>
      </a:dk2>
      <a:lt2>
        <a:srgbClr val="BCBEC0"/>
      </a:lt2>
      <a:accent1>
        <a:srgbClr val="008E94"/>
      </a:accent1>
      <a:accent2>
        <a:srgbClr val="FBB040"/>
      </a:accent2>
      <a:accent3>
        <a:srgbClr val="ED6737"/>
      </a:accent3>
      <a:accent4>
        <a:srgbClr val="A8CCDD"/>
      </a:accent4>
      <a:accent5>
        <a:srgbClr val="A1C46B"/>
      </a:accent5>
      <a:accent6>
        <a:srgbClr val="281051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Ipsos Template 2012">
  <a:themeElements>
    <a:clrScheme name="Ipsos Colors 2012">
      <a:dk1>
        <a:srgbClr val="1F497D"/>
      </a:dk1>
      <a:lt1>
        <a:srgbClr val="FFFFFF"/>
      </a:lt1>
      <a:dk2>
        <a:srgbClr val="58595B"/>
      </a:dk2>
      <a:lt2>
        <a:srgbClr val="BCBEC0"/>
      </a:lt2>
      <a:accent1>
        <a:srgbClr val="008E94"/>
      </a:accent1>
      <a:accent2>
        <a:srgbClr val="FBB040"/>
      </a:accent2>
      <a:accent3>
        <a:srgbClr val="ED6737"/>
      </a:accent3>
      <a:accent4>
        <a:srgbClr val="A8CCDD"/>
      </a:accent4>
      <a:accent5>
        <a:srgbClr val="A1C46B"/>
      </a:accent5>
      <a:accent6>
        <a:srgbClr val="281051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psos Template 2012">
  <a:themeElements>
    <a:clrScheme name="Ipsosfarger">
      <a:dk1>
        <a:srgbClr val="1F497D"/>
      </a:dk1>
      <a:lt1>
        <a:srgbClr val="FFFFFF"/>
      </a:lt1>
      <a:dk2>
        <a:srgbClr val="58595B"/>
      </a:dk2>
      <a:lt2>
        <a:srgbClr val="BCBEC0"/>
      </a:lt2>
      <a:accent1>
        <a:srgbClr val="008E94"/>
      </a:accent1>
      <a:accent2>
        <a:srgbClr val="FBB040"/>
      </a:accent2>
      <a:accent3>
        <a:srgbClr val="ED6737"/>
      </a:accent3>
      <a:accent4>
        <a:srgbClr val="A8CCDD"/>
      </a:accent4>
      <a:accent5>
        <a:srgbClr val="A1C46B"/>
      </a:accent5>
      <a:accent6>
        <a:srgbClr val="281051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6_Ipsos Template 2012">
  <a:themeElements>
    <a:clrScheme name="Ipsos Colors 2012">
      <a:dk1>
        <a:srgbClr val="1F497D"/>
      </a:dk1>
      <a:lt1>
        <a:srgbClr val="FFFFFF"/>
      </a:lt1>
      <a:dk2>
        <a:srgbClr val="58595B"/>
      </a:dk2>
      <a:lt2>
        <a:srgbClr val="BCBEC0"/>
      </a:lt2>
      <a:accent1>
        <a:srgbClr val="008E94"/>
      </a:accent1>
      <a:accent2>
        <a:srgbClr val="FBB040"/>
      </a:accent2>
      <a:accent3>
        <a:srgbClr val="ED6737"/>
      </a:accent3>
      <a:accent4>
        <a:srgbClr val="A8CCDD"/>
      </a:accent4>
      <a:accent5>
        <a:srgbClr val="A1C46B"/>
      </a:accent5>
      <a:accent6>
        <a:srgbClr val="281051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018417DF191B43A330C98ECE576336" ma:contentTypeVersion="0" ma:contentTypeDescription="Create a new document." ma:contentTypeScope="" ma:versionID="9279a03c42ead7ae1ec25be5536ff359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B5ED54C-FC9E-4F99-8284-C577B7735D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AC2F79-187B-4C23-B782-4066B510A7FA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92957FF-BAD2-4F66-9590-81E8AF8A43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8834</TotalTime>
  <Words>2285</Words>
  <Application>Microsoft Office PowerPoint</Application>
  <PresentationFormat>On-screen Show (4:3)</PresentationFormat>
  <Paragraphs>622</Paragraphs>
  <Slides>53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3_Ipsos Template 2012</vt:lpstr>
      <vt:lpstr>4_Ipsos Template 2012</vt:lpstr>
      <vt:lpstr>5_Ipsos Template 2012</vt:lpstr>
      <vt:lpstr>7_Ipsos Template 2012</vt:lpstr>
      <vt:lpstr>Ipsos Template 2012</vt:lpstr>
      <vt:lpstr>6_Ipsos Template 2012</vt:lpstr>
      <vt:lpstr>Ipsos MMI Fagpresseundersøkelsen</vt:lpstr>
      <vt:lpstr>Ipsos MMI Fagpresseundersøkelsen 2015 Rapportering</vt:lpstr>
      <vt:lpstr>Ledernes medievaner Hovedtrender 2014 - 2015</vt:lpstr>
      <vt:lpstr>PowerPoint Presentation</vt:lpstr>
      <vt:lpstr>Hovedtrender PAPIRLESING  Total 53’ færre lesertilfeller sammenlignet med 2014. En nedgang på 4,3%  </vt:lpstr>
      <vt:lpstr>Lesertall blant ledere i norsk næringsliv og offentlig sektor Papirlesing (000)</vt:lpstr>
      <vt:lpstr>Lesertall blant ledere i norsk næringsliv og offentlig sektor Papirlesing(%)</vt:lpstr>
      <vt:lpstr>PowerPoint Presentation</vt:lpstr>
      <vt:lpstr>Dekning totalt  blant ledere for mediehusene Nettokombinasjonsdekning (papir/digitallesing)(000)</vt:lpstr>
      <vt:lpstr>Dekning totalt  blant ledere for mediehusene Nettokombinasjonsdekning (papir/digitallesing)(%)</vt:lpstr>
      <vt:lpstr>PowerPoint Presentation</vt:lpstr>
      <vt:lpstr>PowerPoint Presentation</vt:lpstr>
      <vt:lpstr>Dekning etter flere utgaver Byggfakta</vt:lpstr>
      <vt:lpstr>PowerPoint Presentation</vt:lpstr>
      <vt:lpstr>PowerPoint Presentation</vt:lpstr>
      <vt:lpstr>Beslutningsmyndighet avgjørende/innstillende myndighet</vt:lpstr>
      <vt:lpstr>Avgjørende/innstillende beslutningsmyndighet Andel av bladets lesere</vt:lpstr>
      <vt:lpstr>Beslutningsmyndighet avgjørende/innstillende myndighet Rangert på indeks</vt:lpstr>
      <vt:lpstr>PowerPoint Presentation</vt:lpstr>
      <vt:lpstr>PowerPoint Presentation</vt:lpstr>
      <vt:lpstr>Lesernes karakter</vt:lpstr>
      <vt:lpstr>PowerPoint Presentation</vt:lpstr>
      <vt:lpstr>Byggfakta og Byggeindustrien i en medieplan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Lesernes aldersfordeling</vt:lpstr>
      <vt:lpstr>Leserne fordelt på husstandsinntekt</vt:lpstr>
      <vt:lpstr>Plassering organisasjonsmessig i bedriften</vt:lpstr>
      <vt:lpstr>Antall ansatte i bedriften</vt:lpstr>
      <vt:lpstr>Avgjørende innflytelse på innkjøp til bedriften Ja-svar</vt:lpstr>
      <vt:lpstr>Funksjon i bedriften</vt:lpstr>
      <vt:lpstr>Privat og offentlig sektor</vt:lpstr>
      <vt:lpstr>Beløp bidratt til oppdragsgivers kjøp av varer og tjenester</vt:lpstr>
      <vt:lpstr>Antall styreverv</vt:lpstr>
      <vt:lpstr>PowerPoint Presentation</vt:lpstr>
      <vt:lpstr>Hender jeg kjøper dyrere varer fordi de gir mer personlig preg Ja-svar</vt:lpstr>
      <vt:lpstr>Kjøper premium-/luksusprodukter innen</vt:lpstr>
      <vt:lpstr>Er rådgivende for andre innen</vt:lpstr>
      <vt:lpstr>PowerPoint Presentation</vt:lpstr>
      <vt:lpstr>Jeg holder meg i god fysisk form</vt:lpstr>
      <vt:lpstr>Jeg er tidlig ute med å prøve nye produkter</vt:lpstr>
      <vt:lpstr>Jeg liker å følge med på utviklingen innen teknologi</vt:lpstr>
      <vt:lpstr>Kort oppsummering</vt:lpstr>
      <vt:lpstr>PowerPoint Presentation</vt:lpstr>
      <vt:lpstr>Prosjektinformasjon</vt:lpstr>
      <vt:lpstr>Spørreskjemadesign</vt:lpstr>
      <vt:lpstr>Hvorfor Fagpresse Lederundersøkelsen!</vt:lpstr>
      <vt:lpstr>For informasjon og spørsmål kontakt</vt:lpstr>
      <vt:lpstr>Vedlegg  - forklaring: Nettokombinasjonsdekning</vt:lpstr>
    </vt:vector>
  </TitlesOfParts>
  <Company>Ipsos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Nicolai Løvvik</dc:creator>
  <cp:lastModifiedBy>Bente Dahlum</cp:lastModifiedBy>
  <cp:revision>1092</cp:revision>
  <cp:lastPrinted>2015-10-07T07:25:21Z</cp:lastPrinted>
  <dcterms:created xsi:type="dcterms:W3CDTF">2012-01-13T06:54:50Z</dcterms:created>
  <dcterms:modified xsi:type="dcterms:W3CDTF">2015-10-08T11:31:04Z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0x010100BC018417DF191B43A330C98ECE576336</vt:lpwstr>
  </property>
</Properties>
</file>